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notesSlides/notesSlide22.xml" ContentType="application/vnd.openxmlformats-officedocument.presentationml.notesSlide+xml"/>
  <Override PartName="/ppt/tags/tag33.xml" ContentType="application/vnd.openxmlformats-officedocument.presentationml.tags+xml"/>
  <Override PartName="/ppt/notesSlides/notesSlide23.xml" ContentType="application/vnd.openxmlformats-officedocument.presentationml.notesSlide+xml"/>
  <Override PartName="/ppt/tags/tag34.xml" ContentType="application/vnd.openxmlformats-officedocument.presentationml.tags+xml"/>
  <Override PartName="/ppt/notesSlides/notesSlide24.xml" ContentType="application/vnd.openxmlformats-officedocument.presentationml.notesSlide+xml"/>
  <Override PartName="/ppt/tags/tag35.xml" ContentType="application/vnd.openxmlformats-officedocument.presentationml.tags+xml"/>
  <Override PartName="/ppt/notesSlides/notesSlide25.xml" ContentType="application/vnd.openxmlformats-officedocument.presentationml.notesSlide+xml"/>
  <Override PartName="/ppt/tags/tag36.xml" ContentType="application/vnd.openxmlformats-officedocument.presentationml.tags+xml"/>
  <Override PartName="/ppt/notesSlides/notesSlide26.xml" ContentType="application/vnd.openxmlformats-officedocument.presentationml.notesSlide+xml"/>
  <Override PartName="/ppt/tags/tag37.xml" ContentType="application/vnd.openxmlformats-officedocument.presentationml.tags+xml"/>
  <Override PartName="/ppt/notesSlides/notesSlide27.xml" ContentType="application/vnd.openxmlformats-officedocument.presentationml.notesSlide+xml"/>
  <Override PartName="/ppt/tags/tag38.xml" ContentType="application/vnd.openxmlformats-officedocument.presentationml.tags+xml"/>
  <Override PartName="/ppt/notesSlides/notesSlide28.xml" ContentType="application/vnd.openxmlformats-officedocument.presentationml.notesSlide+xml"/>
  <Override PartName="/ppt/tags/tag39.xml" ContentType="application/vnd.openxmlformats-officedocument.presentationml.tags+xml"/>
  <Override PartName="/ppt/notesSlides/notesSlide29.xml" ContentType="application/vnd.openxmlformats-officedocument.presentationml.notesSlide+xml"/>
  <Override PartName="/ppt/tags/tag40.xml" ContentType="application/vnd.openxmlformats-officedocument.presentationml.tags+xml"/>
  <Override PartName="/ppt/notesSlides/notesSlide30.xml" ContentType="application/vnd.openxmlformats-officedocument.presentationml.notesSlide+xml"/>
  <Override PartName="/ppt/tags/tag41.xml" ContentType="application/vnd.openxmlformats-officedocument.presentationml.tags+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tags/tag43.xml" ContentType="application/vnd.openxmlformats-officedocument.presentationml.tags+xml"/>
  <Override PartName="/ppt/notesSlides/notesSlide33.xml" ContentType="application/vnd.openxmlformats-officedocument.presentationml.notesSlide+xml"/>
  <Override PartName="/ppt/tags/tag44.xml" ContentType="application/vnd.openxmlformats-officedocument.presentationml.tags+xml"/>
  <Override PartName="/ppt/notesSlides/notesSlide34.xml" ContentType="application/vnd.openxmlformats-officedocument.presentationml.notesSlide+xml"/>
  <Override PartName="/ppt/tags/tag45.xml" ContentType="application/vnd.openxmlformats-officedocument.presentationml.tags+xml"/>
  <Override PartName="/ppt/notesSlides/notesSlide35.xml" ContentType="application/vnd.openxmlformats-officedocument.presentationml.notesSlide+xml"/>
  <Override PartName="/ppt/tags/tag46.xml" ContentType="application/vnd.openxmlformats-officedocument.presentationml.tags+xml"/>
  <Override PartName="/ppt/notesSlides/notesSlide36.xml" ContentType="application/vnd.openxmlformats-officedocument.presentationml.notesSlide+xml"/>
  <Override PartName="/ppt/tags/tag47.xml" ContentType="application/vnd.openxmlformats-officedocument.presentationml.tags+xml"/>
  <Override PartName="/ppt/notesSlides/notesSlide37.xml" ContentType="application/vnd.openxmlformats-officedocument.presentationml.notesSlide+xml"/>
  <Override PartName="/ppt/tags/tag48.xml" ContentType="application/vnd.openxmlformats-officedocument.presentationml.tags+xml"/>
  <Override PartName="/ppt/notesSlides/notesSlide38.xml" ContentType="application/vnd.openxmlformats-officedocument.presentationml.notesSlide+xml"/>
  <Override PartName="/ppt/tags/tag49.xml" ContentType="application/vnd.openxmlformats-officedocument.presentationml.tags+xml"/>
  <Override PartName="/ppt/notesSlides/notesSlide39.xml" ContentType="application/vnd.openxmlformats-officedocument.presentationml.notesSlide+xml"/>
  <Override PartName="/ppt/tags/tag50.xml" ContentType="application/vnd.openxmlformats-officedocument.presentationml.tags+xml"/>
  <Override PartName="/ppt/notesSlides/notesSlide40.xml" ContentType="application/vnd.openxmlformats-officedocument.presentationml.notesSlide+xml"/>
  <Override PartName="/ppt/tags/tag51.xml" ContentType="application/vnd.openxmlformats-officedocument.presentationml.tags+xml"/>
  <Override PartName="/ppt/notesSlides/notesSlide41.xml" ContentType="application/vnd.openxmlformats-officedocument.presentationml.notesSlide+xml"/>
  <Override PartName="/ppt/tags/tag52.xml" ContentType="application/vnd.openxmlformats-officedocument.presentationml.tags+xml"/>
  <Override PartName="/ppt/notesSlides/notesSlide42.xml" ContentType="application/vnd.openxmlformats-officedocument.presentationml.notesSlide+xml"/>
  <Override PartName="/ppt/tags/tag53.xml" ContentType="application/vnd.openxmlformats-officedocument.presentationml.tags+xml"/>
  <Override PartName="/ppt/notesSlides/notesSlide43.xml" ContentType="application/vnd.openxmlformats-officedocument.presentationml.notesSlide+xml"/>
  <Override PartName="/ppt/tags/tag54.xml" ContentType="application/vnd.openxmlformats-officedocument.presentationml.tags+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5.xml" ContentType="application/vnd.openxmlformats-officedocument.presentationml.tags+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6.xml" ContentType="application/vnd.openxmlformats-officedocument.presentationml.tags+xml"/>
  <Override PartName="/ppt/notesSlides/notesSlide46.xml" ContentType="application/vnd.openxmlformats-officedocument.presentationml.notesSlide+xml"/>
  <Override PartName="/ppt/tags/tag57.xml" ContentType="application/vnd.openxmlformats-officedocument.presentationml.tags+xml"/>
  <Override PartName="/ppt/notesSlides/notesSlide47.xml" ContentType="application/vnd.openxmlformats-officedocument.presentationml.notesSlide+xml"/>
  <Override PartName="/ppt/tags/tag58.xml" ContentType="application/vnd.openxmlformats-officedocument.presentationml.tags+xml"/>
  <Override PartName="/ppt/notesSlides/notesSlide48.xml" ContentType="application/vnd.openxmlformats-officedocument.presentationml.notesSlide+xml"/>
  <Override PartName="/ppt/tags/tag59.xml" ContentType="application/vnd.openxmlformats-officedocument.presentationml.tags+xml"/>
  <Override PartName="/ppt/notesSlides/notesSlide49.xml" ContentType="application/vnd.openxmlformats-officedocument.presentationml.notesSlide+xml"/>
  <Override PartName="/ppt/tags/tag60.xml" ContentType="application/vnd.openxmlformats-officedocument.presentationml.tags+xml"/>
  <Override PartName="/ppt/notesSlides/notesSlide50.xml" ContentType="application/vnd.openxmlformats-officedocument.presentationml.notesSlide+xml"/>
  <Override PartName="/ppt/tags/tag61.xml" ContentType="application/vnd.openxmlformats-officedocument.presentationml.tags+xml"/>
  <Override PartName="/ppt/notesSlides/notesSlide51.xml" ContentType="application/vnd.openxmlformats-officedocument.presentationml.notesSlide+xml"/>
  <Override PartName="/ppt/tags/tag62.xml" ContentType="application/vnd.openxmlformats-officedocument.presentationml.tags+xml"/>
  <Override PartName="/ppt/notesSlides/notesSlide52.xml" ContentType="application/vnd.openxmlformats-officedocument.presentationml.notesSlide+xml"/>
  <Override PartName="/ppt/tags/tag63.xml" ContentType="application/vnd.openxmlformats-officedocument.presentationml.tags+xml"/>
  <Override PartName="/ppt/notesSlides/notesSlide53.xml" ContentType="application/vnd.openxmlformats-officedocument.presentationml.notesSlide+xml"/>
  <Override PartName="/ppt/tags/tag64.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65.xml" ContentType="application/vnd.openxmlformats-officedocument.presentationml.tags+xml"/>
  <Override PartName="/ppt/notesSlides/notesSlide56.xml" ContentType="application/vnd.openxmlformats-officedocument.presentationml.notesSlide+xml"/>
  <Override PartName="/ppt/tags/tag66.xml" ContentType="application/vnd.openxmlformats-officedocument.presentationml.tags+xml"/>
  <Override PartName="/ppt/notesSlides/notesSlide57.xml" ContentType="application/vnd.openxmlformats-officedocument.presentationml.notesSlide+xml"/>
  <Override PartName="/ppt/tags/tag67.xml" ContentType="application/vnd.openxmlformats-officedocument.presentationml.tags+xml"/>
  <Override PartName="/ppt/notesSlides/notesSlide58.xml" ContentType="application/vnd.openxmlformats-officedocument.presentationml.notesSlide+xml"/>
  <Override PartName="/ppt/tags/tag68.xml" ContentType="application/vnd.openxmlformats-officedocument.presentationml.tags+xml"/>
  <Override PartName="/ppt/notesSlides/notesSlide59.xml" ContentType="application/vnd.openxmlformats-officedocument.presentationml.notesSlide+xml"/>
  <Override PartName="/ppt/tags/tag69.xml" ContentType="application/vnd.openxmlformats-officedocument.presentationml.tags+xml"/>
  <Override PartName="/ppt/notesSlides/notesSlide60.xml" ContentType="application/vnd.openxmlformats-officedocument.presentationml.notesSlide+xml"/>
  <Override PartName="/ppt/tags/tag70.xml" ContentType="application/vnd.openxmlformats-officedocument.presentationml.tags+xml"/>
  <Override PartName="/ppt/notesSlides/notesSlide61.xml" ContentType="application/vnd.openxmlformats-officedocument.presentationml.notesSlide+xml"/>
  <Override PartName="/ppt/tags/tag71.xml" ContentType="application/vnd.openxmlformats-officedocument.presentationml.tags+xml"/>
  <Override PartName="/ppt/notesSlides/notesSlide62.xml" ContentType="application/vnd.openxmlformats-officedocument.presentationml.notesSlide+xml"/>
  <Override PartName="/ppt/tags/tag72.xml" ContentType="application/vnd.openxmlformats-officedocument.presentationml.tags+xml"/>
  <Override PartName="/ppt/notesSlides/notesSlide63.xml" ContentType="application/vnd.openxmlformats-officedocument.presentationml.notesSlide+xml"/>
  <Override PartName="/ppt/tags/tag73.xml" ContentType="application/vnd.openxmlformats-officedocument.presentationml.tags+xml"/>
  <Override PartName="/ppt/notesSlides/notesSlide64.xml" ContentType="application/vnd.openxmlformats-officedocument.presentationml.notesSlide+xml"/>
  <Override PartName="/ppt/tags/tag74.xml" ContentType="application/vnd.openxmlformats-officedocument.presentationml.tags+xml"/>
  <Override PartName="/ppt/notesSlides/notesSlide65.xml" ContentType="application/vnd.openxmlformats-officedocument.presentationml.notesSlide+xml"/>
  <Override PartName="/ppt/tags/tag75.xml" ContentType="application/vnd.openxmlformats-officedocument.presentationml.tags+xml"/>
  <Override PartName="/ppt/notesSlides/notesSlide66.xml" ContentType="application/vnd.openxmlformats-officedocument.presentationml.notesSlide+xml"/>
  <Override PartName="/ppt/tags/tag76.xml" ContentType="application/vnd.openxmlformats-officedocument.presentationml.tags+xml"/>
  <Override PartName="/ppt/notesSlides/notesSlide67.xml" ContentType="application/vnd.openxmlformats-officedocument.presentationml.notesSlide+xml"/>
  <Override PartName="/ppt/tags/tag77.xml" ContentType="application/vnd.openxmlformats-officedocument.presentationml.tags+xml"/>
  <Override PartName="/ppt/notesSlides/notesSlide68.xml" ContentType="application/vnd.openxmlformats-officedocument.presentationml.notesSlide+xml"/>
  <Override PartName="/ppt/tags/tag78.xml" ContentType="application/vnd.openxmlformats-officedocument.presentationml.tags+xml"/>
  <Override PartName="/ppt/notesSlides/notesSlide69.xml" ContentType="application/vnd.openxmlformats-officedocument.presentationml.notesSlide+xml"/>
  <Override PartName="/ppt/tags/tag79.xml" ContentType="application/vnd.openxmlformats-officedocument.presentationml.tags+xml"/>
  <Override PartName="/ppt/notesSlides/notesSlide70.xml" ContentType="application/vnd.openxmlformats-officedocument.presentationml.notesSlide+xml"/>
  <Override PartName="/ppt/tags/tag80.xml" ContentType="application/vnd.openxmlformats-officedocument.presentationml.tags+xml"/>
  <Override PartName="/ppt/notesSlides/notesSlide71.xml" ContentType="application/vnd.openxmlformats-officedocument.presentationml.notesSlide+xml"/>
  <Override PartName="/ppt/tags/tag81.xml" ContentType="application/vnd.openxmlformats-officedocument.presentationml.tags+xml"/>
  <Override PartName="/ppt/notesSlides/notesSlide72.xml" ContentType="application/vnd.openxmlformats-officedocument.presentationml.notesSlide+xml"/>
  <Override PartName="/ppt/tags/tag82.xml" ContentType="application/vnd.openxmlformats-officedocument.presentationml.tags+xml"/>
  <Override PartName="/ppt/notesSlides/notesSlide73.xml" ContentType="application/vnd.openxmlformats-officedocument.presentationml.notesSlide+xml"/>
  <Override PartName="/ppt/tags/tag83.xml" ContentType="application/vnd.openxmlformats-officedocument.presentationml.tags+xml"/>
  <Override PartName="/ppt/notesSlides/notesSlide74.xml" ContentType="application/vnd.openxmlformats-officedocument.presentationml.notesSlide+xml"/>
  <Override PartName="/ppt/tags/tag84.xml" ContentType="application/vnd.openxmlformats-officedocument.presentationml.tags+xml"/>
  <Override PartName="/ppt/notesSlides/notesSlide75.xml" ContentType="application/vnd.openxmlformats-officedocument.presentationml.notesSlide+xml"/>
  <Override PartName="/ppt/tags/tag85.xml" ContentType="application/vnd.openxmlformats-officedocument.presentationml.tags+xml"/>
  <Override PartName="/ppt/notesSlides/notesSlide76.xml" ContentType="application/vnd.openxmlformats-officedocument.presentationml.notesSlide+xml"/>
  <Override PartName="/ppt/tags/tag86.xml" ContentType="application/vnd.openxmlformats-officedocument.presentationml.tags+xml"/>
  <Override PartName="/ppt/notesSlides/notesSlide77.xml" ContentType="application/vnd.openxmlformats-officedocument.presentationml.notesSlide+xml"/>
  <Override PartName="/ppt/tags/tag87.xml" ContentType="application/vnd.openxmlformats-officedocument.presentationml.tags+xml"/>
  <Override PartName="/ppt/notesSlides/notesSlide78.xml" ContentType="application/vnd.openxmlformats-officedocument.presentationml.notesSlide+xml"/>
  <Override PartName="/ppt/tags/tag88.xml" ContentType="application/vnd.openxmlformats-officedocument.presentationml.tags+xml"/>
  <Override PartName="/ppt/notesSlides/notesSlide79.xml" ContentType="application/vnd.openxmlformats-officedocument.presentationml.notesSlide+xml"/>
  <Override PartName="/ppt/tags/tag89.xml" ContentType="application/vnd.openxmlformats-officedocument.presentationml.tags+xml"/>
  <Override PartName="/ppt/notesSlides/notesSlide80.xml" ContentType="application/vnd.openxmlformats-officedocument.presentationml.notesSlide+xml"/>
  <Override PartName="/ppt/tags/tag90.xml" ContentType="application/vnd.openxmlformats-officedocument.presentationml.tags+xml"/>
  <Override PartName="/ppt/notesSlides/notesSlide81.xml" ContentType="application/vnd.openxmlformats-officedocument.presentationml.notesSlide+xml"/>
  <Override PartName="/ppt/tags/tag91.xml" ContentType="application/vnd.openxmlformats-officedocument.presentationml.tags+xml"/>
  <Override PartName="/ppt/notesSlides/notesSlide8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80"/>
  </p:notesMasterIdLst>
  <p:sldIdLst>
    <p:sldId id="1113" r:id="rId3"/>
    <p:sldId id="256" r:id="rId4"/>
    <p:sldId id="893" r:id="rId5"/>
    <p:sldId id="333" r:id="rId6"/>
    <p:sldId id="406" r:id="rId7"/>
    <p:sldId id="983" r:id="rId8"/>
    <p:sldId id="313" r:id="rId9"/>
    <p:sldId id="1136" r:id="rId10"/>
    <p:sldId id="257" r:id="rId11"/>
    <p:sldId id="259" r:id="rId12"/>
    <p:sldId id="260" r:id="rId13"/>
    <p:sldId id="261" r:id="rId14"/>
    <p:sldId id="262" r:id="rId15"/>
    <p:sldId id="258" r:id="rId16"/>
    <p:sldId id="265" r:id="rId17"/>
    <p:sldId id="264" r:id="rId18"/>
    <p:sldId id="898" r:id="rId19"/>
    <p:sldId id="285" r:id="rId20"/>
    <p:sldId id="269" r:id="rId21"/>
    <p:sldId id="270" r:id="rId22"/>
    <p:sldId id="271" r:id="rId23"/>
    <p:sldId id="272" r:id="rId24"/>
    <p:sldId id="274" r:id="rId25"/>
    <p:sldId id="381" r:id="rId26"/>
    <p:sldId id="1123" r:id="rId27"/>
    <p:sldId id="1124" r:id="rId28"/>
    <p:sldId id="384" r:id="rId29"/>
    <p:sldId id="429" r:id="rId30"/>
    <p:sldId id="277" r:id="rId31"/>
    <p:sldId id="1132" r:id="rId32"/>
    <p:sldId id="311" r:id="rId33"/>
    <p:sldId id="317" r:id="rId34"/>
    <p:sldId id="318" r:id="rId35"/>
    <p:sldId id="1126" r:id="rId36"/>
    <p:sldId id="1134" r:id="rId37"/>
    <p:sldId id="1154" r:id="rId38"/>
    <p:sldId id="279" r:id="rId39"/>
    <p:sldId id="280" r:id="rId40"/>
    <p:sldId id="282" r:id="rId41"/>
    <p:sldId id="1137" r:id="rId42"/>
    <p:sldId id="281" r:id="rId43"/>
    <p:sldId id="283" r:id="rId44"/>
    <p:sldId id="1131" r:id="rId45"/>
    <p:sldId id="1139" r:id="rId46"/>
    <p:sldId id="284" r:id="rId47"/>
    <p:sldId id="286" r:id="rId48"/>
    <p:sldId id="287" r:id="rId49"/>
    <p:sldId id="288" r:id="rId50"/>
    <p:sldId id="289" r:id="rId51"/>
    <p:sldId id="290" r:id="rId52"/>
    <p:sldId id="291" r:id="rId53"/>
    <p:sldId id="293" r:id="rId54"/>
    <p:sldId id="294" r:id="rId55"/>
    <p:sldId id="295" r:id="rId56"/>
    <p:sldId id="296" r:id="rId57"/>
    <p:sldId id="297" r:id="rId58"/>
    <p:sldId id="298" r:id="rId59"/>
    <p:sldId id="299" r:id="rId60"/>
    <p:sldId id="300" r:id="rId61"/>
    <p:sldId id="1140" r:id="rId62"/>
    <p:sldId id="1125" r:id="rId63"/>
    <p:sldId id="382" r:id="rId64"/>
    <p:sldId id="307" r:id="rId65"/>
    <p:sldId id="1127" r:id="rId66"/>
    <p:sldId id="1135" r:id="rId67"/>
    <p:sldId id="1128" r:id="rId68"/>
    <p:sldId id="302" r:id="rId69"/>
    <p:sldId id="303" r:id="rId70"/>
    <p:sldId id="1148" r:id="rId71"/>
    <p:sldId id="1149" r:id="rId72"/>
    <p:sldId id="1138" r:id="rId73"/>
    <p:sldId id="345" r:id="rId74"/>
    <p:sldId id="352" r:id="rId75"/>
    <p:sldId id="353" r:id="rId76"/>
    <p:sldId id="374" r:id="rId77"/>
    <p:sldId id="375" r:id="rId78"/>
    <p:sldId id="376" r:id="rId79"/>
    <p:sldId id="377" r:id="rId80"/>
    <p:sldId id="378" r:id="rId81"/>
    <p:sldId id="380" r:id="rId82"/>
    <p:sldId id="354" r:id="rId83"/>
    <p:sldId id="355" r:id="rId84"/>
    <p:sldId id="396" r:id="rId85"/>
    <p:sldId id="356" r:id="rId86"/>
    <p:sldId id="1142" r:id="rId87"/>
    <p:sldId id="342" r:id="rId88"/>
    <p:sldId id="363" r:id="rId89"/>
    <p:sldId id="984" r:id="rId90"/>
    <p:sldId id="278" r:id="rId91"/>
    <p:sldId id="985" r:id="rId92"/>
    <p:sldId id="357" r:id="rId93"/>
    <p:sldId id="358" r:id="rId94"/>
    <p:sldId id="359" r:id="rId95"/>
    <p:sldId id="364" r:id="rId96"/>
    <p:sldId id="365" r:id="rId97"/>
    <p:sldId id="366" r:id="rId98"/>
    <p:sldId id="367" r:id="rId99"/>
    <p:sldId id="368" r:id="rId100"/>
    <p:sldId id="369" r:id="rId101"/>
    <p:sldId id="370" r:id="rId102"/>
    <p:sldId id="373" r:id="rId103"/>
    <p:sldId id="361" r:id="rId104"/>
    <p:sldId id="1141" r:id="rId105"/>
    <p:sldId id="397" r:id="rId106"/>
    <p:sldId id="398" r:id="rId107"/>
    <p:sldId id="400" r:id="rId108"/>
    <p:sldId id="401" r:id="rId109"/>
    <p:sldId id="403" r:id="rId110"/>
    <p:sldId id="1117" r:id="rId111"/>
    <p:sldId id="896" r:id="rId112"/>
    <p:sldId id="1150" r:id="rId113"/>
    <p:sldId id="1116" r:id="rId114"/>
    <p:sldId id="542" r:id="rId115"/>
    <p:sldId id="523" r:id="rId116"/>
    <p:sldId id="826" r:id="rId117"/>
    <p:sldId id="825" r:id="rId118"/>
    <p:sldId id="827" r:id="rId119"/>
    <p:sldId id="828" r:id="rId120"/>
    <p:sldId id="829" r:id="rId121"/>
    <p:sldId id="830" r:id="rId122"/>
    <p:sldId id="831" r:id="rId123"/>
    <p:sldId id="832" r:id="rId124"/>
    <p:sldId id="833" r:id="rId125"/>
    <p:sldId id="900" r:id="rId126"/>
    <p:sldId id="884" r:id="rId127"/>
    <p:sldId id="899" r:id="rId128"/>
    <p:sldId id="556" r:id="rId129"/>
    <p:sldId id="901" r:id="rId130"/>
    <p:sldId id="408" r:id="rId131"/>
    <p:sldId id="902" r:id="rId132"/>
    <p:sldId id="903" r:id="rId133"/>
    <p:sldId id="904" r:id="rId134"/>
    <p:sldId id="1151" r:id="rId135"/>
    <p:sldId id="819" r:id="rId136"/>
    <p:sldId id="441" r:id="rId137"/>
    <p:sldId id="442" r:id="rId138"/>
    <p:sldId id="1115" r:id="rId139"/>
    <p:sldId id="1155" r:id="rId140"/>
    <p:sldId id="439" r:id="rId141"/>
    <p:sldId id="440" r:id="rId142"/>
    <p:sldId id="1114" r:id="rId143"/>
    <p:sldId id="415" r:id="rId144"/>
    <p:sldId id="416" r:id="rId145"/>
    <p:sldId id="905" r:id="rId146"/>
    <p:sldId id="906" r:id="rId147"/>
    <p:sldId id="1152" r:id="rId148"/>
    <p:sldId id="409" r:id="rId149"/>
    <p:sldId id="907" r:id="rId150"/>
    <p:sldId id="457" r:id="rId151"/>
    <p:sldId id="461" r:id="rId152"/>
    <p:sldId id="462" r:id="rId153"/>
    <p:sldId id="454" r:id="rId154"/>
    <p:sldId id="455" r:id="rId155"/>
    <p:sldId id="456" r:id="rId156"/>
    <p:sldId id="459" r:id="rId157"/>
    <p:sldId id="458" r:id="rId158"/>
    <p:sldId id="460" r:id="rId159"/>
    <p:sldId id="908" r:id="rId160"/>
    <p:sldId id="797" r:id="rId161"/>
    <p:sldId id="910" r:id="rId162"/>
    <p:sldId id="911" r:id="rId163"/>
    <p:sldId id="912" r:id="rId164"/>
    <p:sldId id="913" r:id="rId165"/>
    <p:sldId id="1118" r:id="rId166"/>
    <p:sldId id="1119" r:id="rId167"/>
    <p:sldId id="1120" r:id="rId168"/>
    <p:sldId id="447" r:id="rId169"/>
    <p:sldId id="915" r:id="rId170"/>
    <p:sldId id="916" r:id="rId171"/>
    <p:sldId id="917" r:id="rId172"/>
    <p:sldId id="918" r:id="rId173"/>
    <p:sldId id="919" r:id="rId174"/>
    <p:sldId id="920" r:id="rId175"/>
    <p:sldId id="921" r:id="rId176"/>
    <p:sldId id="1153" r:id="rId177"/>
    <p:sldId id="922" r:id="rId178"/>
    <p:sldId id="923"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DF2F29-D4D9-FD47-8534-8D8C9175E1AF}">
          <p14:sldIdLst>
            <p14:sldId id="1113"/>
            <p14:sldId id="256"/>
            <p14:sldId id="893"/>
            <p14:sldId id="333"/>
            <p14:sldId id="406"/>
            <p14:sldId id="983"/>
            <p14:sldId id="313"/>
            <p14:sldId id="1136"/>
            <p14:sldId id="257"/>
            <p14:sldId id="259"/>
            <p14:sldId id="260"/>
            <p14:sldId id="261"/>
            <p14:sldId id="262"/>
            <p14:sldId id="258"/>
            <p14:sldId id="265"/>
            <p14:sldId id="264"/>
            <p14:sldId id="898"/>
            <p14:sldId id="285"/>
            <p14:sldId id="269"/>
            <p14:sldId id="270"/>
            <p14:sldId id="271"/>
            <p14:sldId id="272"/>
            <p14:sldId id="274"/>
            <p14:sldId id="381"/>
            <p14:sldId id="1123"/>
            <p14:sldId id="1124"/>
            <p14:sldId id="384"/>
            <p14:sldId id="429"/>
            <p14:sldId id="277"/>
            <p14:sldId id="1132"/>
            <p14:sldId id="311"/>
            <p14:sldId id="317"/>
            <p14:sldId id="318"/>
            <p14:sldId id="1126"/>
            <p14:sldId id="1134"/>
            <p14:sldId id="1154"/>
            <p14:sldId id="279"/>
            <p14:sldId id="280"/>
            <p14:sldId id="282"/>
            <p14:sldId id="1137"/>
            <p14:sldId id="281"/>
            <p14:sldId id="283"/>
            <p14:sldId id="1131"/>
            <p14:sldId id="1139"/>
            <p14:sldId id="284"/>
            <p14:sldId id="286"/>
            <p14:sldId id="287"/>
            <p14:sldId id="288"/>
            <p14:sldId id="289"/>
            <p14:sldId id="290"/>
            <p14:sldId id="291"/>
            <p14:sldId id="293"/>
            <p14:sldId id="294"/>
            <p14:sldId id="295"/>
            <p14:sldId id="296"/>
            <p14:sldId id="297"/>
            <p14:sldId id="298"/>
            <p14:sldId id="299"/>
            <p14:sldId id="300"/>
            <p14:sldId id="1140"/>
            <p14:sldId id="1125"/>
            <p14:sldId id="382"/>
            <p14:sldId id="307"/>
            <p14:sldId id="1127"/>
            <p14:sldId id="1135"/>
            <p14:sldId id="1128"/>
            <p14:sldId id="302"/>
            <p14:sldId id="303"/>
            <p14:sldId id="1148"/>
            <p14:sldId id="1149"/>
            <p14:sldId id="1138"/>
            <p14:sldId id="345"/>
            <p14:sldId id="352"/>
            <p14:sldId id="353"/>
            <p14:sldId id="374"/>
            <p14:sldId id="375"/>
            <p14:sldId id="376"/>
            <p14:sldId id="377"/>
            <p14:sldId id="378"/>
            <p14:sldId id="380"/>
            <p14:sldId id="354"/>
            <p14:sldId id="355"/>
            <p14:sldId id="396"/>
            <p14:sldId id="356"/>
            <p14:sldId id="1142"/>
            <p14:sldId id="342"/>
            <p14:sldId id="363"/>
            <p14:sldId id="984"/>
            <p14:sldId id="278"/>
            <p14:sldId id="985"/>
            <p14:sldId id="357"/>
            <p14:sldId id="358"/>
            <p14:sldId id="359"/>
            <p14:sldId id="364"/>
            <p14:sldId id="365"/>
            <p14:sldId id="366"/>
            <p14:sldId id="367"/>
            <p14:sldId id="368"/>
            <p14:sldId id="369"/>
            <p14:sldId id="370"/>
            <p14:sldId id="373"/>
            <p14:sldId id="361"/>
            <p14:sldId id="1141"/>
            <p14:sldId id="397"/>
            <p14:sldId id="398"/>
            <p14:sldId id="400"/>
            <p14:sldId id="401"/>
            <p14:sldId id="403"/>
          </p14:sldIdLst>
        </p14:section>
        <p14:section name="AWS Cloud Foundations: Module 8" id="{063414A8-A4E8-9A43-B2E6-C849F949C495}">
          <p14:sldIdLst>
            <p14:sldId id="1117"/>
            <p14:sldId id="896"/>
            <p14:sldId id="1150"/>
            <p14:sldId id="1116"/>
            <p14:sldId id="542"/>
            <p14:sldId id="523"/>
            <p14:sldId id="826"/>
            <p14:sldId id="825"/>
            <p14:sldId id="827"/>
            <p14:sldId id="828"/>
            <p14:sldId id="829"/>
            <p14:sldId id="830"/>
            <p14:sldId id="831"/>
            <p14:sldId id="832"/>
            <p14:sldId id="833"/>
            <p14:sldId id="900"/>
            <p14:sldId id="884"/>
            <p14:sldId id="899"/>
            <p14:sldId id="556"/>
            <p14:sldId id="901"/>
            <p14:sldId id="408"/>
            <p14:sldId id="902"/>
            <p14:sldId id="903"/>
            <p14:sldId id="904"/>
            <p14:sldId id="1151"/>
            <p14:sldId id="819"/>
            <p14:sldId id="441"/>
            <p14:sldId id="442"/>
            <p14:sldId id="1115"/>
            <p14:sldId id="1155"/>
            <p14:sldId id="439"/>
            <p14:sldId id="440"/>
            <p14:sldId id="1114"/>
            <p14:sldId id="415"/>
            <p14:sldId id="416"/>
            <p14:sldId id="905"/>
            <p14:sldId id="906"/>
            <p14:sldId id="1152"/>
            <p14:sldId id="409"/>
            <p14:sldId id="907"/>
            <p14:sldId id="457"/>
            <p14:sldId id="461"/>
            <p14:sldId id="462"/>
            <p14:sldId id="454"/>
            <p14:sldId id="455"/>
            <p14:sldId id="456"/>
            <p14:sldId id="459"/>
            <p14:sldId id="458"/>
            <p14:sldId id="460"/>
            <p14:sldId id="908"/>
            <p14:sldId id="797"/>
            <p14:sldId id="910"/>
            <p14:sldId id="911"/>
            <p14:sldId id="912"/>
            <p14:sldId id="913"/>
            <p14:sldId id="1118"/>
            <p14:sldId id="1119"/>
            <p14:sldId id="1120"/>
            <p14:sldId id="447"/>
            <p14:sldId id="915"/>
            <p14:sldId id="916"/>
            <p14:sldId id="917"/>
            <p14:sldId id="918"/>
            <p14:sldId id="919"/>
            <p14:sldId id="920"/>
            <p14:sldId id="921"/>
            <p14:sldId id="1153"/>
            <p14:sldId id="922"/>
            <p14:sldId id="9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FC2AD-6272-E64D-B91E-473361FBB441}" v="12" dt="2021-03-04T17:30:10.7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3"/>
    <p:restoredTop sz="67415"/>
  </p:normalViewPr>
  <p:slideViewPr>
    <p:cSldViewPr snapToGrid="0" snapToObjects="1">
      <p:cViewPr>
        <p:scale>
          <a:sx n="107" d="100"/>
          <a:sy n="107" d="100"/>
        </p:scale>
        <p:origin x="17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notesMaster" Target="notesMasters/notesMaster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FCD92-2DCF-4DAA-9348-F67BB94B0DDA}" type="doc">
      <dgm:prSet loTypeId="urn:microsoft.com/office/officeart/2011/layout/HexagonRadial" loCatId="cycle" qsTypeId="urn:microsoft.com/office/officeart/2005/8/quickstyle/simple1" qsCatId="simple" csTypeId="urn:microsoft.com/office/officeart/2005/8/colors/colorful1" csCatId="colorful" phldr="1"/>
      <dgm:spPr/>
      <dgm:t>
        <a:bodyPr/>
        <a:lstStyle/>
        <a:p>
          <a:endParaRPr lang="en-US"/>
        </a:p>
      </dgm:t>
    </dgm:pt>
    <dgm:pt modelId="{E2D393B3-FBE2-43FB-ADCD-6D1E0516CB31}">
      <dgm:prSet custT="1"/>
      <dgm:spPr/>
      <dgm:t>
        <a:bodyPr/>
        <a:lstStyle/>
        <a:p>
          <a:r>
            <a:rPr lang="en-US" sz="2400" b="1" dirty="0"/>
            <a:t>Database workload factors to consider:</a:t>
          </a:r>
        </a:p>
      </dgm:t>
    </dgm:pt>
    <dgm:pt modelId="{1A7B1BA7-CD8C-4912-9326-A0FE350FAE8D}" type="parTrans" cxnId="{3E2EE6BF-23B4-4566-8318-23CF4081DD6C}">
      <dgm:prSet/>
      <dgm:spPr/>
      <dgm:t>
        <a:bodyPr/>
        <a:lstStyle/>
        <a:p>
          <a:endParaRPr lang="en-US" b="1"/>
        </a:p>
      </dgm:t>
    </dgm:pt>
    <dgm:pt modelId="{BF8C4372-7D28-454A-A359-4455F6E5F705}" type="sibTrans" cxnId="{3E2EE6BF-23B4-4566-8318-23CF4081DD6C}">
      <dgm:prSet/>
      <dgm:spPr/>
      <dgm:t>
        <a:bodyPr/>
        <a:lstStyle/>
        <a:p>
          <a:endParaRPr lang="en-US" b="1"/>
        </a:p>
      </dgm:t>
    </dgm:pt>
    <dgm:pt modelId="{9DFA5D4A-A767-40AF-A1C2-8FE1D7232F3C}">
      <dgm:prSet/>
      <dgm:spPr>
        <a:solidFill>
          <a:schemeClr val="accent1">
            <a:lumMod val="75000"/>
            <a:lumOff val="25000"/>
          </a:schemeClr>
        </a:solidFill>
      </dgm:spPr>
      <dgm:t>
        <a:bodyPr/>
        <a:lstStyle/>
        <a:p>
          <a:r>
            <a:rPr lang="en-US" b="1" dirty="0"/>
            <a:t>Structure</a:t>
          </a:r>
        </a:p>
      </dgm:t>
    </dgm:pt>
    <dgm:pt modelId="{4FFF02CC-2556-4E40-AF67-E6210080F35B}" type="parTrans" cxnId="{779692D6-1695-49B2-80D1-A14D2B9E9B2E}">
      <dgm:prSet/>
      <dgm:spPr/>
      <dgm:t>
        <a:bodyPr/>
        <a:lstStyle/>
        <a:p>
          <a:endParaRPr lang="en-US" b="1"/>
        </a:p>
      </dgm:t>
    </dgm:pt>
    <dgm:pt modelId="{243D93A8-9BF2-40FA-A7AE-C2CC21AC73E6}" type="sibTrans" cxnId="{779692D6-1695-49B2-80D1-A14D2B9E9B2E}">
      <dgm:prSet/>
      <dgm:spPr/>
      <dgm:t>
        <a:bodyPr/>
        <a:lstStyle/>
        <a:p>
          <a:endParaRPr lang="en-US" b="1"/>
        </a:p>
      </dgm:t>
    </dgm:pt>
    <dgm:pt modelId="{25F36698-1C05-4422-ACAD-30BB4CC52B2C}">
      <dgm:prSet/>
      <dgm:spPr>
        <a:solidFill>
          <a:schemeClr val="accent4">
            <a:lumMod val="50000"/>
          </a:schemeClr>
        </a:solidFill>
      </dgm:spPr>
      <dgm:t>
        <a:bodyPr/>
        <a:lstStyle/>
        <a:p>
          <a:r>
            <a:rPr lang="en-US" b="1"/>
            <a:t>Compute</a:t>
          </a:r>
          <a:endParaRPr lang="en-US" b="1" dirty="0"/>
        </a:p>
      </dgm:t>
    </dgm:pt>
    <dgm:pt modelId="{DDA6E592-B784-4926-A95E-B92F817FF9E6}" type="parTrans" cxnId="{DEECA19D-3734-43A9-B819-ED4216F62970}">
      <dgm:prSet/>
      <dgm:spPr/>
      <dgm:t>
        <a:bodyPr/>
        <a:lstStyle/>
        <a:p>
          <a:endParaRPr lang="en-US" b="1"/>
        </a:p>
      </dgm:t>
    </dgm:pt>
    <dgm:pt modelId="{E71E67FE-A67C-4FDA-A0F1-F14D33BE9846}" type="sibTrans" cxnId="{DEECA19D-3734-43A9-B819-ED4216F62970}">
      <dgm:prSet/>
      <dgm:spPr/>
      <dgm:t>
        <a:bodyPr/>
        <a:lstStyle/>
        <a:p>
          <a:endParaRPr lang="en-US" b="1"/>
        </a:p>
      </dgm:t>
    </dgm:pt>
    <dgm:pt modelId="{1D9626EA-5E08-46FA-A973-C77608F7C66E}">
      <dgm:prSet/>
      <dgm:spPr/>
      <dgm:t>
        <a:bodyPr/>
        <a:lstStyle/>
        <a:p>
          <a:r>
            <a:rPr lang="en-US" b="1"/>
            <a:t>Cost</a:t>
          </a:r>
          <a:endParaRPr lang="en-US" b="1" dirty="0"/>
        </a:p>
      </dgm:t>
    </dgm:pt>
    <dgm:pt modelId="{76F80270-E288-40B8-BFED-95D7E67B5AD2}" type="parTrans" cxnId="{7F49F67C-CDBD-4B59-8736-A2E77D9B1CC3}">
      <dgm:prSet/>
      <dgm:spPr/>
      <dgm:t>
        <a:bodyPr/>
        <a:lstStyle/>
        <a:p>
          <a:endParaRPr lang="en-US" b="1"/>
        </a:p>
      </dgm:t>
    </dgm:pt>
    <dgm:pt modelId="{CF36DA9D-8974-40A6-BF45-57616DC477D7}" type="sibTrans" cxnId="{7F49F67C-CDBD-4B59-8736-A2E77D9B1CC3}">
      <dgm:prSet/>
      <dgm:spPr/>
      <dgm:t>
        <a:bodyPr/>
        <a:lstStyle/>
        <a:p>
          <a:endParaRPr lang="en-US" b="1"/>
        </a:p>
      </dgm:t>
    </dgm:pt>
    <dgm:pt modelId="{CE94F49B-CF44-4373-AC74-FA6A9A3A1D2C}">
      <dgm:prSet/>
      <dgm:spPr>
        <a:solidFill>
          <a:schemeClr val="accent6">
            <a:lumMod val="50000"/>
          </a:schemeClr>
        </a:solidFill>
      </dgm:spPr>
      <dgm:t>
        <a:bodyPr/>
        <a:lstStyle/>
        <a:p>
          <a:r>
            <a:rPr lang="en-US" b="1" dirty="0"/>
            <a:t>Access patterns</a:t>
          </a:r>
        </a:p>
      </dgm:t>
    </dgm:pt>
    <dgm:pt modelId="{41D12644-43D1-4E88-8BC4-C7A15ECCA6C2}" type="parTrans" cxnId="{9774764B-F591-42E5-BEBD-22CE971C070A}">
      <dgm:prSet/>
      <dgm:spPr/>
      <dgm:t>
        <a:bodyPr/>
        <a:lstStyle/>
        <a:p>
          <a:endParaRPr lang="en-US" b="1"/>
        </a:p>
      </dgm:t>
    </dgm:pt>
    <dgm:pt modelId="{83238F4F-2CA9-4389-93D9-09BEF1B9AC32}" type="sibTrans" cxnId="{9774764B-F591-42E5-BEBD-22CE971C070A}">
      <dgm:prSet/>
      <dgm:spPr/>
      <dgm:t>
        <a:bodyPr/>
        <a:lstStyle/>
        <a:p>
          <a:endParaRPr lang="en-US" b="1"/>
        </a:p>
      </dgm:t>
    </dgm:pt>
    <dgm:pt modelId="{C659BC74-D717-4105-A180-23FD8B531D51}">
      <dgm:prSet/>
      <dgm:spPr>
        <a:solidFill>
          <a:schemeClr val="bg1">
            <a:lumMod val="50000"/>
          </a:schemeClr>
        </a:solidFill>
      </dgm:spPr>
      <dgm:t>
        <a:bodyPr/>
        <a:lstStyle/>
        <a:p>
          <a:r>
            <a:rPr lang="en-US" b="1" dirty="0"/>
            <a:t>Performance</a:t>
          </a:r>
        </a:p>
      </dgm:t>
    </dgm:pt>
    <dgm:pt modelId="{229646B9-C1EA-4D83-A540-6F8CF4FF2B45}" type="parTrans" cxnId="{FC2A3BA6-FFAA-467F-A700-AB7A759735E6}">
      <dgm:prSet/>
      <dgm:spPr/>
      <dgm:t>
        <a:bodyPr/>
        <a:lstStyle/>
        <a:p>
          <a:endParaRPr lang="en-US" b="1"/>
        </a:p>
      </dgm:t>
    </dgm:pt>
    <dgm:pt modelId="{239C6E66-D219-4F40-B797-EB1AB890AE3D}" type="sibTrans" cxnId="{FC2A3BA6-FFAA-467F-A700-AB7A759735E6}">
      <dgm:prSet/>
      <dgm:spPr/>
      <dgm:t>
        <a:bodyPr/>
        <a:lstStyle/>
        <a:p>
          <a:endParaRPr lang="en-US" b="1"/>
        </a:p>
      </dgm:t>
    </dgm:pt>
    <dgm:pt modelId="{AC477C5B-8918-4D74-9D39-8400E84E9857}">
      <dgm:prSet/>
      <dgm:spPr>
        <a:solidFill>
          <a:schemeClr val="tx2">
            <a:lumMod val="50000"/>
          </a:schemeClr>
        </a:solidFill>
      </dgm:spPr>
      <dgm:t>
        <a:bodyPr/>
        <a:lstStyle/>
        <a:p>
          <a:r>
            <a:rPr lang="en-US" b="1" dirty="0"/>
            <a:t>Size</a:t>
          </a:r>
        </a:p>
      </dgm:t>
    </dgm:pt>
    <dgm:pt modelId="{3C6B893F-D388-4B80-AFD9-E86E426F92FA}" type="parTrans" cxnId="{9A7835CB-033D-48CA-9ECB-8A8113BF4D28}">
      <dgm:prSet/>
      <dgm:spPr/>
      <dgm:t>
        <a:bodyPr/>
        <a:lstStyle/>
        <a:p>
          <a:endParaRPr lang="en-US" b="1"/>
        </a:p>
      </dgm:t>
    </dgm:pt>
    <dgm:pt modelId="{23C6C4B1-7E9F-4F28-85A7-6F93FED725B7}" type="sibTrans" cxnId="{9A7835CB-033D-48CA-9ECB-8A8113BF4D28}">
      <dgm:prSet/>
      <dgm:spPr/>
      <dgm:t>
        <a:bodyPr/>
        <a:lstStyle/>
        <a:p>
          <a:endParaRPr lang="en-US" b="1"/>
        </a:p>
      </dgm:t>
    </dgm:pt>
    <dgm:pt modelId="{AF99AB4B-07F4-4BE3-8DAB-BF423224DA74}" type="pres">
      <dgm:prSet presAssocID="{2E1FCD92-2DCF-4DAA-9348-F67BB94B0DDA}" presName="Name0" presStyleCnt="0">
        <dgm:presLayoutVars>
          <dgm:chMax val="1"/>
          <dgm:chPref val="1"/>
          <dgm:dir/>
          <dgm:animOne val="branch"/>
          <dgm:animLvl val="lvl"/>
        </dgm:presLayoutVars>
      </dgm:prSet>
      <dgm:spPr/>
    </dgm:pt>
    <dgm:pt modelId="{927149E0-1DCE-47F3-9340-18B2E7ED4A12}" type="pres">
      <dgm:prSet presAssocID="{E2D393B3-FBE2-43FB-ADCD-6D1E0516CB31}" presName="Parent" presStyleLbl="node0" presStyleIdx="0" presStyleCnt="1">
        <dgm:presLayoutVars>
          <dgm:chMax val="6"/>
          <dgm:chPref val="6"/>
        </dgm:presLayoutVars>
      </dgm:prSet>
      <dgm:spPr/>
    </dgm:pt>
    <dgm:pt modelId="{F413E0CB-5653-4C7D-862E-106DD6DD6A26}" type="pres">
      <dgm:prSet presAssocID="{9DFA5D4A-A767-40AF-A1C2-8FE1D7232F3C}" presName="Accent1" presStyleCnt="0"/>
      <dgm:spPr/>
    </dgm:pt>
    <dgm:pt modelId="{25F44DEA-138E-471D-8D08-774C663EE05F}" type="pres">
      <dgm:prSet presAssocID="{9DFA5D4A-A767-40AF-A1C2-8FE1D7232F3C}" presName="Accent" presStyleLbl="bgShp" presStyleIdx="0" presStyleCnt="6"/>
      <dgm:spPr/>
    </dgm:pt>
    <dgm:pt modelId="{F629F160-39CC-46EE-BFF9-1ADB42537B6D}" type="pres">
      <dgm:prSet presAssocID="{9DFA5D4A-A767-40AF-A1C2-8FE1D7232F3C}" presName="Child1" presStyleLbl="node1" presStyleIdx="0" presStyleCnt="6">
        <dgm:presLayoutVars>
          <dgm:chMax val="0"/>
          <dgm:chPref val="0"/>
          <dgm:bulletEnabled val="1"/>
        </dgm:presLayoutVars>
      </dgm:prSet>
      <dgm:spPr/>
    </dgm:pt>
    <dgm:pt modelId="{74ED44F7-28B5-4C63-9848-AF4A9C5569BA}" type="pres">
      <dgm:prSet presAssocID="{AC477C5B-8918-4D74-9D39-8400E84E9857}" presName="Accent2" presStyleCnt="0"/>
      <dgm:spPr/>
    </dgm:pt>
    <dgm:pt modelId="{76F98AAD-B629-46BF-96FC-7ECA06CA33C6}" type="pres">
      <dgm:prSet presAssocID="{AC477C5B-8918-4D74-9D39-8400E84E9857}" presName="Accent" presStyleLbl="bgShp" presStyleIdx="1" presStyleCnt="6"/>
      <dgm:spPr/>
    </dgm:pt>
    <dgm:pt modelId="{5790A341-F50D-4E91-9AF8-03E6708DEB92}" type="pres">
      <dgm:prSet presAssocID="{AC477C5B-8918-4D74-9D39-8400E84E9857}" presName="Child2" presStyleLbl="node1" presStyleIdx="1" presStyleCnt="6">
        <dgm:presLayoutVars>
          <dgm:chMax val="0"/>
          <dgm:chPref val="0"/>
          <dgm:bulletEnabled val="1"/>
        </dgm:presLayoutVars>
      </dgm:prSet>
      <dgm:spPr/>
    </dgm:pt>
    <dgm:pt modelId="{DB5CEB68-0451-416D-8F14-ADCFDF6C059D}" type="pres">
      <dgm:prSet presAssocID="{25F36698-1C05-4422-ACAD-30BB4CC52B2C}" presName="Accent3" presStyleCnt="0"/>
      <dgm:spPr/>
    </dgm:pt>
    <dgm:pt modelId="{2E4ECD63-8001-4AEE-B2B1-CA7EAC696DB5}" type="pres">
      <dgm:prSet presAssocID="{25F36698-1C05-4422-ACAD-30BB4CC52B2C}" presName="Accent" presStyleLbl="bgShp" presStyleIdx="2" presStyleCnt="6"/>
      <dgm:spPr/>
    </dgm:pt>
    <dgm:pt modelId="{488EF00D-C947-464A-AEA5-CD01A9C26666}" type="pres">
      <dgm:prSet presAssocID="{25F36698-1C05-4422-ACAD-30BB4CC52B2C}" presName="Child3" presStyleLbl="node1" presStyleIdx="2" presStyleCnt="6">
        <dgm:presLayoutVars>
          <dgm:chMax val="0"/>
          <dgm:chPref val="0"/>
          <dgm:bulletEnabled val="1"/>
        </dgm:presLayoutVars>
      </dgm:prSet>
      <dgm:spPr/>
    </dgm:pt>
    <dgm:pt modelId="{9BB1F68A-9ECB-4FD9-A402-FE3A6F6592F9}" type="pres">
      <dgm:prSet presAssocID="{1D9626EA-5E08-46FA-A973-C77608F7C66E}" presName="Accent4" presStyleCnt="0"/>
      <dgm:spPr/>
    </dgm:pt>
    <dgm:pt modelId="{BEB26E8B-03E9-4222-93E1-C2A7644BDD30}" type="pres">
      <dgm:prSet presAssocID="{1D9626EA-5E08-46FA-A973-C77608F7C66E}" presName="Accent" presStyleLbl="bgShp" presStyleIdx="3" presStyleCnt="6"/>
      <dgm:spPr/>
    </dgm:pt>
    <dgm:pt modelId="{98B56023-B1C2-4B60-B58D-8CFDC5FEA199}" type="pres">
      <dgm:prSet presAssocID="{1D9626EA-5E08-46FA-A973-C77608F7C66E}" presName="Child4" presStyleLbl="node1" presStyleIdx="3" presStyleCnt="6">
        <dgm:presLayoutVars>
          <dgm:chMax val="0"/>
          <dgm:chPref val="0"/>
          <dgm:bulletEnabled val="1"/>
        </dgm:presLayoutVars>
      </dgm:prSet>
      <dgm:spPr/>
    </dgm:pt>
    <dgm:pt modelId="{15346F82-F0FA-468C-8BF3-8958BB372F8F}" type="pres">
      <dgm:prSet presAssocID="{CE94F49B-CF44-4373-AC74-FA6A9A3A1D2C}" presName="Accent5" presStyleCnt="0"/>
      <dgm:spPr/>
    </dgm:pt>
    <dgm:pt modelId="{D43F776F-5F4A-4C0F-937C-6800AA0C9D87}" type="pres">
      <dgm:prSet presAssocID="{CE94F49B-CF44-4373-AC74-FA6A9A3A1D2C}" presName="Accent" presStyleLbl="bgShp" presStyleIdx="4" presStyleCnt="6"/>
      <dgm:spPr/>
    </dgm:pt>
    <dgm:pt modelId="{F8886BCC-0CC2-4B00-A306-DC8F05AB4A13}" type="pres">
      <dgm:prSet presAssocID="{CE94F49B-CF44-4373-AC74-FA6A9A3A1D2C}" presName="Child5" presStyleLbl="node1" presStyleIdx="4" presStyleCnt="6">
        <dgm:presLayoutVars>
          <dgm:chMax val="0"/>
          <dgm:chPref val="0"/>
          <dgm:bulletEnabled val="1"/>
        </dgm:presLayoutVars>
      </dgm:prSet>
      <dgm:spPr/>
    </dgm:pt>
    <dgm:pt modelId="{A566D12A-3DD9-4FA1-86B5-E4110CF1F5A1}" type="pres">
      <dgm:prSet presAssocID="{C659BC74-D717-4105-A180-23FD8B531D51}" presName="Accent6" presStyleCnt="0"/>
      <dgm:spPr/>
    </dgm:pt>
    <dgm:pt modelId="{694B507F-C5DF-43F3-AC0E-B0EED72F8D44}" type="pres">
      <dgm:prSet presAssocID="{C659BC74-D717-4105-A180-23FD8B531D51}" presName="Accent" presStyleLbl="bgShp" presStyleIdx="5" presStyleCnt="6"/>
      <dgm:spPr/>
    </dgm:pt>
    <dgm:pt modelId="{AD3EFB82-FF9E-411E-8CF3-BCC3BC680F98}" type="pres">
      <dgm:prSet presAssocID="{C659BC74-D717-4105-A180-23FD8B531D51}" presName="Child6" presStyleLbl="node1" presStyleIdx="5" presStyleCnt="6">
        <dgm:presLayoutVars>
          <dgm:chMax val="0"/>
          <dgm:chPref val="0"/>
          <dgm:bulletEnabled val="1"/>
        </dgm:presLayoutVars>
      </dgm:prSet>
      <dgm:spPr/>
    </dgm:pt>
  </dgm:ptLst>
  <dgm:cxnLst>
    <dgm:cxn modelId="{08EE6928-939E-45AC-B015-43EBDD7FAD05}" type="presOf" srcId="{AC477C5B-8918-4D74-9D39-8400E84E9857}" destId="{5790A341-F50D-4E91-9AF8-03E6708DEB92}" srcOrd="0" destOrd="0" presId="urn:microsoft.com/office/officeart/2011/layout/HexagonRadial"/>
    <dgm:cxn modelId="{4262EA2F-523F-4AF8-9DF2-294E9D2830D8}" type="presOf" srcId="{9DFA5D4A-A767-40AF-A1C2-8FE1D7232F3C}" destId="{F629F160-39CC-46EE-BFF9-1ADB42537B6D}" srcOrd="0" destOrd="0" presId="urn:microsoft.com/office/officeart/2011/layout/HexagonRadial"/>
    <dgm:cxn modelId="{D461CD31-0BCF-4E5C-9575-EBDF135DBE4C}" type="presOf" srcId="{E2D393B3-FBE2-43FB-ADCD-6D1E0516CB31}" destId="{927149E0-1DCE-47F3-9340-18B2E7ED4A12}" srcOrd="0" destOrd="0" presId="urn:microsoft.com/office/officeart/2011/layout/HexagonRadial"/>
    <dgm:cxn modelId="{9774764B-F591-42E5-BEBD-22CE971C070A}" srcId="{E2D393B3-FBE2-43FB-ADCD-6D1E0516CB31}" destId="{CE94F49B-CF44-4373-AC74-FA6A9A3A1D2C}" srcOrd="4" destOrd="0" parTransId="{41D12644-43D1-4E88-8BC4-C7A15ECCA6C2}" sibTransId="{83238F4F-2CA9-4389-93D9-09BEF1B9AC32}"/>
    <dgm:cxn modelId="{2790FF6E-E71C-4ECB-BA65-3CA5B2EB4A27}" type="presOf" srcId="{C659BC74-D717-4105-A180-23FD8B531D51}" destId="{AD3EFB82-FF9E-411E-8CF3-BCC3BC680F98}" srcOrd="0" destOrd="0" presId="urn:microsoft.com/office/officeart/2011/layout/HexagonRadial"/>
    <dgm:cxn modelId="{7F49F67C-CDBD-4B59-8736-A2E77D9B1CC3}" srcId="{E2D393B3-FBE2-43FB-ADCD-6D1E0516CB31}" destId="{1D9626EA-5E08-46FA-A973-C77608F7C66E}" srcOrd="3" destOrd="0" parTransId="{76F80270-E288-40B8-BFED-95D7E67B5AD2}" sibTransId="{CF36DA9D-8974-40A6-BF45-57616DC477D7}"/>
    <dgm:cxn modelId="{597D5C9A-A3FE-4B7D-8816-E8A094E23FE3}" type="presOf" srcId="{25F36698-1C05-4422-ACAD-30BB4CC52B2C}" destId="{488EF00D-C947-464A-AEA5-CD01A9C26666}" srcOrd="0" destOrd="0" presId="urn:microsoft.com/office/officeart/2011/layout/HexagonRadial"/>
    <dgm:cxn modelId="{DEECA19D-3734-43A9-B819-ED4216F62970}" srcId="{E2D393B3-FBE2-43FB-ADCD-6D1E0516CB31}" destId="{25F36698-1C05-4422-ACAD-30BB4CC52B2C}" srcOrd="2" destOrd="0" parTransId="{DDA6E592-B784-4926-A95E-B92F817FF9E6}" sibTransId="{E71E67FE-A67C-4FDA-A0F1-F14D33BE9846}"/>
    <dgm:cxn modelId="{FC2A3BA6-FFAA-467F-A700-AB7A759735E6}" srcId="{E2D393B3-FBE2-43FB-ADCD-6D1E0516CB31}" destId="{C659BC74-D717-4105-A180-23FD8B531D51}" srcOrd="5" destOrd="0" parTransId="{229646B9-C1EA-4D83-A540-6F8CF4FF2B45}" sibTransId="{239C6E66-D219-4F40-B797-EB1AB890AE3D}"/>
    <dgm:cxn modelId="{AEED8AB5-723E-44A3-96D5-A6BA6855430A}" type="presOf" srcId="{CE94F49B-CF44-4373-AC74-FA6A9A3A1D2C}" destId="{F8886BCC-0CC2-4B00-A306-DC8F05AB4A13}" srcOrd="0" destOrd="0" presId="urn:microsoft.com/office/officeart/2011/layout/HexagonRadial"/>
    <dgm:cxn modelId="{3E2EE6BF-23B4-4566-8318-23CF4081DD6C}" srcId="{2E1FCD92-2DCF-4DAA-9348-F67BB94B0DDA}" destId="{E2D393B3-FBE2-43FB-ADCD-6D1E0516CB31}" srcOrd="0" destOrd="0" parTransId="{1A7B1BA7-CD8C-4912-9326-A0FE350FAE8D}" sibTransId="{BF8C4372-7D28-454A-A359-4455F6E5F705}"/>
    <dgm:cxn modelId="{8C9372C1-5AF5-44BD-A350-2AD9B27314D4}" type="presOf" srcId="{2E1FCD92-2DCF-4DAA-9348-F67BB94B0DDA}" destId="{AF99AB4B-07F4-4BE3-8DAB-BF423224DA74}" srcOrd="0" destOrd="0" presId="urn:microsoft.com/office/officeart/2011/layout/HexagonRadial"/>
    <dgm:cxn modelId="{78CEFAC4-3047-4444-AA96-EB7D30C52C68}" type="presOf" srcId="{1D9626EA-5E08-46FA-A973-C77608F7C66E}" destId="{98B56023-B1C2-4B60-B58D-8CFDC5FEA199}" srcOrd="0" destOrd="0" presId="urn:microsoft.com/office/officeart/2011/layout/HexagonRadial"/>
    <dgm:cxn modelId="{9A7835CB-033D-48CA-9ECB-8A8113BF4D28}" srcId="{E2D393B3-FBE2-43FB-ADCD-6D1E0516CB31}" destId="{AC477C5B-8918-4D74-9D39-8400E84E9857}" srcOrd="1" destOrd="0" parTransId="{3C6B893F-D388-4B80-AFD9-E86E426F92FA}" sibTransId="{23C6C4B1-7E9F-4F28-85A7-6F93FED725B7}"/>
    <dgm:cxn modelId="{779692D6-1695-49B2-80D1-A14D2B9E9B2E}" srcId="{E2D393B3-FBE2-43FB-ADCD-6D1E0516CB31}" destId="{9DFA5D4A-A767-40AF-A1C2-8FE1D7232F3C}" srcOrd="0" destOrd="0" parTransId="{4FFF02CC-2556-4E40-AF67-E6210080F35B}" sibTransId="{243D93A8-9BF2-40FA-A7AE-C2CC21AC73E6}"/>
    <dgm:cxn modelId="{2D0565B7-0540-4D14-A934-5469AFC819A6}" type="presParOf" srcId="{AF99AB4B-07F4-4BE3-8DAB-BF423224DA74}" destId="{927149E0-1DCE-47F3-9340-18B2E7ED4A12}" srcOrd="0" destOrd="0" presId="urn:microsoft.com/office/officeart/2011/layout/HexagonRadial"/>
    <dgm:cxn modelId="{8C7D98DB-5F38-4EC3-A37C-17D2D86FBEAC}" type="presParOf" srcId="{AF99AB4B-07F4-4BE3-8DAB-BF423224DA74}" destId="{F413E0CB-5653-4C7D-862E-106DD6DD6A26}" srcOrd="1" destOrd="0" presId="urn:microsoft.com/office/officeart/2011/layout/HexagonRadial"/>
    <dgm:cxn modelId="{B29C4650-AA94-4444-B2E7-A86A3EDD8BEE}" type="presParOf" srcId="{F413E0CB-5653-4C7D-862E-106DD6DD6A26}" destId="{25F44DEA-138E-471D-8D08-774C663EE05F}" srcOrd="0" destOrd="0" presId="urn:microsoft.com/office/officeart/2011/layout/HexagonRadial"/>
    <dgm:cxn modelId="{12D23E4D-69FE-4714-BC60-7D614DEF6FBA}" type="presParOf" srcId="{AF99AB4B-07F4-4BE3-8DAB-BF423224DA74}" destId="{F629F160-39CC-46EE-BFF9-1ADB42537B6D}" srcOrd="2" destOrd="0" presId="urn:microsoft.com/office/officeart/2011/layout/HexagonRadial"/>
    <dgm:cxn modelId="{4E19857C-7459-4639-8595-FD88F1944084}" type="presParOf" srcId="{AF99AB4B-07F4-4BE3-8DAB-BF423224DA74}" destId="{74ED44F7-28B5-4C63-9848-AF4A9C5569BA}" srcOrd="3" destOrd="0" presId="urn:microsoft.com/office/officeart/2011/layout/HexagonRadial"/>
    <dgm:cxn modelId="{284D3836-3C58-43A6-849B-E6BEAB45B8CE}" type="presParOf" srcId="{74ED44F7-28B5-4C63-9848-AF4A9C5569BA}" destId="{76F98AAD-B629-46BF-96FC-7ECA06CA33C6}" srcOrd="0" destOrd="0" presId="urn:microsoft.com/office/officeart/2011/layout/HexagonRadial"/>
    <dgm:cxn modelId="{D54D7237-F4D9-4DF3-B9C7-6FF6A50B8684}" type="presParOf" srcId="{AF99AB4B-07F4-4BE3-8DAB-BF423224DA74}" destId="{5790A341-F50D-4E91-9AF8-03E6708DEB92}" srcOrd="4" destOrd="0" presId="urn:microsoft.com/office/officeart/2011/layout/HexagonRadial"/>
    <dgm:cxn modelId="{8ED7D87A-9304-46FE-B097-4B534ECAAE76}" type="presParOf" srcId="{AF99AB4B-07F4-4BE3-8DAB-BF423224DA74}" destId="{DB5CEB68-0451-416D-8F14-ADCFDF6C059D}" srcOrd="5" destOrd="0" presId="urn:microsoft.com/office/officeart/2011/layout/HexagonRadial"/>
    <dgm:cxn modelId="{8BF978FA-586F-4DA3-8D8F-559C0EF5D37D}" type="presParOf" srcId="{DB5CEB68-0451-416D-8F14-ADCFDF6C059D}" destId="{2E4ECD63-8001-4AEE-B2B1-CA7EAC696DB5}" srcOrd="0" destOrd="0" presId="urn:microsoft.com/office/officeart/2011/layout/HexagonRadial"/>
    <dgm:cxn modelId="{F826734D-8040-4920-B5C6-A73EF2CA0FEF}" type="presParOf" srcId="{AF99AB4B-07F4-4BE3-8DAB-BF423224DA74}" destId="{488EF00D-C947-464A-AEA5-CD01A9C26666}" srcOrd="6" destOrd="0" presId="urn:microsoft.com/office/officeart/2011/layout/HexagonRadial"/>
    <dgm:cxn modelId="{BAD8A028-7317-4BAD-B817-8EB170F2E089}" type="presParOf" srcId="{AF99AB4B-07F4-4BE3-8DAB-BF423224DA74}" destId="{9BB1F68A-9ECB-4FD9-A402-FE3A6F6592F9}" srcOrd="7" destOrd="0" presId="urn:microsoft.com/office/officeart/2011/layout/HexagonRadial"/>
    <dgm:cxn modelId="{C117AA49-8F3F-4046-861B-577629EDC276}" type="presParOf" srcId="{9BB1F68A-9ECB-4FD9-A402-FE3A6F6592F9}" destId="{BEB26E8B-03E9-4222-93E1-C2A7644BDD30}" srcOrd="0" destOrd="0" presId="urn:microsoft.com/office/officeart/2011/layout/HexagonRadial"/>
    <dgm:cxn modelId="{D1EE93F9-AB80-49C6-80C5-A1D7D0C811F6}" type="presParOf" srcId="{AF99AB4B-07F4-4BE3-8DAB-BF423224DA74}" destId="{98B56023-B1C2-4B60-B58D-8CFDC5FEA199}" srcOrd="8" destOrd="0" presId="urn:microsoft.com/office/officeart/2011/layout/HexagonRadial"/>
    <dgm:cxn modelId="{87615E7F-FB0F-430B-AD2F-48E5821D1917}" type="presParOf" srcId="{AF99AB4B-07F4-4BE3-8DAB-BF423224DA74}" destId="{15346F82-F0FA-468C-8BF3-8958BB372F8F}" srcOrd="9" destOrd="0" presId="urn:microsoft.com/office/officeart/2011/layout/HexagonRadial"/>
    <dgm:cxn modelId="{D3F98D16-09F2-4C12-9B99-1AA27404448F}" type="presParOf" srcId="{15346F82-F0FA-468C-8BF3-8958BB372F8F}" destId="{D43F776F-5F4A-4C0F-937C-6800AA0C9D87}" srcOrd="0" destOrd="0" presId="urn:microsoft.com/office/officeart/2011/layout/HexagonRadial"/>
    <dgm:cxn modelId="{AECE8D42-CF4E-4D65-88A3-2EED90B46723}" type="presParOf" srcId="{AF99AB4B-07F4-4BE3-8DAB-BF423224DA74}" destId="{F8886BCC-0CC2-4B00-A306-DC8F05AB4A13}" srcOrd="10" destOrd="0" presId="urn:microsoft.com/office/officeart/2011/layout/HexagonRadial"/>
    <dgm:cxn modelId="{6A0C59A0-324D-4717-AEE5-46DF62D8806C}" type="presParOf" srcId="{AF99AB4B-07F4-4BE3-8DAB-BF423224DA74}" destId="{A566D12A-3DD9-4FA1-86B5-E4110CF1F5A1}" srcOrd="11" destOrd="0" presId="urn:microsoft.com/office/officeart/2011/layout/HexagonRadial"/>
    <dgm:cxn modelId="{72F48C9D-8788-4703-BC60-D7286BBB5ED1}" type="presParOf" srcId="{A566D12A-3DD9-4FA1-86B5-E4110CF1F5A1}" destId="{694B507F-C5DF-43F3-AC0E-B0EED72F8D44}" srcOrd="0" destOrd="0" presId="urn:microsoft.com/office/officeart/2011/layout/HexagonRadial"/>
    <dgm:cxn modelId="{4510434D-E31C-41C9-A83C-64F59AEB18E7}" type="presParOf" srcId="{AF99AB4B-07F4-4BE3-8DAB-BF423224DA74}" destId="{AD3EFB82-FF9E-411E-8CF3-BCC3BC680F98}" srcOrd="12" destOrd="0" presId="urn:microsoft.com/office/officeart/2011/layout/HexagonRadial"/>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4E4B83-74C6-4158-B44F-E17F5B14F6C1}" type="doc">
      <dgm:prSet loTypeId="urn:microsoft.com/office/officeart/2005/8/layout/hierarchy1" loCatId="hierarchy" qsTypeId="urn:microsoft.com/office/officeart/2005/8/quickstyle/simple1" qsCatId="simple" csTypeId="urn:microsoft.com/office/officeart/2005/8/colors/colorful4" csCatId="colorful" phldr="1"/>
      <dgm:spPr/>
      <dgm:t>
        <a:bodyPr/>
        <a:lstStyle/>
        <a:p>
          <a:endParaRPr lang="en-US"/>
        </a:p>
      </dgm:t>
    </dgm:pt>
    <dgm:pt modelId="{728EAF83-25C6-4B7D-8C96-41DB0FD60EC8}">
      <dgm:prSet phldrT="[Text]" custT="1"/>
      <dgm:spPr/>
      <dgm:t>
        <a:bodyPr/>
        <a:lstStyle/>
        <a:p>
          <a:r>
            <a:rPr lang="en-US" sz="2400" b="1" dirty="0"/>
            <a:t>Choose a database engine based on:</a:t>
          </a:r>
        </a:p>
      </dgm:t>
    </dgm:pt>
    <dgm:pt modelId="{D10CAC67-DB7B-480C-BE3E-2028635C9A23}" type="parTrans" cxnId="{D9102F0F-B6EA-4C65-8BE0-51B480FD2294}">
      <dgm:prSet/>
      <dgm:spPr/>
      <dgm:t>
        <a:bodyPr/>
        <a:lstStyle/>
        <a:p>
          <a:endParaRPr lang="en-US"/>
        </a:p>
      </dgm:t>
    </dgm:pt>
    <dgm:pt modelId="{45810129-28D3-48A7-860E-7116D35E753B}" type="sibTrans" cxnId="{D9102F0F-B6EA-4C65-8BE0-51B480FD2294}">
      <dgm:prSet/>
      <dgm:spPr/>
      <dgm:t>
        <a:bodyPr/>
        <a:lstStyle/>
        <a:p>
          <a:endParaRPr lang="en-US"/>
        </a:p>
      </dgm:t>
    </dgm:pt>
    <dgm:pt modelId="{A66D2EE3-0E82-48D0-87DA-44095AF5D56A}">
      <dgm:prSet custT="1"/>
      <dgm:spPr/>
      <dgm:t>
        <a:bodyPr/>
        <a:lstStyle/>
        <a:p>
          <a:r>
            <a:rPr lang="en-US" sz="2800"/>
            <a:t>Purpose</a:t>
          </a:r>
          <a:endParaRPr lang="en-US" sz="2800" dirty="0"/>
        </a:p>
      </dgm:t>
    </dgm:pt>
    <dgm:pt modelId="{47AC66BB-167F-4FD2-B14F-4DF319A04517}" type="parTrans" cxnId="{0C3DF087-5D8F-495E-8C6E-52E1BE7BD001}">
      <dgm:prSet/>
      <dgm:spPr/>
      <dgm:t>
        <a:bodyPr/>
        <a:lstStyle/>
        <a:p>
          <a:endParaRPr lang="en-US"/>
        </a:p>
      </dgm:t>
    </dgm:pt>
    <dgm:pt modelId="{73BD9BCD-7CE7-4039-933F-9EC7205F9A56}" type="sibTrans" cxnId="{0C3DF087-5D8F-495E-8C6E-52E1BE7BD001}">
      <dgm:prSet/>
      <dgm:spPr/>
      <dgm:t>
        <a:bodyPr/>
        <a:lstStyle/>
        <a:p>
          <a:endParaRPr lang="en-US"/>
        </a:p>
      </dgm:t>
    </dgm:pt>
    <dgm:pt modelId="{5472C776-A37A-4067-9049-D697D4A8E8F2}">
      <dgm:prSet custT="1"/>
      <dgm:spPr/>
      <dgm:t>
        <a:bodyPr/>
        <a:lstStyle/>
        <a:p>
          <a:r>
            <a:rPr lang="en-US" sz="2800"/>
            <a:t>Application needs</a:t>
          </a:r>
          <a:endParaRPr lang="en-US" sz="2800" dirty="0"/>
        </a:p>
      </dgm:t>
    </dgm:pt>
    <dgm:pt modelId="{6DFE6F6F-D188-4B3F-81A8-DED74E835623}" type="parTrans" cxnId="{3EE1896B-411F-41F7-96A9-0C28BE4068AC}">
      <dgm:prSet/>
      <dgm:spPr/>
      <dgm:t>
        <a:bodyPr/>
        <a:lstStyle/>
        <a:p>
          <a:endParaRPr lang="en-US"/>
        </a:p>
      </dgm:t>
    </dgm:pt>
    <dgm:pt modelId="{81848C22-57C1-451C-B67C-1D49DA865CA6}" type="sibTrans" cxnId="{3EE1896B-411F-41F7-96A9-0C28BE4068AC}">
      <dgm:prSet/>
      <dgm:spPr/>
      <dgm:t>
        <a:bodyPr/>
        <a:lstStyle/>
        <a:p>
          <a:endParaRPr lang="en-US"/>
        </a:p>
      </dgm:t>
    </dgm:pt>
    <dgm:pt modelId="{D8855162-3D18-4112-9931-5B1558DE14FF}" type="pres">
      <dgm:prSet presAssocID="{CF4E4B83-74C6-4158-B44F-E17F5B14F6C1}" presName="hierChild1" presStyleCnt="0">
        <dgm:presLayoutVars>
          <dgm:chPref val="1"/>
          <dgm:dir/>
          <dgm:animOne val="branch"/>
          <dgm:animLvl val="lvl"/>
          <dgm:resizeHandles/>
        </dgm:presLayoutVars>
      </dgm:prSet>
      <dgm:spPr/>
    </dgm:pt>
    <dgm:pt modelId="{807C5CB5-4AA8-4DA7-91EB-6501C3DF868D}" type="pres">
      <dgm:prSet presAssocID="{728EAF83-25C6-4B7D-8C96-41DB0FD60EC8}" presName="hierRoot1" presStyleCnt="0"/>
      <dgm:spPr/>
    </dgm:pt>
    <dgm:pt modelId="{FFF678F7-D174-443A-A1A3-BF916B8002B2}" type="pres">
      <dgm:prSet presAssocID="{728EAF83-25C6-4B7D-8C96-41DB0FD60EC8}" presName="composite" presStyleCnt="0"/>
      <dgm:spPr/>
    </dgm:pt>
    <dgm:pt modelId="{B3FF988F-0929-4EBF-9379-89CEA34CFED2}" type="pres">
      <dgm:prSet presAssocID="{728EAF83-25C6-4B7D-8C96-41DB0FD60EC8}" presName="background" presStyleLbl="node0" presStyleIdx="0" presStyleCnt="1"/>
      <dgm:spPr>
        <a:solidFill>
          <a:schemeClr val="tx2">
            <a:lumMod val="75000"/>
          </a:schemeClr>
        </a:solidFill>
      </dgm:spPr>
    </dgm:pt>
    <dgm:pt modelId="{9E5DF1CE-EED1-45CA-B885-830D5AC2EF69}" type="pres">
      <dgm:prSet presAssocID="{728EAF83-25C6-4B7D-8C96-41DB0FD60EC8}" presName="text" presStyleLbl="fgAcc0" presStyleIdx="0" presStyleCnt="1">
        <dgm:presLayoutVars>
          <dgm:chPref val="3"/>
        </dgm:presLayoutVars>
      </dgm:prSet>
      <dgm:spPr/>
    </dgm:pt>
    <dgm:pt modelId="{761AA2C6-0DB2-42E6-B084-C20EC59BEE34}" type="pres">
      <dgm:prSet presAssocID="{728EAF83-25C6-4B7D-8C96-41DB0FD60EC8}" presName="hierChild2" presStyleCnt="0"/>
      <dgm:spPr/>
    </dgm:pt>
    <dgm:pt modelId="{742CF1F7-0383-4092-8987-DA09442006E4}" type="pres">
      <dgm:prSet presAssocID="{47AC66BB-167F-4FD2-B14F-4DF319A04517}" presName="Name10" presStyleLbl="parChTrans1D2" presStyleIdx="0" presStyleCnt="2"/>
      <dgm:spPr/>
    </dgm:pt>
    <dgm:pt modelId="{51EEDAFB-D071-48D9-B09A-B0300BFDB0C9}" type="pres">
      <dgm:prSet presAssocID="{A66D2EE3-0E82-48D0-87DA-44095AF5D56A}" presName="hierRoot2" presStyleCnt="0"/>
      <dgm:spPr/>
    </dgm:pt>
    <dgm:pt modelId="{51EEE15B-7DC0-485E-9614-46D65AE937DD}" type="pres">
      <dgm:prSet presAssocID="{A66D2EE3-0E82-48D0-87DA-44095AF5D56A}" presName="composite2" presStyleCnt="0"/>
      <dgm:spPr/>
    </dgm:pt>
    <dgm:pt modelId="{5B33DB16-69E5-46C0-92F7-F2585FE4D6E5}" type="pres">
      <dgm:prSet presAssocID="{A66D2EE3-0E82-48D0-87DA-44095AF5D56A}" presName="background2" presStyleLbl="node2" presStyleIdx="0" presStyleCnt="2"/>
      <dgm:spPr/>
    </dgm:pt>
    <dgm:pt modelId="{C02F3F6E-7953-474D-A604-B13051088CED}" type="pres">
      <dgm:prSet presAssocID="{A66D2EE3-0E82-48D0-87DA-44095AF5D56A}" presName="text2" presStyleLbl="fgAcc2" presStyleIdx="0" presStyleCnt="2">
        <dgm:presLayoutVars>
          <dgm:chPref val="3"/>
        </dgm:presLayoutVars>
      </dgm:prSet>
      <dgm:spPr/>
    </dgm:pt>
    <dgm:pt modelId="{70087A05-001D-4311-AC8A-27F263F0D8F3}" type="pres">
      <dgm:prSet presAssocID="{A66D2EE3-0E82-48D0-87DA-44095AF5D56A}" presName="hierChild3" presStyleCnt="0"/>
      <dgm:spPr/>
    </dgm:pt>
    <dgm:pt modelId="{EDFE9C9A-0F31-4704-816C-2920F32BC122}" type="pres">
      <dgm:prSet presAssocID="{6DFE6F6F-D188-4B3F-81A8-DED74E835623}" presName="Name10" presStyleLbl="parChTrans1D2" presStyleIdx="1" presStyleCnt="2"/>
      <dgm:spPr/>
    </dgm:pt>
    <dgm:pt modelId="{1477F1F8-AE06-4C9E-A957-D17026129419}" type="pres">
      <dgm:prSet presAssocID="{5472C776-A37A-4067-9049-D697D4A8E8F2}" presName="hierRoot2" presStyleCnt="0"/>
      <dgm:spPr/>
    </dgm:pt>
    <dgm:pt modelId="{48073C18-74C9-497E-8F95-07C882FA2000}" type="pres">
      <dgm:prSet presAssocID="{5472C776-A37A-4067-9049-D697D4A8E8F2}" presName="composite2" presStyleCnt="0"/>
      <dgm:spPr/>
    </dgm:pt>
    <dgm:pt modelId="{F5C1114E-72D2-4241-914F-BDA147FE66B9}" type="pres">
      <dgm:prSet presAssocID="{5472C776-A37A-4067-9049-D697D4A8E8F2}" presName="background2" presStyleLbl="node2" presStyleIdx="1" presStyleCnt="2"/>
      <dgm:spPr/>
    </dgm:pt>
    <dgm:pt modelId="{21850B8F-5E8A-4D2E-926D-7109C5F44C15}" type="pres">
      <dgm:prSet presAssocID="{5472C776-A37A-4067-9049-D697D4A8E8F2}" presName="text2" presStyleLbl="fgAcc2" presStyleIdx="1" presStyleCnt="2">
        <dgm:presLayoutVars>
          <dgm:chPref val="3"/>
        </dgm:presLayoutVars>
      </dgm:prSet>
      <dgm:spPr/>
    </dgm:pt>
    <dgm:pt modelId="{ACE2FC33-E857-401C-B399-660FAEF78A52}" type="pres">
      <dgm:prSet presAssocID="{5472C776-A37A-4067-9049-D697D4A8E8F2}" presName="hierChild3" presStyleCnt="0"/>
      <dgm:spPr/>
    </dgm:pt>
  </dgm:ptLst>
  <dgm:cxnLst>
    <dgm:cxn modelId="{C4884101-18F7-4D75-BFD5-291C870F56F9}" type="presOf" srcId="{6DFE6F6F-D188-4B3F-81A8-DED74E835623}" destId="{EDFE9C9A-0F31-4704-816C-2920F32BC122}" srcOrd="0" destOrd="0" presId="urn:microsoft.com/office/officeart/2005/8/layout/hierarchy1"/>
    <dgm:cxn modelId="{D9102F0F-B6EA-4C65-8BE0-51B480FD2294}" srcId="{CF4E4B83-74C6-4158-B44F-E17F5B14F6C1}" destId="{728EAF83-25C6-4B7D-8C96-41DB0FD60EC8}" srcOrd="0" destOrd="0" parTransId="{D10CAC67-DB7B-480C-BE3E-2028635C9A23}" sibTransId="{45810129-28D3-48A7-860E-7116D35E753B}"/>
    <dgm:cxn modelId="{0177BE1A-6291-48EE-BC19-5C0AE4A04C40}" type="presOf" srcId="{CF4E4B83-74C6-4158-B44F-E17F5B14F6C1}" destId="{D8855162-3D18-4112-9931-5B1558DE14FF}" srcOrd="0" destOrd="0" presId="urn:microsoft.com/office/officeart/2005/8/layout/hierarchy1"/>
    <dgm:cxn modelId="{54796C2F-6299-4FD7-9E88-EF6A1F4A2860}" type="presOf" srcId="{A66D2EE3-0E82-48D0-87DA-44095AF5D56A}" destId="{C02F3F6E-7953-474D-A604-B13051088CED}" srcOrd="0" destOrd="0" presId="urn:microsoft.com/office/officeart/2005/8/layout/hierarchy1"/>
    <dgm:cxn modelId="{3EE1896B-411F-41F7-96A9-0C28BE4068AC}" srcId="{728EAF83-25C6-4B7D-8C96-41DB0FD60EC8}" destId="{5472C776-A37A-4067-9049-D697D4A8E8F2}" srcOrd="1" destOrd="0" parTransId="{6DFE6F6F-D188-4B3F-81A8-DED74E835623}" sibTransId="{81848C22-57C1-451C-B67C-1D49DA865CA6}"/>
    <dgm:cxn modelId="{0C3DF087-5D8F-495E-8C6E-52E1BE7BD001}" srcId="{728EAF83-25C6-4B7D-8C96-41DB0FD60EC8}" destId="{A66D2EE3-0E82-48D0-87DA-44095AF5D56A}" srcOrd="0" destOrd="0" parTransId="{47AC66BB-167F-4FD2-B14F-4DF319A04517}" sibTransId="{73BD9BCD-7CE7-4039-933F-9EC7205F9A56}"/>
    <dgm:cxn modelId="{5CBA75C3-04B4-4DAC-BF46-4343C0A23456}" type="presOf" srcId="{5472C776-A37A-4067-9049-D697D4A8E8F2}" destId="{21850B8F-5E8A-4D2E-926D-7109C5F44C15}" srcOrd="0" destOrd="0" presId="urn:microsoft.com/office/officeart/2005/8/layout/hierarchy1"/>
    <dgm:cxn modelId="{DD4E32EA-5887-49F1-B4D4-2D2A5439397D}" type="presOf" srcId="{728EAF83-25C6-4B7D-8C96-41DB0FD60EC8}" destId="{9E5DF1CE-EED1-45CA-B885-830D5AC2EF69}" srcOrd="0" destOrd="0" presId="urn:microsoft.com/office/officeart/2005/8/layout/hierarchy1"/>
    <dgm:cxn modelId="{16BE73FA-10FA-4163-9A47-25CC837975A8}" type="presOf" srcId="{47AC66BB-167F-4FD2-B14F-4DF319A04517}" destId="{742CF1F7-0383-4092-8987-DA09442006E4}" srcOrd="0" destOrd="0" presId="urn:microsoft.com/office/officeart/2005/8/layout/hierarchy1"/>
    <dgm:cxn modelId="{C5FCED1C-08CD-484A-AD20-6BA2DBC2765F}" type="presParOf" srcId="{D8855162-3D18-4112-9931-5B1558DE14FF}" destId="{807C5CB5-4AA8-4DA7-91EB-6501C3DF868D}" srcOrd="0" destOrd="0" presId="urn:microsoft.com/office/officeart/2005/8/layout/hierarchy1"/>
    <dgm:cxn modelId="{5154AC7A-7685-4F5D-AB3F-57D22E6ACE02}" type="presParOf" srcId="{807C5CB5-4AA8-4DA7-91EB-6501C3DF868D}" destId="{FFF678F7-D174-443A-A1A3-BF916B8002B2}" srcOrd="0" destOrd="0" presId="urn:microsoft.com/office/officeart/2005/8/layout/hierarchy1"/>
    <dgm:cxn modelId="{789E9809-A83C-4304-BBF0-60553EB4926E}" type="presParOf" srcId="{FFF678F7-D174-443A-A1A3-BF916B8002B2}" destId="{B3FF988F-0929-4EBF-9379-89CEA34CFED2}" srcOrd="0" destOrd="0" presId="urn:microsoft.com/office/officeart/2005/8/layout/hierarchy1"/>
    <dgm:cxn modelId="{A84966B6-DAA3-4B7C-AD3D-C643E3E76FDA}" type="presParOf" srcId="{FFF678F7-D174-443A-A1A3-BF916B8002B2}" destId="{9E5DF1CE-EED1-45CA-B885-830D5AC2EF69}" srcOrd="1" destOrd="0" presId="urn:microsoft.com/office/officeart/2005/8/layout/hierarchy1"/>
    <dgm:cxn modelId="{C2DA5529-E343-499F-B1C5-A35F5415ED2D}" type="presParOf" srcId="{807C5CB5-4AA8-4DA7-91EB-6501C3DF868D}" destId="{761AA2C6-0DB2-42E6-B084-C20EC59BEE34}" srcOrd="1" destOrd="0" presId="urn:microsoft.com/office/officeart/2005/8/layout/hierarchy1"/>
    <dgm:cxn modelId="{71162B1F-A899-49FA-BEA4-05356D8E3BFE}" type="presParOf" srcId="{761AA2C6-0DB2-42E6-B084-C20EC59BEE34}" destId="{742CF1F7-0383-4092-8987-DA09442006E4}" srcOrd="0" destOrd="0" presId="urn:microsoft.com/office/officeart/2005/8/layout/hierarchy1"/>
    <dgm:cxn modelId="{074FD35C-3A99-4661-9605-36EF6E23A43F}" type="presParOf" srcId="{761AA2C6-0DB2-42E6-B084-C20EC59BEE34}" destId="{51EEDAFB-D071-48D9-B09A-B0300BFDB0C9}" srcOrd="1" destOrd="0" presId="urn:microsoft.com/office/officeart/2005/8/layout/hierarchy1"/>
    <dgm:cxn modelId="{E956AEFE-2950-4236-8F73-59B4A9E23A01}" type="presParOf" srcId="{51EEDAFB-D071-48D9-B09A-B0300BFDB0C9}" destId="{51EEE15B-7DC0-485E-9614-46D65AE937DD}" srcOrd="0" destOrd="0" presId="urn:microsoft.com/office/officeart/2005/8/layout/hierarchy1"/>
    <dgm:cxn modelId="{53A3B391-B464-486E-ABE0-021022348A22}" type="presParOf" srcId="{51EEE15B-7DC0-485E-9614-46D65AE937DD}" destId="{5B33DB16-69E5-46C0-92F7-F2585FE4D6E5}" srcOrd="0" destOrd="0" presId="urn:microsoft.com/office/officeart/2005/8/layout/hierarchy1"/>
    <dgm:cxn modelId="{7AEDD895-5648-4A29-B31B-AED3CABC7BB3}" type="presParOf" srcId="{51EEE15B-7DC0-485E-9614-46D65AE937DD}" destId="{C02F3F6E-7953-474D-A604-B13051088CED}" srcOrd="1" destOrd="0" presId="urn:microsoft.com/office/officeart/2005/8/layout/hierarchy1"/>
    <dgm:cxn modelId="{D84FF332-A8E2-4A7D-A51C-B48AF6AEC13B}" type="presParOf" srcId="{51EEDAFB-D071-48D9-B09A-B0300BFDB0C9}" destId="{70087A05-001D-4311-AC8A-27F263F0D8F3}" srcOrd="1" destOrd="0" presId="urn:microsoft.com/office/officeart/2005/8/layout/hierarchy1"/>
    <dgm:cxn modelId="{AB4F99CB-A3BE-4A84-AFB1-A954E86420CB}" type="presParOf" srcId="{761AA2C6-0DB2-42E6-B084-C20EC59BEE34}" destId="{EDFE9C9A-0F31-4704-816C-2920F32BC122}" srcOrd="2" destOrd="0" presId="urn:microsoft.com/office/officeart/2005/8/layout/hierarchy1"/>
    <dgm:cxn modelId="{DF7F696E-A7EA-4C3D-B754-8E1C953A9C25}" type="presParOf" srcId="{761AA2C6-0DB2-42E6-B084-C20EC59BEE34}" destId="{1477F1F8-AE06-4C9E-A957-D17026129419}" srcOrd="3" destOrd="0" presId="urn:microsoft.com/office/officeart/2005/8/layout/hierarchy1"/>
    <dgm:cxn modelId="{0423C266-803D-4425-9C94-402332519240}" type="presParOf" srcId="{1477F1F8-AE06-4C9E-A957-D17026129419}" destId="{48073C18-74C9-497E-8F95-07C882FA2000}" srcOrd="0" destOrd="0" presId="urn:microsoft.com/office/officeart/2005/8/layout/hierarchy1"/>
    <dgm:cxn modelId="{EF86A3BA-9B0A-4589-A46B-841B4EDDFE92}" type="presParOf" srcId="{48073C18-74C9-497E-8F95-07C882FA2000}" destId="{F5C1114E-72D2-4241-914F-BDA147FE66B9}" srcOrd="0" destOrd="0" presId="urn:microsoft.com/office/officeart/2005/8/layout/hierarchy1"/>
    <dgm:cxn modelId="{73C2D6BA-3FD4-414D-BCCB-6B70E411FEC9}" type="presParOf" srcId="{48073C18-74C9-497E-8F95-07C882FA2000}" destId="{21850B8F-5E8A-4D2E-926D-7109C5F44C15}" srcOrd="1" destOrd="0" presId="urn:microsoft.com/office/officeart/2005/8/layout/hierarchy1"/>
    <dgm:cxn modelId="{70469C5C-4749-4DEA-AE47-9FBCBEA93969}" type="presParOf" srcId="{1477F1F8-AE06-4C9E-A957-D17026129419}" destId="{ACE2FC33-E857-401C-B399-660FAEF78A52}" srcOrd="1" destOrd="0" presId="urn:microsoft.com/office/officeart/2005/8/layout/hierarchy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979483-ACF5-4148-BF5F-A27F868C21E9}"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US"/>
        </a:p>
      </dgm:t>
    </dgm:pt>
    <dgm:pt modelId="{012325E8-3E0B-4C68-9AB6-F31A46402281}">
      <dgm:prSet phldrT="[Text]"/>
      <dgm:spPr>
        <a:solidFill>
          <a:srgbClr val="44CABB"/>
        </a:solidFill>
      </dgm:spPr>
      <dgm:t>
        <a:bodyPr/>
        <a:lstStyle/>
        <a:p>
          <a:r>
            <a:rPr lang="en-US" b="0" i="0" dirty="0">
              <a:solidFill>
                <a:schemeClr val="tx1"/>
              </a:solidFill>
              <a:latin typeface="Amazon Ember Light" charset="0"/>
              <a:ea typeface="Amazon Ember Light" charset="0"/>
              <a:cs typeface="Amazon Ember Light" charset="0"/>
            </a:rPr>
            <a:t>Partition key: A</a:t>
          </a:r>
        </a:p>
      </dgm:t>
    </dgm:pt>
    <dgm:pt modelId="{5DBD2AA6-7A68-4B85-B0D0-0913277F1DF5}" type="parTrans" cxnId="{91BD1417-BA27-4B99-8863-0A2CC8CE7BD6}">
      <dgm:prSet/>
      <dgm:spPr/>
      <dgm:t>
        <a:bodyPr/>
        <a:lstStyle/>
        <a:p>
          <a:endParaRPr lang="en-US" b="0" i="0">
            <a:latin typeface="Amazon Ember Light" charset="0"/>
            <a:ea typeface="Amazon Ember Light" charset="0"/>
            <a:cs typeface="Amazon Ember Light" charset="0"/>
          </a:endParaRPr>
        </a:p>
      </dgm:t>
    </dgm:pt>
    <dgm:pt modelId="{5109506F-9137-4ADE-BE5C-8F22668D6C2A}" type="sibTrans" cxnId="{91BD1417-BA27-4B99-8863-0A2CC8CE7BD6}">
      <dgm:prSet/>
      <dgm:spPr/>
      <dgm:t>
        <a:bodyPr/>
        <a:lstStyle/>
        <a:p>
          <a:endParaRPr lang="en-US" b="0" i="0">
            <a:latin typeface="Amazon Ember Light" charset="0"/>
            <a:ea typeface="Amazon Ember Light" charset="0"/>
            <a:cs typeface="Amazon Ember Light" charset="0"/>
          </a:endParaRPr>
        </a:p>
      </dgm:t>
    </dgm:pt>
    <dgm:pt modelId="{B1B8BB8A-F709-45B9-BD6F-224EFAF51006}">
      <dgm:prSet phldrT="[Text]"/>
      <dgm:spPr>
        <a:solidFill>
          <a:srgbClr val="44CABB"/>
        </a:solidFill>
      </dgm:spPr>
      <dgm:t>
        <a:bodyPr/>
        <a:lstStyle/>
        <a:p>
          <a:r>
            <a:rPr lang="en-US" b="0" i="0" dirty="0">
              <a:solidFill>
                <a:schemeClr val="tx1"/>
              </a:solidFill>
              <a:latin typeface="Amazon Ember Light" charset="0"/>
              <a:ea typeface="Amazon Ember Light" charset="0"/>
              <a:cs typeface="Amazon Ember Light" charset="0"/>
            </a:rPr>
            <a:t>Partition key: B</a:t>
          </a:r>
        </a:p>
      </dgm:t>
    </dgm:pt>
    <dgm:pt modelId="{F76A3C99-2081-47FD-9E5A-6632D067921E}" type="parTrans" cxnId="{27801EA2-88A1-445F-9E44-63C6D63D5564}">
      <dgm:prSet/>
      <dgm:spPr/>
      <dgm:t>
        <a:bodyPr/>
        <a:lstStyle/>
        <a:p>
          <a:endParaRPr lang="en-US" b="0" i="0">
            <a:latin typeface="Amazon Ember Light" charset="0"/>
            <a:ea typeface="Amazon Ember Light" charset="0"/>
            <a:cs typeface="Amazon Ember Light" charset="0"/>
          </a:endParaRPr>
        </a:p>
      </dgm:t>
    </dgm:pt>
    <dgm:pt modelId="{639927CD-74AA-49D1-B396-1DA14CCF6A8C}" type="sibTrans" cxnId="{27801EA2-88A1-445F-9E44-63C6D63D5564}">
      <dgm:prSet/>
      <dgm:spPr/>
      <dgm:t>
        <a:bodyPr/>
        <a:lstStyle/>
        <a:p>
          <a:endParaRPr lang="en-US" b="0" i="0">
            <a:latin typeface="Amazon Ember Light" charset="0"/>
            <a:ea typeface="Amazon Ember Light" charset="0"/>
            <a:cs typeface="Amazon Ember Light" charset="0"/>
          </a:endParaRPr>
        </a:p>
      </dgm:t>
    </dgm:pt>
    <dgm:pt modelId="{B3EF80BD-58C4-4C37-85C4-45B6660208CD}">
      <dgm:prSet phldrT="[Text]"/>
      <dgm:spPr>
        <a:solidFill>
          <a:srgbClr val="44CABB"/>
        </a:solidFill>
      </dgm:spPr>
      <dgm:t>
        <a:bodyPr/>
        <a:lstStyle/>
        <a:p>
          <a:r>
            <a:rPr lang="en-US" b="0" i="0" dirty="0">
              <a:solidFill>
                <a:schemeClr val="tx1"/>
              </a:solidFill>
              <a:latin typeface="Amazon Ember Light" charset="0"/>
              <a:ea typeface="Amazon Ember Light" charset="0"/>
              <a:cs typeface="Amazon Ember Light" charset="0"/>
            </a:rPr>
            <a:t>Partition key: D</a:t>
          </a:r>
        </a:p>
      </dgm:t>
    </dgm:pt>
    <dgm:pt modelId="{4BF4E3D1-E581-4DE2-8B60-C5957FB0E8F5}" type="parTrans" cxnId="{3A6DAA48-EF11-42B5-96A8-CB7C908B0DC5}">
      <dgm:prSet/>
      <dgm:spPr/>
      <dgm:t>
        <a:bodyPr/>
        <a:lstStyle/>
        <a:p>
          <a:endParaRPr lang="en-US" b="0" i="0">
            <a:latin typeface="Amazon Ember Light" charset="0"/>
            <a:ea typeface="Amazon Ember Light" charset="0"/>
            <a:cs typeface="Amazon Ember Light" charset="0"/>
          </a:endParaRPr>
        </a:p>
      </dgm:t>
    </dgm:pt>
    <dgm:pt modelId="{9C084C9B-E1BD-4E1D-AD4B-6F295EE80AEF}" type="sibTrans" cxnId="{3A6DAA48-EF11-42B5-96A8-CB7C908B0DC5}">
      <dgm:prSet/>
      <dgm:spPr/>
      <dgm:t>
        <a:bodyPr/>
        <a:lstStyle/>
        <a:p>
          <a:endParaRPr lang="en-US" b="0" i="0">
            <a:latin typeface="Amazon Ember Light" charset="0"/>
            <a:ea typeface="Amazon Ember Light" charset="0"/>
            <a:cs typeface="Amazon Ember Light" charset="0"/>
          </a:endParaRPr>
        </a:p>
      </dgm:t>
    </dgm:pt>
    <dgm:pt modelId="{F6DDE8B8-6A5E-4F55-80DF-9AF31258D947}">
      <dgm:prSet phldrT="[Text]"/>
      <dgm:spPr>
        <a:solidFill>
          <a:srgbClr val="44CABB"/>
        </a:solidFill>
      </dgm:spPr>
      <dgm:t>
        <a:bodyPr/>
        <a:lstStyle/>
        <a:p>
          <a:r>
            <a:rPr lang="en-US" b="0" i="0" dirty="0">
              <a:solidFill>
                <a:schemeClr val="tx1"/>
              </a:solidFill>
              <a:latin typeface="Amazon Ember Light" charset="0"/>
              <a:ea typeface="Amazon Ember Light" charset="0"/>
              <a:cs typeface="Amazon Ember Light" charset="0"/>
            </a:rPr>
            <a:t>Partition key: C</a:t>
          </a:r>
        </a:p>
      </dgm:t>
    </dgm:pt>
    <dgm:pt modelId="{CB4D6C06-CC02-4345-9DC6-1FF9489AF9F8}" type="parTrans" cxnId="{4F8B1332-BB90-4C99-BC69-DD6B3A84E4AD}">
      <dgm:prSet/>
      <dgm:spPr/>
      <dgm:t>
        <a:bodyPr/>
        <a:lstStyle/>
        <a:p>
          <a:endParaRPr lang="en-US" b="0" i="0">
            <a:latin typeface="Amazon Ember Light" charset="0"/>
            <a:ea typeface="Amazon Ember Light" charset="0"/>
            <a:cs typeface="Amazon Ember Light" charset="0"/>
          </a:endParaRPr>
        </a:p>
      </dgm:t>
    </dgm:pt>
    <dgm:pt modelId="{4DA90EC9-A749-45CA-8B2F-F4A5F7BC2BEE}" type="sibTrans" cxnId="{4F8B1332-BB90-4C99-BC69-DD6B3A84E4AD}">
      <dgm:prSet/>
      <dgm:spPr/>
      <dgm:t>
        <a:bodyPr/>
        <a:lstStyle/>
        <a:p>
          <a:endParaRPr lang="en-US" b="0" i="0">
            <a:latin typeface="Amazon Ember Light" charset="0"/>
            <a:ea typeface="Amazon Ember Light" charset="0"/>
            <a:cs typeface="Amazon Ember Light" charset="0"/>
          </a:endParaRPr>
        </a:p>
      </dgm:t>
    </dgm:pt>
    <dgm:pt modelId="{C3C45A78-921F-4181-ABA0-754E8F5A87C2}" type="pres">
      <dgm:prSet presAssocID="{C5979483-ACF5-4148-BF5F-A27F868C21E9}" presName="cycleMatrixDiagram" presStyleCnt="0">
        <dgm:presLayoutVars>
          <dgm:chMax val="1"/>
          <dgm:dir/>
          <dgm:animLvl val="lvl"/>
          <dgm:resizeHandles val="exact"/>
        </dgm:presLayoutVars>
      </dgm:prSet>
      <dgm:spPr/>
    </dgm:pt>
    <dgm:pt modelId="{BAB171E0-26AA-4D10-95B9-2409154D2DD1}" type="pres">
      <dgm:prSet presAssocID="{C5979483-ACF5-4148-BF5F-A27F868C21E9}" presName="children" presStyleCnt="0"/>
      <dgm:spPr/>
    </dgm:pt>
    <dgm:pt modelId="{D5A26AA1-A6B8-4698-9443-57175DCD7162}" type="pres">
      <dgm:prSet presAssocID="{C5979483-ACF5-4148-BF5F-A27F868C21E9}" presName="childPlaceholder" presStyleCnt="0"/>
      <dgm:spPr/>
    </dgm:pt>
    <dgm:pt modelId="{CDF65B98-42FC-4F1E-AF3E-061B7AA47DCF}" type="pres">
      <dgm:prSet presAssocID="{C5979483-ACF5-4148-BF5F-A27F868C21E9}" presName="circle" presStyleCnt="0"/>
      <dgm:spPr/>
    </dgm:pt>
    <dgm:pt modelId="{3F5FF62F-37FE-4ED9-A8F6-2688056E6345}" type="pres">
      <dgm:prSet presAssocID="{C5979483-ACF5-4148-BF5F-A27F868C21E9}" presName="quadrant1" presStyleLbl="node1" presStyleIdx="0" presStyleCnt="4">
        <dgm:presLayoutVars>
          <dgm:chMax val="1"/>
          <dgm:bulletEnabled val="1"/>
        </dgm:presLayoutVars>
      </dgm:prSet>
      <dgm:spPr/>
    </dgm:pt>
    <dgm:pt modelId="{80A9A7B0-5643-4A88-8056-4369CB2E1C0C}" type="pres">
      <dgm:prSet presAssocID="{C5979483-ACF5-4148-BF5F-A27F868C21E9}" presName="quadrant2" presStyleLbl="node1" presStyleIdx="1" presStyleCnt="4">
        <dgm:presLayoutVars>
          <dgm:chMax val="1"/>
          <dgm:bulletEnabled val="1"/>
        </dgm:presLayoutVars>
      </dgm:prSet>
      <dgm:spPr/>
    </dgm:pt>
    <dgm:pt modelId="{9F342DAF-4D4A-4F00-9321-AA4D8961D950}" type="pres">
      <dgm:prSet presAssocID="{C5979483-ACF5-4148-BF5F-A27F868C21E9}" presName="quadrant3" presStyleLbl="node1" presStyleIdx="2" presStyleCnt="4">
        <dgm:presLayoutVars>
          <dgm:chMax val="1"/>
          <dgm:bulletEnabled val="1"/>
        </dgm:presLayoutVars>
      </dgm:prSet>
      <dgm:spPr/>
    </dgm:pt>
    <dgm:pt modelId="{C0CCF9AF-F73E-4BD2-89EE-A42D2A54CEFE}" type="pres">
      <dgm:prSet presAssocID="{C5979483-ACF5-4148-BF5F-A27F868C21E9}" presName="quadrant4" presStyleLbl="node1" presStyleIdx="3" presStyleCnt="4">
        <dgm:presLayoutVars>
          <dgm:chMax val="1"/>
          <dgm:bulletEnabled val="1"/>
        </dgm:presLayoutVars>
      </dgm:prSet>
      <dgm:spPr/>
    </dgm:pt>
    <dgm:pt modelId="{4F581D1B-3161-4BD4-9CF1-C19B5331D3CC}" type="pres">
      <dgm:prSet presAssocID="{C5979483-ACF5-4148-BF5F-A27F868C21E9}" presName="quadrantPlaceholder" presStyleCnt="0"/>
      <dgm:spPr/>
    </dgm:pt>
    <dgm:pt modelId="{FF2B5BE4-1F59-4F1A-8966-647A6F03608E}" type="pres">
      <dgm:prSet presAssocID="{C5979483-ACF5-4148-BF5F-A27F868C21E9}" presName="center1" presStyleLbl="fgShp" presStyleIdx="0" presStyleCnt="2"/>
      <dgm:spPr/>
    </dgm:pt>
    <dgm:pt modelId="{EE07F1E7-A46D-45C2-BF18-E33018F91C88}" type="pres">
      <dgm:prSet presAssocID="{C5979483-ACF5-4148-BF5F-A27F868C21E9}" presName="center2" presStyleLbl="fgShp" presStyleIdx="1" presStyleCnt="2"/>
      <dgm:spPr/>
    </dgm:pt>
  </dgm:ptLst>
  <dgm:cxnLst>
    <dgm:cxn modelId="{91BD1417-BA27-4B99-8863-0A2CC8CE7BD6}" srcId="{C5979483-ACF5-4148-BF5F-A27F868C21E9}" destId="{012325E8-3E0B-4C68-9AB6-F31A46402281}" srcOrd="0" destOrd="0" parTransId="{5DBD2AA6-7A68-4B85-B0D0-0913277F1DF5}" sibTransId="{5109506F-9137-4ADE-BE5C-8F22668D6C2A}"/>
    <dgm:cxn modelId="{83BEFA28-C7C3-CF40-813D-5DEFE88CAF77}" type="presOf" srcId="{F6DDE8B8-6A5E-4F55-80DF-9AF31258D947}" destId="{C0CCF9AF-F73E-4BD2-89EE-A42D2A54CEFE}" srcOrd="0" destOrd="0" presId="urn:microsoft.com/office/officeart/2005/8/layout/cycle4"/>
    <dgm:cxn modelId="{4F8B1332-BB90-4C99-BC69-DD6B3A84E4AD}" srcId="{C5979483-ACF5-4148-BF5F-A27F868C21E9}" destId="{F6DDE8B8-6A5E-4F55-80DF-9AF31258D947}" srcOrd="3" destOrd="0" parTransId="{CB4D6C06-CC02-4345-9DC6-1FF9489AF9F8}" sibTransId="{4DA90EC9-A749-45CA-8B2F-F4A5F7BC2BEE}"/>
    <dgm:cxn modelId="{3A6DAA48-EF11-42B5-96A8-CB7C908B0DC5}" srcId="{C5979483-ACF5-4148-BF5F-A27F868C21E9}" destId="{B3EF80BD-58C4-4C37-85C4-45B6660208CD}" srcOrd="2" destOrd="0" parTransId="{4BF4E3D1-E581-4DE2-8B60-C5957FB0E8F5}" sibTransId="{9C084C9B-E1BD-4E1D-AD4B-6F295EE80AEF}"/>
    <dgm:cxn modelId="{9A666359-797C-6946-8A5F-9E0DF59D3998}" type="presOf" srcId="{C5979483-ACF5-4148-BF5F-A27F868C21E9}" destId="{C3C45A78-921F-4181-ABA0-754E8F5A87C2}" srcOrd="0" destOrd="0" presId="urn:microsoft.com/office/officeart/2005/8/layout/cycle4"/>
    <dgm:cxn modelId="{3DFB2A79-C417-4C47-841B-A187F1C633CF}" type="presOf" srcId="{B3EF80BD-58C4-4C37-85C4-45B6660208CD}" destId="{9F342DAF-4D4A-4F00-9321-AA4D8961D950}" srcOrd="0" destOrd="0" presId="urn:microsoft.com/office/officeart/2005/8/layout/cycle4"/>
    <dgm:cxn modelId="{D1814290-2745-BE4D-A923-2989D2301278}" type="presOf" srcId="{012325E8-3E0B-4C68-9AB6-F31A46402281}" destId="{3F5FF62F-37FE-4ED9-A8F6-2688056E6345}" srcOrd="0" destOrd="0" presId="urn:microsoft.com/office/officeart/2005/8/layout/cycle4"/>
    <dgm:cxn modelId="{27801EA2-88A1-445F-9E44-63C6D63D5564}" srcId="{C5979483-ACF5-4148-BF5F-A27F868C21E9}" destId="{B1B8BB8A-F709-45B9-BD6F-224EFAF51006}" srcOrd="1" destOrd="0" parTransId="{F76A3C99-2081-47FD-9E5A-6632D067921E}" sibTransId="{639927CD-74AA-49D1-B396-1DA14CCF6A8C}"/>
    <dgm:cxn modelId="{B8DC44ED-1E8F-254A-AF51-13BD23B2E7F8}" type="presOf" srcId="{B1B8BB8A-F709-45B9-BD6F-224EFAF51006}" destId="{80A9A7B0-5643-4A88-8056-4369CB2E1C0C}" srcOrd="0" destOrd="0" presId="urn:microsoft.com/office/officeart/2005/8/layout/cycle4"/>
    <dgm:cxn modelId="{E4FD5BD6-3F22-5842-A90A-AA6CD7ACFC54}" type="presParOf" srcId="{C3C45A78-921F-4181-ABA0-754E8F5A87C2}" destId="{BAB171E0-26AA-4D10-95B9-2409154D2DD1}" srcOrd="0" destOrd="0" presId="urn:microsoft.com/office/officeart/2005/8/layout/cycle4"/>
    <dgm:cxn modelId="{092AF2DE-6483-4045-AB6D-FE2A97B4C33C}" type="presParOf" srcId="{BAB171E0-26AA-4D10-95B9-2409154D2DD1}" destId="{D5A26AA1-A6B8-4698-9443-57175DCD7162}" srcOrd="0" destOrd="0" presId="urn:microsoft.com/office/officeart/2005/8/layout/cycle4"/>
    <dgm:cxn modelId="{82F280A6-6E3E-AC43-BF9C-151B68709BEB}" type="presParOf" srcId="{C3C45A78-921F-4181-ABA0-754E8F5A87C2}" destId="{CDF65B98-42FC-4F1E-AF3E-061B7AA47DCF}" srcOrd="1" destOrd="0" presId="urn:microsoft.com/office/officeart/2005/8/layout/cycle4"/>
    <dgm:cxn modelId="{6C155920-56C9-2247-ACDB-26DF74395BE1}" type="presParOf" srcId="{CDF65B98-42FC-4F1E-AF3E-061B7AA47DCF}" destId="{3F5FF62F-37FE-4ED9-A8F6-2688056E6345}" srcOrd="0" destOrd="0" presId="urn:microsoft.com/office/officeart/2005/8/layout/cycle4"/>
    <dgm:cxn modelId="{262D8CC0-5518-7D4D-9FB6-79F42B86DD54}" type="presParOf" srcId="{CDF65B98-42FC-4F1E-AF3E-061B7AA47DCF}" destId="{80A9A7B0-5643-4A88-8056-4369CB2E1C0C}" srcOrd="1" destOrd="0" presId="urn:microsoft.com/office/officeart/2005/8/layout/cycle4"/>
    <dgm:cxn modelId="{51BC70DC-3817-134A-A207-858DBC5E2E95}" type="presParOf" srcId="{CDF65B98-42FC-4F1E-AF3E-061B7AA47DCF}" destId="{9F342DAF-4D4A-4F00-9321-AA4D8961D950}" srcOrd="2" destOrd="0" presId="urn:microsoft.com/office/officeart/2005/8/layout/cycle4"/>
    <dgm:cxn modelId="{08A069B4-9367-CC40-9CA8-7F8F5B01557A}" type="presParOf" srcId="{CDF65B98-42FC-4F1E-AF3E-061B7AA47DCF}" destId="{C0CCF9AF-F73E-4BD2-89EE-A42D2A54CEFE}" srcOrd="3" destOrd="0" presId="urn:microsoft.com/office/officeart/2005/8/layout/cycle4"/>
    <dgm:cxn modelId="{A6BBC5F2-B41C-654D-9986-8895AF64A950}" type="presParOf" srcId="{CDF65B98-42FC-4F1E-AF3E-061B7AA47DCF}" destId="{4F581D1B-3161-4BD4-9CF1-C19B5331D3CC}" srcOrd="4" destOrd="0" presId="urn:microsoft.com/office/officeart/2005/8/layout/cycle4"/>
    <dgm:cxn modelId="{FB6FD3FA-DA6E-C04E-9029-66945D15755B}" type="presParOf" srcId="{C3C45A78-921F-4181-ABA0-754E8F5A87C2}" destId="{FF2B5BE4-1F59-4F1A-8966-647A6F03608E}" srcOrd="2" destOrd="0" presId="urn:microsoft.com/office/officeart/2005/8/layout/cycle4"/>
    <dgm:cxn modelId="{EB264AD0-28EA-B04F-BF57-CD6E7CF82D47}" type="presParOf" srcId="{C3C45A78-921F-4181-ABA0-754E8F5A87C2}" destId="{EE07F1E7-A46D-45C2-BF18-E33018F91C88}"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979483-ACF5-4148-BF5F-A27F868C21E9}" type="doc">
      <dgm:prSet loTypeId="urn:microsoft.com/office/officeart/2005/8/layout/cycle4" loCatId="matrix" qsTypeId="urn:microsoft.com/office/officeart/2005/8/quickstyle/simple1" qsCatId="simple" csTypeId="urn:microsoft.com/office/officeart/2005/8/colors/colorful4" csCatId="colorful" phldr="1"/>
      <dgm:spPr/>
      <dgm:t>
        <a:bodyPr/>
        <a:lstStyle/>
        <a:p>
          <a:endParaRPr lang="en-US"/>
        </a:p>
      </dgm:t>
    </dgm:pt>
    <dgm:pt modelId="{012325E8-3E0B-4C68-9AB6-F31A46402281}">
      <dgm:prSet phldrT="[Text]" custT="1"/>
      <dgm:spPr>
        <a:xfrm>
          <a:off x="669772" y="116970"/>
          <a:ext cx="888564" cy="888564"/>
        </a:xfrm>
        <a:prstGeom prst="pieWedge">
          <a:avLst/>
        </a:prstGeom>
      </dgm:spPr>
      <dgm:t>
        <a:bodyPr/>
        <a:lstStyle/>
        <a:p>
          <a:pPr>
            <a:buNone/>
          </a:pPr>
          <a:r>
            <a:rPr lang="en-US" sz="1600" b="1" i="0" dirty="0">
              <a:latin typeface="Amazon Ember" panose="02000000000000000000" pitchFamily="2" charset="0"/>
              <a:ea typeface="Amazon Ember" panose="02000000000000000000" pitchFamily="2" charset="0"/>
              <a:cs typeface="Amazon Ember Light" charset="0"/>
            </a:rPr>
            <a:t>Partition Key: A</a:t>
          </a:r>
        </a:p>
      </dgm:t>
    </dgm:pt>
    <dgm:pt modelId="{5DBD2AA6-7A68-4B85-B0D0-0913277F1DF5}" type="parTrans" cxnId="{91BD1417-BA27-4B99-8863-0A2CC8CE7BD6}">
      <dgm:prSet/>
      <dgm:spPr/>
      <dgm:t>
        <a:bodyPr/>
        <a:lstStyle/>
        <a:p>
          <a:endParaRPr lang="en-US" b="1" i="0">
            <a:latin typeface="Amazon Ember Light" charset="0"/>
            <a:ea typeface="Amazon Ember Light" charset="0"/>
            <a:cs typeface="Amazon Ember Light" charset="0"/>
          </a:endParaRPr>
        </a:p>
      </dgm:t>
    </dgm:pt>
    <dgm:pt modelId="{5109506F-9137-4ADE-BE5C-8F22668D6C2A}" type="sibTrans" cxnId="{91BD1417-BA27-4B99-8863-0A2CC8CE7BD6}">
      <dgm:prSet/>
      <dgm:spPr/>
      <dgm:t>
        <a:bodyPr/>
        <a:lstStyle/>
        <a:p>
          <a:endParaRPr lang="en-US" b="1" i="0">
            <a:latin typeface="Amazon Ember Light" charset="0"/>
            <a:ea typeface="Amazon Ember Light" charset="0"/>
            <a:cs typeface="Amazon Ember Light" charset="0"/>
          </a:endParaRPr>
        </a:p>
      </dgm:t>
    </dgm:pt>
    <dgm:pt modelId="{B1B8BB8A-F709-45B9-BD6F-224EFAF51006}">
      <dgm:prSet phldrT="[Text]" custT="1"/>
      <dgm:spPr>
        <a:xfrm rot="5400000">
          <a:off x="1599379" y="116970"/>
          <a:ext cx="888564" cy="888564"/>
        </a:xfrm>
        <a:prstGeom prst="pieWedge">
          <a:avLst/>
        </a:prstGeom>
        <a:solidFill>
          <a:schemeClr val="accent6"/>
        </a:solidFill>
      </dgm:spPr>
      <dgm:t>
        <a:bodyPr/>
        <a:lstStyle/>
        <a:p>
          <a:pPr>
            <a:buNone/>
          </a:pPr>
          <a:r>
            <a:rPr lang="en-US" sz="1600" b="1" i="0" dirty="0">
              <a:latin typeface="Amazon Ember" panose="02000000000000000000" pitchFamily="2" charset="0"/>
              <a:ea typeface="Amazon Ember" panose="02000000000000000000" pitchFamily="2" charset="0"/>
              <a:cs typeface="Amazon Ember Light" charset="0"/>
            </a:rPr>
            <a:t>Partition Key: B</a:t>
          </a:r>
        </a:p>
      </dgm:t>
    </dgm:pt>
    <dgm:pt modelId="{F76A3C99-2081-47FD-9E5A-6632D067921E}" type="parTrans" cxnId="{27801EA2-88A1-445F-9E44-63C6D63D5564}">
      <dgm:prSet/>
      <dgm:spPr/>
      <dgm:t>
        <a:bodyPr/>
        <a:lstStyle/>
        <a:p>
          <a:endParaRPr lang="en-US" b="1" i="0">
            <a:latin typeface="Amazon Ember Light" charset="0"/>
            <a:ea typeface="Amazon Ember Light" charset="0"/>
            <a:cs typeface="Amazon Ember Light" charset="0"/>
          </a:endParaRPr>
        </a:p>
      </dgm:t>
    </dgm:pt>
    <dgm:pt modelId="{639927CD-74AA-49D1-B396-1DA14CCF6A8C}" type="sibTrans" cxnId="{27801EA2-88A1-445F-9E44-63C6D63D5564}">
      <dgm:prSet/>
      <dgm:spPr/>
      <dgm:t>
        <a:bodyPr/>
        <a:lstStyle/>
        <a:p>
          <a:endParaRPr lang="en-US" b="1" i="0">
            <a:latin typeface="Amazon Ember Light" charset="0"/>
            <a:ea typeface="Amazon Ember Light" charset="0"/>
            <a:cs typeface="Amazon Ember Light" charset="0"/>
          </a:endParaRPr>
        </a:p>
      </dgm:t>
    </dgm:pt>
    <dgm:pt modelId="{B3EF80BD-58C4-4C37-85C4-45B6660208CD}">
      <dgm:prSet phldrT="[Text]" custT="1"/>
      <dgm:spPr>
        <a:xfrm rot="10800000">
          <a:off x="1599379" y="1046576"/>
          <a:ext cx="888564" cy="888564"/>
        </a:xfrm>
        <a:prstGeom prst="pieWedge">
          <a:avLst/>
        </a:prstGeom>
      </dgm:spPr>
      <dgm:t>
        <a:bodyPr/>
        <a:lstStyle/>
        <a:p>
          <a:pPr>
            <a:buNone/>
          </a:pPr>
          <a:r>
            <a:rPr lang="en-US" sz="1600" b="1" i="0" dirty="0">
              <a:latin typeface="Amazon Ember" panose="02000000000000000000" pitchFamily="2" charset="0"/>
              <a:ea typeface="Amazon Ember" panose="02000000000000000000" pitchFamily="2" charset="0"/>
              <a:cs typeface="Amazon Ember Light" charset="0"/>
            </a:rPr>
            <a:t>Partition Key: D</a:t>
          </a:r>
        </a:p>
      </dgm:t>
    </dgm:pt>
    <dgm:pt modelId="{4BF4E3D1-E581-4DE2-8B60-C5957FB0E8F5}" type="parTrans" cxnId="{3A6DAA48-EF11-42B5-96A8-CB7C908B0DC5}">
      <dgm:prSet/>
      <dgm:spPr/>
      <dgm:t>
        <a:bodyPr/>
        <a:lstStyle/>
        <a:p>
          <a:endParaRPr lang="en-US" b="1" i="0">
            <a:latin typeface="Amazon Ember Light" charset="0"/>
            <a:ea typeface="Amazon Ember Light" charset="0"/>
            <a:cs typeface="Amazon Ember Light" charset="0"/>
          </a:endParaRPr>
        </a:p>
      </dgm:t>
    </dgm:pt>
    <dgm:pt modelId="{9C084C9B-E1BD-4E1D-AD4B-6F295EE80AEF}" type="sibTrans" cxnId="{3A6DAA48-EF11-42B5-96A8-CB7C908B0DC5}">
      <dgm:prSet/>
      <dgm:spPr/>
      <dgm:t>
        <a:bodyPr/>
        <a:lstStyle/>
        <a:p>
          <a:endParaRPr lang="en-US" b="1" i="0">
            <a:latin typeface="Amazon Ember Light" charset="0"/>
            <a:ea typeface="Amazon Ember Light" charset="0"/>
            <a:cs typeface="Amazon Ember Light" charset="0"/>
          </a:endParaRPr>
        </a:p>
      </dgm:t>
    </dgm:pt>
    <dgm:pt modelId="{F6DDE8B8-6A5E-4F55-80DF-9AF31258D947}">
      <dgm:prSet phldrT="[Text]" custT="1"/>
      <dgm:spPr>
        <a:xfrm rot="16200000">
          <a:off x="669772" y="1046576"/>
          <a:ext cx="888564" cy="888564"/>
        </a:xfrm>
        <a:prstGeom prst="pieWedge">
          <a:avLst/>
        </a:prstGeom>
      </dgm:spPr>
      <dgm:t>
        <a:bodyPr/>
        <a:lstStyle/>
        <a:p>
          <a:pPr>
            <a:buNone/>
          </a:pPr>
          <a:r>
            <a:rPr lang="en-US" sz="1600" b="1" i="0" dirty="0">
              <a:latin typeface="Amazon Ember" panose="02000000000000000000" pitchFamily="2" charset="0"/>
              <a:ea typeface="Amazon Ember" panose="02000000000000000000" pitchFamily="2" charset="0"/>
              <a:cs typeface="Amazon Ember Light" charset="0"/>
            </a:rPr>
            <a:t>Partition Key: C</a:t>
          </a:r>
        </a:p>
      </dgm:t>
    </dgm:pt>
    <dgm:pt modelId="{CB4D6C06-CC02-4345-9DC6-1FF9489AF9F8}" type="parTrans" cxnId="{4F8B1332-BB90-4C99-BC69-DD6B3A84E4AD}">
      <dgm:prSet/>
      <dgm:spPr/>
      <dgm:t>
        <a:bodyPr/>
        <a:lstStyle/>
        <a:p>
          <a:endParaRPr lang="en-US" b="1" i="0">
            <a:latin typeface="Amazon Ember Light" charset="0"/>
            <a:ea typeface="Amazon Ember Light" charset="0"/>
            <a:cs typeface="Amazon Ember Light" charset="0"/>
          </a:endParaRPr>
        </a:p>
      </dgm:t>
    </dgm:pt>
    <dgm:pt modelId="{4DA90EC9-A749-45CA-8B2F-F4A5F7BC2BEE}" type="sibTrans" cxnId="{4F8B1332-BB90-4C99-BC69-DD6B3A84E4AD}">
      <dgm:prSet/>
      <dgm:spPr/>
      <dgm:t>
        <a:bodyPr/>
        <a:lstStyle/>
        <a:p>
          <a:endParaRPr lang="en-US" b="1" i="0">
            <a:latin typeface="Amazon Ember Light" charset="0"/>
            <a:ea typeface="Amazon Ember Light" charset="0"/>
            <a:cs typeface="Amazon Ember Light" charset="0"/>
          </a:endParaRPr>
        </a:p>
      </dgm:t>
    </dgm:pt>
    <dgm:pt modelId="{C3C45A78-921F-4181-ABA0-754E8F5A87C2}" type="pres">
      <dgm:prSet presAssocID="{C5979483-ACF5-4148-BF5F-A27F868C21E9}" presName="cycleMatrixDiagram" presStyleCnt="0">
        <dgm:presLayoutVars>
          <dgm:chMax val="1"/>
          <dgm:dir/>
          <dgm:animLvl val="lvl"/>
          <dgm:resizeHandles val="exact"/>
        </dgm:presLayoutVars>
      </dgm:prSet>
      <dgm:spPr/>
    </dgm:pt>
    <dgm:pt modelId="{BAB171E0-26AA-4D10-95B9-2409154D2DD1}" type="pres">
      <dgm:prSet presAssocID="{C5979483-ACF5-4148-BF5F-A27F868C21E9}" presName="children" presStyleCnt="0"/>
      <dgm:spPr/>
    </dgm:pt>
    <dgm:pt modelId="{D5A26AA1-A6B8-4698-9443-57175DCD7162}" type="pres">
      <dgm:prSet presAssocID="{C5979483-ACF5-4148-BF5F-A27F868C21E9}" presName="childPlaceholder" presStyleCnt="0"/>
      <dgm:spPr/>
    </dgm:pt>
    <dgm:pt modelId="{CDF65B98-42FC-4F1E-AF3E-061B7AA47DCF}" type="pres">
      <dgm:prSet presAssocID="{C5979483-ACF5-4148-BF5F-A27F868C21E9}" presName="circle" presStyleCnt="0"/>
      <dgm:spPr/>
    </dgm:pt>
    <dgm:pt modelId="{3F5FF62F-37FE-4ED9-A8F6-2688056E6345}" type="pres">
      <dgm:prSet presAssocID="{C5979483-ACF5-4148-BF5F-A27F868C21E9}" presName="quadrant1" presStyleLbl="node1" presStyleIdx="0" presStyleCnt="4">
        <dgm:presLayoutVars>
          <dgm:chMax val="1"/>
          <dgm:bulletEnabled val="1"/>
        </dgm:presLayoutVars>
      </dgm:prSet>
      <dgm:spPr/>
    </dgm:pt>
    <dgm:pt modelId="{80A9A7B0-5643-4A88-8056-4369CB2E1C0C}" type="pres">
      <dgm:prSet presAssocID="{C5979483-ACF5-4148-BF5F-A27F868C21E9}" presName="quadrant2" presStyleLbl="node1" presStyleIdx="1" presStyleCnt="4">
        <dgm:presLayoutVars>
          <dgm:chMax val="1"/>
          <dgm:bulletEnabled val="1"/>
        </dgm:presLayoutVars>
      </dgm:prSet>
      <dgm:spPr/>
    </dgm:pt>
    <dgm:pt modelId="{9F342DAF-4D4A-4F00-9321-AA4D8961D950}" type="pres">
      <dgm:prSet presAssocID="{C5979483-ACF5-4148-BF5F-A27F868C21E9}" presName="quadrant3" presStyleLbl="node1" presStyleIdx="2" presStyleCnt="4" custLinFactNeighborY="-3268">
        <dgm:presLayoutVars>
          <dgm:chMax val="1"/>
          <dgm:bulletEnabled val="1"/>
        </dgm:presLayoutVars>
      </dgm:prSet>
      <dgm:spPr/>
    </dgm:pt>
    <dgm:pt modelId="{C0CCF9AF-F73E-4BD2-89EE-A42D2A54CEFE}" type="pres">
      <dgm:prSet presAssocID="{C5979483-ACF5-4148-BF5F-A27F868C21E9}" presName="quadrant4" presStyleLbl="node1" presStyleIdx="3" presStyleCnt="4" custLinFactNeighborX="1948" custLinFactNeighborY="-1872">
        <dgm:presLayoutVars>
          <dgm:chMax val="1"/>
          <dgm:bulletEnabled val="1"/>
        </dgm:presLayoutVars>
      </dgm:prSet>
      <dgm:spPr/>
    </dgm:pt>
    <dgm:pt modelId="{4F581D1B-3161-4BD4-9CF1-C19B5331D3CC}" type="pres">
      <dgm:prSet presAssocID="{C5979483-ACF5-4148-BF5F-A27F868C21E9}" presName="quadrantPlaceholder" presStyleCnt="0"/>
      <dgm:spPr/>
    </dgm:pt>
    <dgm:pt modelId="{FF2B5BE4-1F59-4F1A-8966-647A6F03608E}" type="pres">
      <dgm:prSet presAssocID="{C5979483-ACF5-4148-BF5F-A27F868C21E9}" presName="center1" presStyleLbl="fgShp" presStyleIdx="0" presStyleCnt="2"/>
      <dgm:spPr>
        <a:xfrm>
          <a:off x="1425462" y="841365"/>
          <a:ext cx="306790" cy="266774"/>
        </a:xfrm>
        <a:prstGeom prst="circularArrow">
          <a:avLst/>
        </a:prstGeom>
        <a:solidFill>
          <a:schemeClr val="accent1">
            <a:lumMod val="90000"/>
            <a:lumOff val="10000"/>
          </a:schemeClr>
        </a:solidFill>
      </dgm:spPr>
    </dgm:pt>
    <dgm:pt modelId="{EE07F1E7-A46D-45C2-BF18-E33018F91C88}" type="pres">
      <dgm:prSet presAssocID="{C5979483-ACF5-4148-BF5F-A27F868C21E9}" presName="center2" presStyleLbl="fgShp" presStyleIdx="1" presStyleCnt="2"/>
      <dgm:spPr>
        <a:xfrm rot="10800000">
          <a:off x="1425462" y="943971"/>
          <a:ext cx="306790" cy="266774"/>
        </a:xfrm>
        <a:prstGeom prst="circularArrow">
          <a:avLst/>
        </a:prstGeom>
        <a:solidFill>
          <a:schemeClr val="accent1">
            <a:lumMod val="90000"/>
            <a:lumOff val="10000"/>
          </a:schemeClr>
        </a:solidFill>
      </dgm:spPr>
    </dgm:pt>
  </dgm:ptLst>
  <dgm:cxnLst>
    <dgm:cxn modelId="{91BD1417-BA27-4B99-8863-0A2CC8CE7BD6}" srcId="{C5979483-ACF5-4148-BF5F-A27F868C21E9}" destId="{012325E8-3E0B-4C68-9AB6-F31A46402281}" srcOrd="0" destOrd="0" parTransId="{5DBD2AA6-7A68-4B85-B0D0-0913277F1DF5}" sibTransId="{5109506F-9137-4ADE-BE5C-8F22668D6C2A}"/>
    <dgm:cxn modelId="{83BEFA28-C7C3-CF40-813D-5DEFE88CAF77}" type="presOf" srcId="{F6DDE8B8-6A5E-4F55-80DF-9AF31258D947}" destId="{C0CCF9AF-F73E-4BD2-89EE-A42D2A54CEFE}" srcOrd="0" destOrd="0" presId="urn:microsoft.com/office/officeart/2005/8/layout/cycle4"/>
    <dgm:cxn modelId="{4F8B1332-BB90-4C99-BC69-DD6B3A84E4AD}" srcId="{C5979483-ACF5-4148-BF5F-A27F868C21E9}" destId="{F6DDE8B8-6A5E-4F55-80DF-9AF31258D947}" srcOrd="3" destOrd="0" parTransId="{CB4D6C06-CC02-4345-9DC6-1FF9489AF9F8}" sibTransId="{4DA90EC9-A749-45CA-8B2F-F4A5F7BC2BEE}"/>
    <dgm:cxn modelId="{3A6DAA48-EF11-42B5-96A8-CB7C908B0DC5}" srcId="{C5979483-ACF5-4148-BF5F-A27F868C21E9}" destId="{B3EF80BD-58C4-4C37-85C4-45B6660208CD}" srcOrd="2" destOrd="0" parTransId="{4BF4E3D1-E581-4DE2-8B60-C5957FB0E8F5}" sibTransId="{9C084C9B-E1BD-4E1D-AD4B-6F295EE80AEF}"/>
    <dgm:cxn modelId="{9A666359-797C-6946-8A5F-9E0DF59D3998}" type="presOf" srcId="{C5979483-ACF5-4148-BF5F-A27F868C21E9}" destId="{C3C45A78-921F-4181-ABA0-754E8F5A87C2}" srcOrd="0" destOrd="0" presId="urn:microsoft.com/office/officeart/2005/8/layout/cycle4"/>
    <dgm:cxn modelId="{3DFB2A79-C417-4C47-841B-A187F1C633CF}" type="presOf" srcId="{B3EF80BD-58C4-4C37-85C4-45B6660208CD}" destId="{9F342DAF-4D4A-4F00-9321-AA4D8961D950}" srcOrd="0" destOrd="0" presId="urn:microsoft.com/office/officeart/2005/8/layout/cycle4"/>
    <dgm:cxn modelId="{D1814290-2745-BE4D-A923-2989D2301278}" type="presOf" srcId="{012325E8-3E0B-4C68-9AB6-F31A46402281}" destId="{3F5FF62F-37FE-4ED9-A8F6-2688056E6345}" srcOrd="0" destOrd="0" presId="urn:microsoft.com/office/officeart/2005/8/layout/cycle4"/>
    <dgm:cxn modelId="{27801EA2-88A1-445F-9E44-63C6D63D5564}" srcId="{C5979483-ACF5-4148-BF5F-A27F868C21E9}" destId="{B1B8BB8A-F709-45B9-BD6F-224EFAF51006}" srcOrd="1" destOrd="0" parTransId="{F76A3C99-2081-47FD-9E5A-6632D067921E}" sibTransId="{639927CD-74AA-49D1-B396-1DA14CCF6A8C}"/>
    <dgm:cxn modelId="{B8DC44ED-1E8F-254A-AF51-13BD23B2E7F8}" type="presOf" srcId="{B1B8BB8A-F709-45B9-BD6F-224EFAF51006}" destId="{80A9A7B0-5643-4A88-8056-4369CB2E1C0C}" srcOrd="0" destOrd="0" presId="urn:microsoft.com/office/officeart/2005/8/layout/cycle4"/>
    <dgm:cxn modelId="{E4FD5BD6-3F22-5842-A90A-AA6CD7ACFC54}" type="presParOf" srcId="{C3C45A78-921F-4181-ABA0-754E8F5A87C2}" destId="{BAB171E0-26AA-4D10-95B9-2409154D2DD1}" srcOrd="0" destOrd="0" presId="urn:microsoft.com/office/officeart/2005/8/layout/cycle4"/>
    <dgm:cxn modelId="{092AF2DE-6483-4045-AB6D-FE2A97B4C33C}" type="presParOf" srcId="{BAB171E0-26AA-4D10-95B9-2409154D2DD1}" destId="{D5A26AA1-A6B8-4698-9443-57175DCD7162}" srcOrd="0" destOrd="0" presId="urn:microsoft.com/office/officeart/2005/8/layout/cycle4"/>
    <dgm:cxn modelId="{82F280A6-6E3E-AC43-BF9C-151B68709BEB}" type="presParOf" srcId="{C3C45A78-921F-4181-ABA0-754E8F5A87C2}" destId="{CDF65B98-42FC-4F1E-AF3E-061B7AA47DCF}" srcOrd="1" destOrd="0" presId="urn:microsoft.com/office/officeart/2005/8/layout/cycle4"/>
    <dgm:cxn modelId="{6C155920-56C9-2247-ACDB-26DF74395BE1}" type="presParOf" srcId="{CDF65B98-42FC-4F1E-AF3E-061B7AA47DCF}" destId="{3F5FF62F-37FE-4ED9-A8F6-2688056E6345}" srcOrd="0" destOrd="0" presId="urn:microsoft.com/office/officeart/2005/8/layout/cycle4"/>
    <dgm:cxn modelId="{262D8CC0-5518-7D4D-9FB6-79F42B86DD54}" type="presParOf" srcId="{CDF65B98-42FC-4F1E-AF3E-061B7AA47DCF}" destId="{80A9A7B0-5643-4A88-8056-4369CB2E1C0C}" srcOrd="1" destOrd="0" presId="urn:microsoft.com/office/officeart/2005/8/layout/cycle4"/>
    <dgm:cxn modelId="{51BC70DC-3817-134A-A207-858DBC5E2E95}" type="presParOf" srcId="{CDF65B98-42FC-4F1E-AF3E-061B7AA47DCF}" destId="{9F342DAF-4D4A-4F00-9321-AA4D8961D950}" srcOrd="2" destOrd="0" presId="urn:microsoft.com/office/officeart/2005/8/layout/cycle4"/>
    <dgm:cxn modelId="{08A069B4-9367-CC40-9CA8-7F8F5B01557A}" type="presParOf" srcId="{CDF65B98-42FC-4F1E-AF3E-061B7AA47DCF}" destId="{C0CCF9AF-F73E-4BD2-89EE-A42D2A54CEFE}" srcOrd="3" destOrd="0" presId="urn:microsoft.com/office/officeart/2005/8/layout/cycle4"/>
    <dgm:cxn modelId="{A6BBC5F2-B41C-654D-9986-8895AF64A950}" type="presParOf" srcId="{CDF65B98-42FC-4F1E-AF3E-061B7AA47DCF}" destId="{4F581D1B-3161-4BD4-9CF1-C19B5331D3CC}" srcOrd="4" destOrd="0" presId="urn:microsoft.com/office/officeart/2005/8/layout/cycle4"/>
    <dgm:cxn modelId="{FB6FD3FA-DA6E-C04E-9029-66945D15755B}" type="presParOf" srcId="{C3C45A78-921F-4181-ABA0-754E8F5A87C2}" destId="{FF2B5BE4-1F59-4F1A-8966-647A6F03608E}" srcOrd="2" destOrd="0" presId="urn:microsoft.com/office/officeart/2005/8/layout/cycle4"/>
    <dgm:cxn modelId="{EB264AD0-28EA-B04F-BF57-CD6E7CF82D47}" type="presParOf" srcId="{C3C45A78-921F-4181-ABA0-754E8F5A87C2}" destId="{EE07F1E7-A46D-45C2-BF18-E33018F91C88}" srcOrd="3" destOrd="0" presId="urn:microsoft.com/office/officeart/2005/8/layout/cycle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7149E0-1DCE-47F3-9340-18B2E7ED4A12}">
      <dsp:nvSpPr>
        <dsp:cNvPr id="0" name=""/>
        <dsp:cNvSpPr/>
      </dsp:nvSpPr>
      <dsp:spPr>
        <a:xfrm>
          <a:off x="2952810" y="1748061"/>
          <a:ext cx="2221862" cy="1922001"/>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dirty="0"/>
            <a:t>Database workload factors to consider:</a:t>
          </a:r>
        </a:p>
      </dsp:txBody>
      <dsp:txXfrm>
        <a:off x="3321004" y="2066564"/>
        <a:ext cx="1485474" cy="1284995"/>
      </dsp:txXfrm>
    </dsp:sp>
    <dsp:sp modelId="{76F98AAD-B629-46BF-96FC-7ECA06CA33C6}">
      <dsp:nvSpPr>
        <dsp:cNvPr id="0" name=""/>
        <dsp:cNvSpPr/>
      </dsp:nvSpPr>
      <dsp:spPr>
        <a:xfrm>
          <a:off x="4344123" y="828514"/>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29F160-39CC-46EE-BFF9-1ADB42537B6D}">
      <dsp:nvSpPr>
        <dsp:cNvPr id="0" name=""/>
        <dsp:cNvSpPr/>
      </dsp:nvSpPr>
      <dsp:spPr>
        <a:xfrm>
          <a:off x="3157475" y="0"/>
          <a:ext cx="1820800" cy="1575206"/>
        </a:xfrm>
        <a:prstGeom prst="hexagon">
          <a:avLst>
            <a:gd name="adj" fmla="val 28570"/>
            <a:gd name="vf" fmla="val 115470"/>
          </a:avLst>
        </a:prstGeom>
        <a:solidFill>
          <a:schemeClr val="accent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Structure</a:t>
          </a:r>
        </a:p>
      </dsp:txBody>
      <dsp:txXfrm>
        <a:off x="3459220" y="261045"/>
        <a:ext cx="1217310" cy="1053116"/>
      </dsp:txXfrm>
    </dsp:sp>
    <dsp:sp modelId="{2E4ECD63-8001-4AEE-B2B1-CA7EAC696DB5}">
      <dsp:nvSpPr>
        <dsp:cNvPr id="0" name=""/>
        <dsp:cNvSpPr/>
      </dsp:nvSpPr>
      <dsp:spPr>
        <a:xfrm>
          <a:off x="5322487" y="2178846"/>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90A341-F50D-4E91-9AF8-03E6708DEB92}">
      <dsp:nvSpPr>
        <dsp:cNvPr id="0" name=""/>
        <dsp:cNvSpPr/>
      </dsp:nvSpPr>
      <dsp:spPr>
        <a:xfrm>
          <a:off x="4827361" y="968857"/>
          <a:ext cx="1820800" cy="1575206"/>
        </a:xfrm>
        <a:prstGeom prst="hexagon">
          <a:avLst>
            <a:gd name="adj" fmla="val 28570"/>
            <a:gd name="vf" fmla="val 115470"/>
          </a:avLst>
        </a:prstGeom>
        <a:solidFill>
          <a:schemeClr val="tx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Size</a:t>
          </a:r>
        </a:p>
      </dsp:txBody>
      <dsp:txXfrm>
        <a:off x="5129106" y="1229902"/>
        <a:ext cx="1217310" cy="1053116"/>
      </dsp:txXfrm>
    </dsp:sp>
    <dsp:sp modelId="{BEB26E8B-03E9-4222-93E1-C2A7644BDD30}">
      <dsp:nvSpPr>
        <dsp:cNvPr id="0" name=""/>
        <dsp:cNvSpPr/>
      </dsp:nvSpPr>
      <dsp:spPr>
        <a:xfrm>
          <a:off x="4642852" y="3703117"/>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8EF00D-C947-464A-AEA5-CD01A9C26666}">
      <dsp:nvSpPr>
        <dsp:cNvPr id="0" name=""/>
        <dsp:cNvSpPr/>
      </dsp:nvSpPr>
      <dsp:spPr>
        <a:xfrm>
          <a:off x="4827361" y="2873519"/>
          <a:ext cx="1820800" cy="1575206"/>
        </a:xfrm>
        <a:prstGeom prst="hexagon">
          <a:avLst>
            <a:gd name="adj" fmla="val 28570"/>
            <a:gd name="vf" fmla="val 11547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t>Compute</a:t>
          </a:r>
          <a:endParaRPr lang="en-US" sz="1700" b="1" kern="1200" dirty="0"/>
        </a:p>
      </dsp:txBody>
      <dsp:txXfrm>
        <a:off x="5129106" y="3134564"/>
        <a:ext cx="1217310" cy="1053116"/>
      </dsp:txXfrm>
    </dsp:sp>
    <dsp:sp modelId="{D43F776F-5F4A-4C0F-937C-6800AA0C9D87}">
      <dsp:nvSpPr>
        <dsp:cNvPr id="0" name=""/>
        <dsp:cNvSpPr/>
      </dsp:nvSpPr>
      <dsp:spPr>
        <a:xfrm>
          <a:off x="2956944" y="3861342"/>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56023-B1C2-4B60-B58D-8CFDC5FEA199}">
      <dsp:nvSpPr>
        <dsp:cNvPr id="0" name=""/>
        <dsp:cNvSpPr/>
      </dsp:nvSpPr>
      <dsp:spPr>
        <a:xfrm>
          <a:off x="3157475" y="3843460"/>
          <a:ext cx="1820800" cy="1575206"/>
        </a:xfrm>
        <a:prstGeom prst="hexagon">
          <a:avLst>
            <a:gd name="adj" fmla="val 28570"/>
            <a:gd name="vf" fmla="val 1154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t>Cost</a:t>
          </a:r>
          <a:endParaRPr lang="en-US" sz="1700" b="1" kern="1200" dirty="0"/>
        </a:p>
      </dsp:txBody>
      <dsp:txXfrm>
        <a:off x="3459220" y="4104505"/>
        <a:ext cx="1217310" cy="1053116"/>
      </dsp:txXfrm>
    </dsp:sp>
    <dsp:sp modelId="{694B507F-C5DF-43F3-AC0E-B0EED72F8D44}">
      <dsp:nvSpPr>
        <dsp:cNvPr id="0" name=""/>
        <dsp:cNvSpPr/>
      </dsp:nvSpPr>
      <dsp:spPr>
        <a:xfrm>
          <a:off x="1962559" y="2511552"/>
          <a:ext cx="838302" cy="722308"/>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886BCC-0CC2-4B00-A306-DC8F05AB4A13}">
      <dsp:nvSpPr>
        <dsp:cNvPr id="0" name=""/>
        <dsp:cNvSpPr/>
      </dsp:nvSpPr>
      <dsp:spPr>
        <a:xfrm>
          <a:off x="1479837" y="2874602"/>
          <a:ext cx="1820800" cy="1575206"/>
        </a:xfrm>
        <a:prstGeom prst="hexagon">
          <a:avLst>
            <a:gd name="adj" fmla="val 28570"/>
            <a:gd name="vf" fmla="val 11547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Access patterns</a:t>
          </a:r>
        </a:p>
      </dsp:txBody>
      <dsp:txXfrm>
        <a:off x="1781582" y="3135647"/>
        <a:ext cx="1217310" cy="1053116"/>
      </dsp:txXfrm>
    </dsp:sp>
    <dsp:sp modelId="{AD3EFB82-FF9E-411E-8CF3-BCC3BC680F98}">
      <dsp:nvSpPr>
        <dsp:cNvPr id="0" name=""/>
        <dsp:cNvSpPr/>
      </dsp:nvSpPr>
      <dsp:spPr>
        <a:xfrm>
          <a:off x="1479837" y="966690"/>
          <a:ext cx="1820800" cy="1575206"/>
        </a:xfrm>
        <a:prstGeom prst="hexagon">
          <a:avLst>
            <a:gd name="adj" fmla="val 28570"/>
            <a:gd name="vf" fmla="val 115470"/>
          </a:avLst>
        </a:prstGeom>
        <a:solidFill>
          <a:schemeClr val="bg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Performance</a:t>
          </a:r>
        </a:p>
      </dsp:txBody>
      <dsp:txXfrm>
        <a:off x="1781582" y="1227735"/>
        <a:ext cx="1217310" cy="1053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E9C9A-0F31-4704-816C-2920F32BC122}">
      <dsp:nvSpPr>
        <dsp:cNvPr id="0" name=""/>
        <dsp:cNvSpPr/>
      </dsp:nvSpPr>
      <dsp:spPr>
        <a:xfrm>
          <a:off x="2654192" y="1901828"/>
          <a:ext cx="1459431" cy="694556"/>
        </a:xfrm>
        <a:custGeom>
          <a:avLst/>
          <a:gdLst/>
          <a:ahLst/>
          <a:cxnLst/>
          <a:rect l="0" t="0" r="0" b="0"/>
          <a:pathLst>
            <a:path>
              <a:moveTo>
                <a:pt x="0" y="0"/>
              </a:moveTo>
              <a:lnTo>
                <a:pt x="0" y="473320"/>
              </a:lnTo>
              <a:lnTo>
                <a:pt x="1459431" y="473320"/>
              </a:lnTo>
              <a:lnTo>
                <a:pt x="1459431" y="69455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2CF1F7-0383-4092-8987-DA09442006E4}">
      <dsp:nvSpPr>
        <dsp:cNvPr id="0" name=""/>
        <dsp:cNvSpPr/>
      </dsp:nvSpPr>
      <dsp:spPr>
        <a:xfrm>
          <a:off x="1194761" y="1901828"/>
          <a:ext cx="1459431" cy="694556"/>
        </a:xfrm>
        <a:custGeom>
          <a:avLst/>
          <a:gdLst/>
          <a:ahLst/>
          <a:cxnLst/>
          <a:rect l="0" t="0" r="0" b="0"/>
          <a:pathLst>
            <a:path>
              <a:moveTo>
                <a:pt x="1459431" y="0"/>
              </a:moveTo>
              <a:lnTo>
                <a:pt x="1459431" y="473320"/>
              </a:lnTo>
              <a:lnTo>
                <a:pt x="0" y="473320"/>
              </a:lnTo>
              <a:lnTo>
                <a:pt x="0" y="69455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FF988F-0929-4EBF-9379-89CEA34CFED2}">
      <dsp:nvSpPr>
        <dsp:cNvPr id="0" name=""/>
        <dsp:cNvSpPr/>
      </dsp:nvSpPr>
      <dsp:spPr>
        <a:xfrm>
          <a:off x="1460112" y="385346"/>
          <a:ext cx="2388161" cy="1516482"/>
        </a:xfrm>
        <a:prstGeom prst="roundRect">
          <a:avLst>
            <a:gd name="adj" fmla="val 10000"/>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DF1CE-EED1-45CA-B885-830D5AC2EF69}">
      <dsp:nvSpPr>
        <dsp:cNvPr id="0" name=""/>
        <dsp:cNvSpPr/>
      </dsp:nvSpPr>
      <dsp:spPr>
        <a:xfrm>
          <a:off x="1725463" y="637430"/>
          <a:ext cx="2388161" cy="151648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Choose a database engine based on:</a:t>
          </a:r>
        </a:p>
      </dsp:txBody>
      <dsp:txXfrm>
        <a:off x="1769879" y="681846"/>
        <a:ext cx="2299329" cy="1427650"/>
      </dsp:txXfrm>
    </dsp:sp>
    <dsp:sp modelId="{5B33DB16-69E5-46C0-92F7-F2585FE4D6E5}">
      <dsp:nvSpPr>
        <dsp:cNvPr id="0" name=""/>
        <dsp:cNvSpPr/>
      </dsp:nvSpPr>
      <dsp:spPr>
        <a:xfrm>
          <a:off x="680" y="2596385"/>
          <a:ext cx="2388161" cy="151648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2F3F6E-7953-474D-A604-B13051088CED}">
      <dsp:nvSpPr>
        <dsp:cNvPr id="0" name=""/>
        <dsp:cNvSpPr/>
      </dsp:nvSpPr>
      <dsp:spPr>
        <a:xfrm>
          <a:off x="266031" y="2848469"/>
          <a:ext cx="2388161" cy="151648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Purpose</a:t>
          </a:r>
          <a:endParaRPr lang="en-US" sz="2800" kern="1200" dirty="0"/>
        </a:p>
      </dsp:txBody>
      <dsp:txXfrm>
        <a:off x="310447" y="2892885"/>
        <a:ext cx="2299329" cy="1427650"/>
      </dsp:txXfrm>
    </dsp:sp>
    <dsp:sp modelId="{F5C1114E-72D2-4241-914F-BDA147FE66B9}">
      <dsp:nvSpPr>
        <dsp:cNvPr id="0" name=""/>
        <dsp:cNvSpPr/>
      </dsp:nvSpPr>
      <dsp:spPr>
        <a:xfrm>
          <a:off x="2919544" y="2596385"/>
          <a:ext cx="2388161" cy="151648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850B8F-5E8A-4D2E-926D-7109C5F44C15}">
      <dsp:nvSpPr>
        <dsp:cNvPr id="0" name=""/>
        <dsp:cNvSpPr/>
      </dsp:nvSpPr>
      <dsp:spPr>
        <a:xfrm>
          <a:off x="3184895" y="2848469"/>
          <a:ext cx="2388161" cy="1516482"/>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Application needs</a:t>
          </a:r>
          <a:endParaRPr lang="en-US" sz="2800" kern="1200" dirty="0"/>
        </a:p>
      </dsp:txBody>
      <dsp:txXfrm>
        <a:off x="3229311" y="2892885"/>
        <a:ext cx="2299329" cy="1427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FF62F-37FE-4ED9-A8F6-2688056E6345}">
      <dsp:nvSpPr>
        <dsp:cNvPr id="0" name=""/>
        <dsp:cNvSpPr/>
      </dsp:nvSpPr>
      <dsp:spPr>
        <a:xfrm>
          <a:off x="1449661" y="150096"/>
          <a:ext cx="1140203" cy="1140203"/>
        </a:xfrm>
        <a:prstGeom prst="pieWedge">
          <a:avLst/>
        </a:prstGeom>
        <a:solidFill>
          <a:srgbClr val="44CA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latin typeface="Amazon Ember Light" charset="0"/>
              <a:ea typeface="Amazon Ember Light" charset="0"/>
              <a:cs typeface="Amazon Ember Light" charset="0"/>
            </a:rPr>
            <a:t>Partition key: A</a:t>
          </a:r>
        </a:p>
      </dsp:txBody>
      <dsp:txXfrm>
        <a:off x="1783619" y="484054"/>
        <a:ext cx="806245" cy="806245"/>
      </dsp:txXfrm>
    </dsp:sp>
    <dsp:sp modelId="{80A9A7B0-5643-4A88-8056-4369CB2E1C0C}">
      <dsp:nvSpPr>
        <dsp:cNvPr id="0" name=""/>
        <dsp:cNvSpPr/>
      </dsp:nvSpPr>
      <dsp:spPr>
        <a:xfrm rot="5400000">
          <a:off x="2642529" y="150096"/>
          <a:ext cx="1140203" cy="1140203"/>
        </a:xfrm>
        <a:prstGeom prst="pieWedge">
          <a:avLst/>
        </a:prstGeom>
        <a:solidFill>
          <a:srgbClr val="44CA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latin typeface="Amazon Ember Light" charset="0"/>
              <a:ea typeface="Amazon Ember Light" charset="0"/>
              <a:cs typeface="Amazon Ember Light" charset="0"/>
            </a:rPr>
            <a:t>Partition key: B</a:t>
          </a:r>
        </a:p>
      </dsp:txBody>
      <dsp:txXfrm rot="-5400000">
        <a:off x="2642529" y="484054"/>
        <a:ext cx="806245" cy="806245"/>
      </dsp:txXfrm>
    </dsp:sp>
    <dsp:sp modelId="{9F342DAF-4D4A-4F00-9321-AA4D8961D950}">
      <dsp:nvSpPr>
        <dsp:cNvPr id="0" name=""/>
        <dsp:cNvSpPr/>
      </dsp:nvSpPr>
      <dsp:spPr>
        <a:xfrm rot="10800000">
          <a:off x="2642529" y="1342964"/>
          <a:ext cx="1140203" cy="1140203"/>
        </a:xfrm>
        <a:prstGeom prst="pieWedge">
          <a:avLst/>
        </a:prstGeom>
        <a:solidFill>
          <a:srgbClr val="44CA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latin typeface="Amazon Ember Light" charset="0"/>
              <a:ea typeface="Amazon Ember Light" charset="0"/>
              <a:cs typeface="Amazon Ember Light" charset="0"/>
            </a:rPr>
            <a:t>Partition key: D</a:t>
          </a:r>
        </a:p>
      </dsp:txBody>
      <dsp:txXfrm rot="10800000">
        <a:off x="2642529" y="1342964"/>
        <a:ext cx="806245" cy="806245"/>
      </dsp:txXfrm>
    </dsp:sp>
    <dsp:sp modelId="{C0CCF9AF-F73E-4BD2-89EE-A42D2A54CEFE}">
      <dsp:nvSpPr>
        <dsp:cNvPr id="0" name=""/>
        <dsp:cNvSpPr/>
      </dsp:nvSpPr>
      <dsp:spPr>
        <a:xfrm rot="16200000">
          <a:off x="1449661" y="1342964"/>
          <a:ext cx="1140203" cy="1140203"/>
        </a:xfrm>
        <a:prstGeom prst="pieWedge">
          <a:avLst/>
        </a:prstGeom>
        <a:solidFill>
          <a:srgbClr val="44CAB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b="0" i="0" kern="1200" dirty="0">
              <a:solidFill>
                <a:schemeClr val="tx1"/>
              </a:solidFill>
              <a:latin typeface="Amazon Ember Light" charset="0"/>
              <a:ea typeface="Amazon Ember Light" charset="0"/>
              <a:cs typeface="Amazon Ember Light" charset="0"/>
            </a:rPr>
            <a:t>Partition key: C</a:t>
          </a:r>
        </a:p>
      </dsp:txBody>
      <dsp:txXfrm rot="5400000">
        <a:off x="1783619" y="1342964"/>
        <a:ext cx="806245" cy="806245"/>
      </dsp:txXfrm>
    </dsp:sp>
    <dsp:sp modelId="{FF2B5BE4-1F59-4F1A-8966-647A6F03608E}">
      <dsp:nvSpPr>
        <dsp:cNvPr id="0" name=""/>
        <dsp:cNvSpPr/>
      </dsp:nvSpPr>
      <dsp:spPr>
        <a:xfrm>
          <a:off x="2419360" y="1079638"/>
          <a:ext cx="393672" cy="342324"/>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07F1E7-A46D-45C2-BF18-E33018F91C88}">
      <dsp:nvSpPr>
        <dsp:cNvPr id="0" name=""/>
        <dsp:cNvSpPr/>
      </dsp:nvSpPr>
      <dsp:spPr>
        <a:xfrm rot="10800000">
          <a:off x="2419360" y="1211301"/>
          <a:ext cx="393672" cy="342324"/>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FF62F-37FE-4ED9-A8F6-2688056E6345}">
      <dsp:nvSpPr>
        <dsp:cNvPr id="0" name=""/>
        <dsp:cNvSpPr/>
      </dsp:nvSpPr>
      <dsp:spPr>
        <a:xfrm>
          <a:off x="688181" y="357733"/>
          <a:ext cx="1439529" cy="1439529"/>
        </a:xfrm>
        <a:prstGeom prst="pieWedg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latin typeface="Amazon Ember" panose="02000000000000000000" pitchFamily="2" charset="0"/>
              <a:ea typeface="Amazon Ember" panose="02000000000000000000" pitchFamily="2" charset="0"/>
              <a:cs typeface="Amazon Ember Light" charset="0"/>
            </a:rPr>
            <a:t>Partition Key: A</a:t>
          </a:r>
        </a:p>
      </dsp:txBody>
      <dsp:txXfrm>
        <a:off x="1109809" y="779361"/>
        <a:ext cx="1017901" cy="1017901"/>
      </dsp:txXfrm>
    </dsp:sp>
    <dsp:sp modelId="{80A9A7B0-5643-4A88-8056-4369CB2E1C0C}">
      <dsp:nvSpPr>
        <dsp:cNvPr id="0" name=""/>
        <dsp:cNvSpPr/>
      </dsp:nvSpPr>
      <dsp:spPr>
        <a:xfrm rot="5400000">
          <a:off x="2194201" y="357733"/>
          <a:ext cx="1439529" cy="1439529"/>
        </a:xfrm>
        <a:prstGeom prst="pieWedge">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latin typeface="Amazon Ember" panose="02000000000000000000" pitchFamily="2" charset="0"/>
              <a:ea typeface="Amazon Ember" panose="02000000000000000000" pitchFamily="2" charset="0"/>
              <a:cs typeface="Amazon Ember Light" charset="0"/>
            </a:rPr>
            <a:t>Partition Key: B</a:t>
          </a:r>
        </a:p>
      </dsp:txBody>
      <dsp:txXfrm rot="-5400000">
        <a:off x="2194201" y="779361"/>
        <a:ext cx="1017901" cy="1017901"/>
      </dsp:txXfrm>
    </dsp:sp>
    <dsp:sp modelId="{9F342DAF-4D4A-4F00-9321-AA4D8961D950}">
      <dsp:nvSpPr>
        <dsp:cNvPr id="0" name=""/>
        <dsp:cNvSpPr/>
      </dsp:nvSpPr>
      <dsp:spPr>
        <a:xfrm rot="10800000">
          <a:off x="2194201" y="1816709"/>
          <a:ext cx="1439529" cy="1439529"/>
        </a:xfrm>
        <a:prstGeom prst="pieWedge">
          <a:avLst/>
        </a:prstGeom>
        <a:solidFill>
          <a:schemeClr val="accent4">
            <a:hueOff val="2592030"/>
            <a:satOff val="-20342"/>
            <a:lumOff val="-8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latin typeface="Amazon Ember" panose="02000000000000000000" pitchFamily="2" charset="0"/>
              <a:ea typeface="Amazon Ember" panose="02000000000000000000" pitchFamily="2" charset="0"/>
              <a:cs typeface="Amazon Ember Light" charset="0"/>
            </a:rPr>
            <a:t>Partition Key: D</a:t>
          </a:r>
        </a:p>
      </dsp:txBody>
      <dsp:txXfrm rot="10800000">
        <a:off x="2194201" y="1816709"/>
        <a:ext cx="1017901" cy="1017901"/>
      </dsp:txXfrm>
    </dsp:sp>
    <dsp:sp modelId="{C0CCF9AF-F73E-4BD2-89EE-A42D2A54CEFE}">
      <dsp:nvSpPr>
        <dsp:cNvPr id="0" name=""/>
        <dsp:cNvSpPr/>
      </dsp:nvSpPr>
      <dsp:spPr>
        <a:xfrm rot="16200000">
          <a:off x="716223" y="1836805"/>
          <a:ext cx="1439529" cy="1439529"/>
        </a:xfrm>
        <a:prstGeom prst="pieWedge">
          <a:avLst/>
        </a:prstGeom>
        <a:solidFill>
          <a:schemeClr val="accent4">
            <a:hueOff val="3888044"/>
            <a:satOff val="-30513"/>
            <a:lumOff val="-129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latin typeface="Amazon Ember" panose="02000000000000000000" pitchFamily="2" charset="0"/>
              <a:ea typeface="Amazon Ember" panose="02000000000000000000" pitchFamily="2" charset="0"/>
              <a:cs typeface="Amazon Ember Light" charset="0"/>
            </a:rPr>
            <a:t>Partition Key: C</a:t>
          </a:r>
        </a:p>
      </dsp:txBody>
      <dsp:txXfrm rot="5400000">
        <a:off x="1137851" y="1836805"/>
        <a:ext cx="1017901" cy="1017901"/>
      </dsp:txXfrm>
    </dsp:sp>
    <dsp:sp modelId="{FF2B5BE4-1F59-4F1A-8966-647A6F03608E}">
      <dsp:nvSpPr>
        <dsp:cNvPr id="0" name=""/>
        <dsp:cNvSpPr/>
      </dsp:nvSpPr>
      <dsp:spPr>
        <a:xfrm>
          <a:off x="1912446" y="1531298"/>
          <a:ext cx="497019" cy="432191"/>
        </a:xfrm>
        <a:prstGeom prst="circularArrow">
          <a:avLst/>
        </a:prstGeom>
        <a:solidFill>
          <a:schemeClr val="accent1">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07F1E7-A46D-45C2-BF18-E33018F91C88}">
      <dsp:nvSpPr>
        <dsp:cNvPr id="0" name=""/>
        <dsp:cNvSpPr/>
      </dsp:nvSpPr>
      <dsp:spPr>
        <a:xfrm rot="10800000">
          <a:off x="1912446" y="1697526"/>
          <a:ext cx="497019" cy="432191"/>
        </a:xfrm>
        <a:prstGeom prst="circularArrow">
          <a:avLst/>
        </a:prstGeom>
        <a:solidFill>
          <a:schemeClr val="accent1">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1F38CF-D802-E641-9A71-9A4987FD3845}" type="datetimeFigureOut">
              <a:rPr lang="en-US" smtClean="0"/>
              <a:t>11/10/21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E5E5A-5719-234F-9C25-4F4EFCE7CC99}" type="slidenum">
              <a:rPr lang="en-US" smtClean="0"/>
              <a:t>‹#›</a:t>
            </a:fld>
            <a:endParaRPr lang="en-US"/>
          </a:p>
        </p:txBody>
      </p:sp>
    </p:spTree>
    <p:extLst>
      <p:ext uri="{BB962C8B-B14F-4D97-AF65-F5344CB8AC3E}">
        <p14:creationId xmlns:p14="http://schemas.microsoft.com/office/powerpoint/2010/main" val="1237080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aws.amazon.com/amazondynamodb/latest/developerguide/HowItWorks.CoreComponents.html#HowItWorks.CoreComponents.TablesItemsAttributes"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docs.aws.amazon.com/amazondynamodb/latest/developerguide/SecondaryIndexes.html"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aws.amazon.com/amazondynamodb/latest/APIReference/API_PutItem.html" TargetMode="External"/><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docs.aws.amazon.com/amazondynamodb/latest/APIReference/API_UpdateItem.html"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aws.amazon.com/amazondynamodb/latest/APIReference/API_DeleteItem.html"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docs.aws.amazon.com/amazondynamodb/latest/developerguide/Expressions.SpecifyingConditions.html"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BE5E5A-5719-234F-9C25-4F4EFCE7CC99}" type="slidenum">
              <a:rPr lang="en-US" smtClean="0"/>
              <a:t>3</a:t>
            </a:fld>
            <a:endParaRPr lang="en-US"/>
          </a:p>
        </p:txBody>
      </p:sp>
    </p:spTree>
    <p:extLst>
      <p:ext uri="{BB962C8B-B14F-4D97-AF65-F5344CB8AC3E}">
        <p14:creationId xmlns:p14="http://schemas.microsoft.com/office/powerpoint/2010/main" val="2305528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Inkling: hint, a slight suggestion or indication</a:t>
            </a:r>
          </a:p>
        </p:txBody>
      </p:sp>
      <p:sp>
        <p:nvSpPr>
          <p:cNvPr id="4" name="Slide Number Placeholder 3"/>
          <p:cNvSpPr>
            <a:spLocks noGrp="1"/>
          </p:cNvSpPr>
          <p:nvPr>
            <p:ph type="sldNum" sz="quarter" idx="10"/>
          </p:nvPr>
        </p:nvSpPr>
        <p:spPr/>
        <p:txBody>
          <a:bodyPr/>
          <a:lstStyle/>
          <a:p>
            <a:fld id="{9ABE5E5A-5719-234F-9C25-4F4EFCE7CC99}" type="slidenum">
              <a:rPr lang="en-US" smtClean="0"/>
              <a:t>41</a:t>
            </a:fld>
            <a:endParaRPr lang="en-US"/>
          </a:p>
        </p:txBody>
      </p:sp>
    </p:spTree>
    <p:extLst>
      <p:ext uri="{BB962C8B-B14F-4D97-AF65-F5344CB8AC3E}">
        <p14:creationId xmlns:p14="http://schemas.microsoft.com/office/powerpoint/2010/main" val="1840450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E5E5A-5719-234F-9C25-4F4EFCE7CC99}" type="slidenum">
              <a:rPr lang="en-US" smtClean="0"/>
              <a:t>50</a:t>
            </a:fld>
            <a:endParaRPr lang="en-US"/>
          </a:p>
        </p:txBody>
      </p:sp>
    </p:spTree>
    <p:extLst>
      <p:ext uri="{BB962C8B-B14F-4D97-AF65-F5344CB8AC3E}">
        <p14:creationId xmlns:p14="http://schemas.microsoft.com/office/powerpoint/2010/main" val="1952083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opaque: transparent</a:t>
            </a:r>
          </a:p>
        </p:txBody>
      </p:sp>
      <p:sp>
        <p:nvSpPr>
          <p:cNvPr id="4" name="Slide Number Placeholder 3"/>
          <p:cNvSpPr>
            <a:spLocks noGrp="1"/>
          </p:cNvSpPr>
          <p:nvPr>
            <p:ph type="sldNum" sz="quarter" idx="5"/>
          </p:nvPr>
        </p:nvSpPr>
        <p:spPr/>
        <p:txBody>
          <a:bodyPr/>
          <a:lstStyle/>
          <a:p>
            <a:fld id="{9ABE5E5A-5719-234F-9C25-4F4EFCE7CC99}" type="slidenum">
              <a:rPr lang="en-US" smtClean="0"/>
              <a:t>57</a:t>
            </a:fld>
            <a:endParaRPr lang="en-US"/>
          </a:p>
        </p:txBody>
      </p:sp>
    </p:spTree>
    <p:extLst>
      <p:ext uri="{BB962C8B-B14F-4D97-AF65-F5344CB8AC3E}">
        <p14:creationId xmlns:p14="http://schemas.microsoft.com/office/powerpoint/2010/main" val="3329698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Choosing the right database service requires a good understanding of both the capabilities of the service and the needs of the application. For example, some database engines use the relational model, and are well-suited for transactional applications. Other database engines conform to the NoSQL model and are intended for internet-scale applications. Still others are ideal for real</a:t>
            </a:r>
            <a:r>
              <a:rPr lang="en-US" sz="1000" baseline="0" dirty="0"/>
              <a:t> </a:t>
            </a:r>
            <a:r>
              <a:rPr lang="en-US" sz="1000" dirty="0"/>
              <a:t>time workloads that require an in-memory data store for caching.</a:t>
            </a:r>
          </a:p>
          <a:p>
            <a:endParaRPr lang="en-US" sz="1000" dirty="0"/>
          </a:p>
          <a:p>
            <a:r>
              <a:rPr lang="en-US" sz="1000" dirty="0"/>
              <a:t>Therefore, it is important to match the requirements of the application workload with the capabilities of the database service. Some key workload characteristics to consider include </a:t>
            </a:r>
            <a:r>
              <a:rPr lang="en-US" sz="1000" baseline="0" dirty="0"/>
              <a:t>the shape of the data, its size and computational requirements, and its access patterns and performance needs. These factors can assist you in finding the right database for your needs. </a:t>
            </a:r>
            <a:endParaRPr lang="en-US" sz="1000" dirty="0"/>
          </a:p>
          <a:p>
            <a:endParaRPr lang="en-US" sz="1000" dirty="0"/>
          </a:p>
        </p:txBody>
      </p:sp>
    </p:spTree>
    <p:extLst>
      <p:ext uri="{BB962C8B-B14F-4D97-AF65-F5344CB8AC3E}">
        <p14:creationId xmlns:p14="http://schemas.microsoft.com/office/powerpoint/2010/main" val="2439264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This table lists the general recommendations for when to use which type of AWS database. The key takeaway is that AWS offers a broad range of databases that are purpose-built for specific application use cases. These fully managed database services include relational databases for transactional applications, non-relational databases for internet-scale applications, a data warehouse for analytics, an in-memory data store for caching and real-time workloads, and a graph database for building applications with highly connected data. </a:t>
            </a:r>
          </a:p>
        </p:txBody>
      </p:sp>
    </p:spTree>
    <p:extLst>
      <p:ext uri="{BB962C8B-B14F-4D97-AF65-F5344CB8AC3E}">
        <p14:creationId xmlns:p14="http://schemas.microsoft.com/office/powerpoint/2010/main" val="3187029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BE5E5A-5719-234F-9C25-4F4EFCE7CC99}" type="slidenum">
              <a:rPr lang="en-US" smtClean="0"/>
              <a:t>75</a:t>
            </a:fld>
            <a:endParaRPr lang="en-US"/>
          </a:p>
        </p:txBody>
      </p:sp>
    </p:spTree>
    <p:extLst>
      <p:ext uri="{BB962C8B-B14F-4D97-AF65-F5344CB8AC3E}">
        <p14:creationId xmlns:p14="http://schemas.microsoft.com/office/powerpoint/2010/main" val="244984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77</a:t>
            </a:fld>
            <a:endParaRPr lang="en-US"/>
          </a:p>
        </p:txBody>
      </p:sp>
    </p:spTree>
    <p:extLst>
      <p:ext uri="{BB962C8B-B14F-4D97-AF65-F5344CB8AC3E}">
        <p14:creationId xmlns:p14="http://schemas.microsoft.com/office/powerpoint/2010/main" val="695155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E5E5A-5719-234F-9C25-4F4EFCE7CC99}" type="slidenum">
              <a:rPr lang="en-US" smtClean="0"/>
              <a:t>91</a:t>
            </a:fld>
            <a:endParaRPr lang="en-US"/>
          </a:p>
        </p:txBody>
      </p:sp>
    </p:spTree>
    <p:extLst>
      <p:ext uri="{BB962C8B-B14F-4D97-AF65-F5344CB8AC3E}">
        <p14:creationId xmlns:p14="http://schemas.microsoft.com/office/powerpoint/2010/main" val="1822127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94</a:t>
            </a:fld>
            <a:endParaRPr lang="en-US"/>
          </a:p>
        </p:txBody>
      </p:sp>
    </p:spTree>
    <p:extLst>
      <p:ext uri="{BB962C8B-B14F-4D97-AF65-F5344CB8AC3E}">
        <p14:creationId xmlns:p14="http://schemas.microsoft.com/office/powerpoint/2010/main" val="861797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95</a:t>
            </a:fld>
            <a:endParaRPr lang="en-US"/>
          </a:p>
        </p:txBody>
      </p:sp>
    </p:spTree>
    <p:extLst>
      <p:ext uri="{BB962C8B-B14F-4D97-AF65-F5344CB8AC3E}">
        <p14:creationId xmlns:p14="http://schemas.microsoft.com/office/powerpoint/2010/main" val="645336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Impedance:</a:t>
            </a:r>
            <a:r>
              <a:rPr lang="en-US" baseline="0" dirty="0"/>
              <a:t> </a:t>
            </a:r>
            <a:r>
              <a:rPr lang="en-US" dirty="0"/>
              <a:t>Something</a:t>
            </a:r>
            <a:r>
              <a:rPr lang="en-US" baseline="0" dirty="0"/>
              <a:t> that impedes, </a:t>
            </a:r>
            <a:r>
              <a:rPr lang="en-US" baseline="0" dirty="0" err="1"/>
              <a:t>hindres</a:t>
            </a:r>
            <a:r>
              <a:rPr lang="en-US" baseline="0" dirty="0"/>
              <a:t> or obstacle</a:t>
            </a:r>
            <a:endParaRPr lang="en-US" dirty="0"/>
          </a:p>
        </p:txBody>
      </p:sp>
      <p:sp>
        <p:nvSpPr>
          <p:cNvPr id="4" name="Slide Number Placeholder 3"/>
          <p:cNvSpPr>
            <a:spLocks noGrp="1"/>
          </p:cNvSpPr>
          <p:nvPr>
            <p:ph type="sldNum" sz="quarter" idx="10"/>
          </p:nvPr>
        </p:nvSpPr>
        <p:spPr/>
        <p:txBody>
          <a:bodyPr/>
          <a:lstStyle/>
          <a:p>
            <a:fld id="{9ABE5E5A-5719-234F-9C25-4F4EFCE7CC99}" type="slidenum">
              <a:rPr lang="en-US" smtClean="0"/>
              <a:t>14</a:t>
            </a:fld>
            <a:endParaRPr lang="en-US"/>
          </a:p>
        </p:txBody>
      </p:sp>
    </p:spTree>
    <p:extLst>
      <p:ext uri="{BB962C8B-B14F-4D97-AF65-F5344CB8AC3E}">
        <p14:creationId xmlns:p14="http://schemas.microsoft.com/office/powerpoint/2010/main" val="1815970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ACFB50-42D6-B240-B801-3F9B7FDC6464}" type="slidenum">
              <a:rPr lang="en-US" smtClean="0"/>
              <a:t>96</a:t>
            </a:fld>
            <a:endParaRPr lang="en-US"/>
          </a:p>
        </p:txBody>
      </p:sp>
    </p:spTree>
    <p:extLst>
      <p:ext uri="{BB962C8B-B14F-4D97-AF65-F5344CB8AC3E}">
        <p14:creationId xmlns:p14="http://schemas.microsoft.com/office/powerpoint/2010/main" val="1093659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8: Databases</a:t>
            </a:r>
            <a:endParaRPr lang="en-US" sz="1100" dirty="0"/>
          </a:p>
        </p:txBody>
      </p:sp>
      <p:sp>
        <p:nvSpPr>
          <p:cNvPr id="4" name="Slide Number Placeholder 3">
            <a:extLst>
              <a:ext uri="{FF2B5EF4-FFF2-40B4-BE49-F238E27FC236}">
                <a16:creationId xmlns:a16="http://schemas.microsoft.com/office/drawing/2014/main" id="{A2A46F49-6027-BE4A-92A7-CCEB168761AD}"/>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288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930867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2. Amazon DynamoDB key concepts</a:t>
            </a:r>
          </a:p>
        </p:txBody>
      </p:sp>
    </p:spTree>
    <p:extLst>
      <p:ext uri="{BB962C8B-B14F-4D97-AF65-F5344CB8AC3E}">
        <p14:creationId xmlns:p14="http://schemas.microsoft.com/office/powerpoint/2010/main" val="3199539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92037"/>
          </a:xfrm>
        </p:spPr>
        <p:txBody>
          <a:bodyPr/>
          <a:lstStyle/>
          <a:p>
            <a:r>
              <a:rPr lang="en-US" sz="1100" kern="1200" dirty="0">
                <a:solidFill>
                  <a:schemeClr val="tx1"/>
                </a:solidFill>
                <a:effectLst/>
                <a:latin typeface="+mn-lt"/>
                <a:ea typeface="+mn-ea"/>
                <a:cs typeface="+mn-cs"/>
              </a:rPr>
              <a:t>AWS solutions typically fall into one of two categories: unmanaged or managed.</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Unmanaged services are typically provisioned in discrete portions as specified by the user.</a:t>
            </a:r>
            <a:r>
              <a:rPr lang="en-US" sz="1100" kern="1200" baseline="0" dirty="0">
                <a:solidFill>
                  <a:schemeClr val="tx1"/>
                </a:solidFill>
                <a:effectLst/>
                <a:latin typeface="+mn-lt"/>
                <a:ea typeface="+mn-ea"/>
                <a:cs typeface="+mn-cs"/>
              </a:rPr>
              <a:t> You must </a:t>
            </a:r>
            <a:r>
              <a:rPr lang="en-US" sz="1100" kern="1200" dirty="0">
                <a:solidFill>
                  <a:schemeClr val="tx1"/>
                </a:solidFill>
                <a:effectLst/>
                <a:latin typeface="+mn-lt"/>
                <a:ea typeface="+mn-ea"/>
                <a:cs typeface="+mn-cs"/>
              </a:rPr>
              <a:t>manage how the service responds to changes in load, errors, and situations where resources become unavailable. Say that you launch a web server on an Amazon Elastic Compute Cloud (Amazon EC2) instance. Because Amazon EC2 is an unmanaged solution, that web server will not scale to handle increased traffic load or replace unhealthy instances with healthy ones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unless you specify that it use a scaling solution, such as AWS Automatic Scaling. The benefit to using an unmanaged service is that you have more fine-tuned control over how your solution handles changes in load, errors, and situations where resources become unavailable.</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Managed services require the user to configure them. For example, you create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 Amazon Simple Storage Service (Amazon S3) bucket and then set permissions for it. However, managed services typically require less configuration. Say that you</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have a static website that you</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host in a cloud-based storage solution, such as Amazon S3. The static</a:t>
            </a:r>
            <a:r>
              <a:rPr lang="en-US" sz="1100" kern="1200" baseline="0" dirty="0">
                <a:solidFill>
                  <a:schemeClr val="tx1"/>
                </a:solidFill>
                <a:effectLst/>
                <a:latin typeface="+mn-lt"/>
                <a:ea typeface="+mn-ea"/>
                <a:cs typeface="+mn-cs"/>
              </a:rPr>
              <a:t> website does not have a</a:t>
            </a:r>
            <a:r>
              <a:rPr lang="en-US" sz="1100" kern="1200" dirty="0">
                <a:solidFill>
                  <a:schemeClr val="tx1"/>
                </a:solidFill>
                <a:effectLst/>
                <a:latin typeface="+mn-lt"/>
                <a:ea typeface="+mn-ea"/>
                <a:cs typeface="+mn-cs"/>
              </a:rPr>
              <a:t> web server.</a:t>
            </a:r>
            <a:r>
              <a:rPr lang="en-US" sz="1100" kern="1200" baseline="0" dirty="0">
                <a:solidFill>
                  <a:schemeClr val="tx1"/>
                </a:solidFill>
                <a:effectLst/>
                <a:latin typeface="+mn-lt"/>
                <a:ea typeface="+mn-ea"/>
                <a:cs typeface="+mn-cs"/>
              </a:rPr>
              <a:t> However, because Amazon S3 is a managed solution,</a:t>
            </a:r>
            <a:r>
              <a:rPr lang="en-US" sz="1100" kern="1200" dirty="0">
                <a:solidFill>
                  <a:schemeClr val="tx1"/>
                </a:solidFill>
                <a:effectLst/>
                <a:latin typeface="+mn-lt"/>
                <a:ea typeface="+mn-ea"/>
                <a:cs typeface="+mn-cs"/>
              </a:rPr>
              <a:t> features</a:t>
            </a:r>
            <a:r>
              <a:rPr lang="en-US" sz="1100" kern="1200" baseline="0" dirty="0">
                <a:solidFill>
                  <a:schemeClr val="tx1"/>
                </a:solidFill>
                <a:effectLst/>
                <a:latin typeface="+mn-lt"/>
                <a:ea typeface="+mn-ea"/>
                <a:cs typeface="+mn-cs"/>
              </a:rPr>
              <a:t> such as </a:t>
            </a:r>
            <a:r>
              <a:rPr lang="en-US" sz="1100" kern="1200" dirty="0">
                <a:solidFill>
                  <a:schemeClr val="tx1"/>
                </a:solidFill>
                <a:effectLst/>
                <a:latin typeface="+mn-lt"/>
                <a:ea typeface="+mn-ea"/>
                <a:cs typeface="+mn-cs"/>
              </a:rPr>
              <a:t>scaling, fault-tolerance, and availability would be handled automatically and internally by Amazon S3. </a:t>
            </a:r>
          </a:p>
          <a:p>
            <a:r>
              <a:rPr lang="en-US" sz="1100" kern="1200" dirty="0">
                <a:solidFill>
                  <a:schemeClr val="tx1"/>
                </a:solidFill>
                <a:effectLst/>
                <a:latin typeface="+mn-lt"/>
                <a:ea typeface="+mn-ea"/>
                <a:cs typeface="+mn-cs"/>
              </a:rPr>
              <a:t> </a:t>
            </a:r>
          </a:p>
        </p:txBody>
      </p:sp>
      <p:sp>
        <p:nvSpPr>
          <p:cNvPr id="4" name="Slide Number Placeholder 3">
            <a:extLst>
              <a:ext uri="{FF2B5EF4-FFF2-40B4-BE49-F238E27FC236}">
                <a16:creationId xmlns:a16="http://schemas.microsoft.com/office/drawing/2014/main" id="{FF39A320-DB4A-964A-A4EE-1ADD618FF4D6}"/>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697608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What does the term </a:t>
            </a:r>
            <a:r>
              <a:rPr lang="en-US" sz="1100" b="1" i="0" kern="1200" dirty="0">
                <a:solidFill>
                  <a:schemeClr val="tx1"/>
                </a:solidFill>
                <a:effectLst/>
                <a:ea typeface="+mn-ea"/>
                <a:cs typeface="+mn-cs"/>
              </a:rPr>
              <a:t>managed services</a:t>
            </a:r>
            <a:r>
              <a:rPr lang="en-US" sz="1100" b="0" i="0" kern="1200" baseline="0" dirty="0">
                <a:solidFill>
                  <a:schemeClr val="tx1"/>
                </a:solidFill>
                <a:effectLst/>
                <a:ea typeface="+mn-ea"/>
                <a:cs typeface="+mn-cs"/>
              </a:rPr>
              <a:t> mean?</a:t>
            </a:r>
            <a:r>
              <a:rPr lang="en-US" sz="1100" kern="1200" dirty="0">
                <a:solidFill>
                  <a:schemeClr val="tx1"/>
                </a:solidFill>
                <a:effectLst/>
                <a:ea typeface="+mn-ea"/>
                <a:cs typeface="+mn-cs"/>
              </a:rPr>
              <a:t>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When your database is on</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premises, the database administrator is responsible for everything.</a:t>
            </a:r>
            <a:r>
              <a:rPr lang="en-US" sz="1100" kern="1200" baseline="0" dirty="0">
                <a:solidFill>
                  <a:schemeClr val="tx1"/>
                </a:solidFill>
                <a:effectLst/>
                <a:ea typeface="+mn-ea"/>
                <a:cs typeface="+mn-cs"/>
              </a:rPr>
              <a:t> Database administration tasks include </a:t>
            </a:r>
            <a:r>
              <a:rPr lang="en-US" sz="1100" kern="1200" dirty="0">
                <a:solidFill>
                  <a:schemeClr val="tx1"/>
                </a:solidFill>
                <a:effectLst/>
                <a:ea typeface="+mn-ea"/>
                <a:cs typeface="+mn-cs"/>
              </a:rPr>
              <a:t>optimizing</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applications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and queries; setting up the hardware; patching the hardware;</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setting up networking</a:t>
            </a:r>
            <a:r>
              <a:rPr lang="en-US" sz="1100" kern="1200" baseline="0" dirty="0">
                <a:solidFill>
                  <a:schemeClr val="tx1"/>
                </a:solidFill>
                <a:effectLst/>
                <a:ea typeface="+mn-ea"/>
                <a:cs typeface="+mn-cs"/>
              </a:rPr>
              <a:t> and </a:t>
            </a:r>
            <a:r>
              <a:rPr lang="en-US" sz="1100" kern="1200" dirty="0">
                <a:solidFill>
                  <a:schemeClr val="tx1"/>
                </a:solidFill>
                <a:effectLst/>
                <a:ea typeface="+mn-ea"/>
                <a:cs typeface="+mn-cs"/>
              </a:rPr>
              <a:t>power; and</a:t>
            </a:r>
            <a:r>
              <a:rPr lang="en-US" sz="1100" kern="1200" baseline="0" dirty="0">
                <a:solidFill>
                  <a:schemeClr val="tx1"/>
                </a:solidFill>
                <a:effectLst/>
                <a:ea typeface="+mn-ea"/>
                <a:cs typeface="+mn-cs"/>
              </a:rPr>
              <a:t> managing heating, ventilation, and air conditioning (</a:t>
            </a:r>
            <a:r>
              <a:rPr lang="en-US" sz="1100" kern="1200" dirty="0">
                <a:solidFill>
                  <a:schemeClr val="tx1"/>
                </a:solidFill>
                <a:effectLst/>
                <a:ea typeface="+mn-ea"/>
                <a:cs typeface="+mn-cs"/>
              </a:rPr>
              <a:t>HVAC).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move to a database that runs on an </a:t>
            </a:r>
            <a:r>
              <a:rPr lang="en-US" sz="1100" b="1" kern="1200" dirty="0">
                <a:solidFill>
                  <a:schemeClr val="tx1"/>
                </a:solidFill>
                <a:effectLst/>
                <a:ea typeface="+mn-ea"/>
                <a:cs typeface="+mn-cs"/>
              </a:rPr>
              <a:t>Amazon Elastic Compute Cloud</a:t>
            </a:r>
            <a:r>
              <a:rPr lang="en-US" sz="1100" b="1" kern="1200" baseline="0" dirty="0">
                <a:solidFill>
                  <a:schemeClr val="tx1"/>
                </a:solidFill>
                <a:effectLst/>
                <a:ea typeface="+mn-ea"/>
                <a:cs typeface="+mn-cs"/>
              </a:rPr>
              <a:t> (Amazon </a:t>
            </a:r>
            <a:r>
              <a:rPr lang="en-US" sz="1100" b="1" kern="1200" dirty="0">
                <a:solidFill>
                  <a:schemeClr val="tx1"/>
                </a:solidFill>
                <a:effectLst/>
                <a:ea typeface="+mn-ea"/>
                <a:cs typeface="+mn-cs"/>
              </a:rPr>
              <a:t>EC2) instance</a:t>
            </a:r>
            <a:r>
              <a:rPr lang="en-US" sz="1100" kern="1200" dirty="0">
                <a:solidFill>
                  <a:schemeClr val="tx1"/>
                </a:solidFill>
                <a:effectLst/>
                <a:ea typeface="+mn-ea"/>
                <a:cs typeface="+mn-cs"/>
              </a:rPr>
              <a:t>, you no longer need to manage the underlying hardware or handle data center operations. However, you</a:t>
            </a:r>
            <a:r>
              <a:rPr lang="en-US" sz="1100" kern="1200" baseline="0" dirty="0">
                <a:solidFill>
                  <a:schemeClr val="tx1"/>
                </a:solidFill>
                <a:effectLst/>
                <a:ea typeface="+mn-ea"/>
                <a:cs typeface="+mn-cs"/>
              </a:rPr>
              <a:t> a</a:t>
            </a:r>
            <a:r>
              <a:rPr lang="en-US" sz="1100" kern="1200" dirty="0">
                <a:solidFill>
                  <a:schemeClr val="tx1"/>
                </a:solidFill>
                <a:effectLst/>
                <a:ea typeface="+mn-ea"/>
                <a:cs typeface="+mn-cs"/>
              </a:rPr>
              <a:t>re still responsible for patching the OS and handling all software and backup operations.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If you set up your database on </a:t>
            </a:r>
            <a:r>
              <a:rPr lang="en-US" sz="1100" b="1" kern="1200" dirty="0">
                <a:solidFill>
                  <a:schemeClr val="tx1"/>
                </a:solidFill>
                <a:effectLst/>
                <a:ea typeface="+mn-ea"/>
                <a:cs typeface="+mn-cs"/>
              </a:rPr>
              <a:t>Amazon RDS</a:t>
            </a:r>
            <a:r>
              <a:rPr lang="en-US" sz="1100" kern="1200" dirty="0">
                <a:solidFill>
                  <a:schemeClr val="tx1"/>
                </a:solidFill>
                <a:effectLst/>
                <a:ea typeface="+mn-ea"/>
                <a:cs typeface="+mn-cs"/>
              </a:rPr>
              <a:t>, you reduce your administrative responsibilities. By moving to the cloud, you can automatically scale your database, enable high availability, manage backups,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and perform patching.</a:t>
            </a:r>
            <a:r>
              <a:rPr lang="en-US" sz="1100" kern="1200" baseline="0" dirty="0">
                <a:solidFill>
                  <a:schemeClr val="tx1"/>
                </a:solidFill>
                <a:effectLst/>
                <a:ea typeface="+mn-ea"/>
                <a:cs typeface="+mn-cs"/>
              </a:rPr>
              <a:t> Thus, </a:t>
            </a:r>
            <a:r>
              <a:rPr lang="en-US" sz="1100" kern="1200" dirty="0">
                <a:solidFill>
                  <a:schemeClr val="tx1"/>
                </a:solidFill>
                <a:effectLst/>
                <a:ea typeface="+mn-ea"/>
                <a:cs typeface="+mn-cs"/>
              </a:rPr>
              <a:t>you can focus on what really matters most—optimizing your application.</a:t>
            </a:r>
          </a:p>
        </p:txBody>
      </p:sp>
      <p:sp>
        <p:nvSpPr>
          <p:cNvPr id="4" name="Slide Number Placeholder 3">
            <a:extLst>
              <a:ext uri="{FF2B5EF4-FFF2-40B4-BE49-F238E27FC236}">
                <a16:creationId xmlns:a16="http://schemas.microsoft.com/office/drawing/2014/main" id="{F84E6E74-A246-BF40-A768-003DA50442AB}"/>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359946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With Amazon managed services, you manage your application optimization.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AWS manages installing and patching the operating system, installing and patching the database software, automatic backups, and high availability.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AWS also scales resources, manages power and servers, and performs maintenance.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Offloading these operations to the managed Amazon  service reduces your operational workload and the costs that are associated with your relational database. </a:t>
            </a:r>
          </a:p>
        </p:txBody>
      </p:sp>
      <p:sp>
        <p:nvSpPr>
          <p:cNvPr id="4" name="Slide Number Placeholder 3">
            <a:extLst>
              <a:ext uri="{FF2B5EF4-FFF2-40B4-BE49-F238E27FC236}">
                <a16:creationId xmlns:a16="http://schemas.microsoft.com/office/drawing/2014/main" id="{372EA5CE-9C33-5C4E-A0CE-E64E1E43887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346427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Some of the AWS services that are discussed later in this module—such as AWS CloudFormation—support JavaScript Object Notation (JSON)</a:t>
            </a:r>
            <a:r>
              <a:rPr lang="en-US" sz="1000" baseline="0" dirty="0"/>
              <a:t> </a:t>
            </a:r>
            <a:r>
              <a:rPr lang="en-US" sz="1000" dirty="0"/>
              <a:t>as a data format. To use AWS CloudFormation, it is important that you understand the JSON format.</a:t>
            </a:r>
            <a:r>
              <a:rPr lang="en-US" sz="1000" baseline="0" dirty="0"/>
              <a:t> Y</a:t>
            </a:r>
            <a:r>
              <a:rPr lang="en-US" sz="1000" dirty="0"/>
              <a:t>ou should be able to understand the structure of a JSON document, and you might even want to author some AWS CloudFormation template sections in JSON. Therefore, in this section, you will be introduced to the essentials of JSON.</a:t>
            </a:r>
          </a:p>
          <a:p>
            <a:endParaRPr lang="en-US" sz="1000" dirty="0"/>
          </a:p>
          <a:p>
            <a:r>
              <a:rPr lang="en-US" sz="1000" dirty="0"/>
              <a:t>JSON</a:t>
            </a:r>
            <a:r>
              <a:rPr lang="en-US" sz="1000" baseline="0" dirty="0"/>
              <a:t> </a:t>
            </a:r>
            <a:r>
              <a:rPr lang="en-US" sz="1000" dirty="0"/>
              <a:t>is a syntax for storing and transporting data. It is a text-based format, so it is human-readable. JSON documents are easily written. They store key-value pairs and arrays of data. The data can be structured so that you can store very complex data structures in a single JSON document. The key use case for JSON is that it supports the simple exchange of complex data between computer systems.</a:t>
            </a:r>
          </a:p>
        </p:txBody>
      </p:sp>
    </p:spTree>
    <p:extLst>
      <p:ext uri="{BB962C8B-B14F-4D97-AF65-F5344CB8AC3E}">
        <p14:creationId xmlns:p14="http://schemas.microsoft.com/office/powerpoint/2010/main" val="1698095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You commonly see data in a columnar format, such as in a table. However, to store table data in a way that is easy for machines to ingest, parse, and distribute, it must be stored in a non-graphical way. </a:t>
            </a:r>
          </a:p>
          <a:p>
            <a:endParaRPr lang="en-US" sz="1000" dirty="0"/>
          </a:p>
          <a:p>
            <a:r>
              <a:rPr lang="en-US" sz="1000" dirty="0"/>
              <a:t>JSON provides a way to store data objects in a human-readable text document. As you can see in the example, columnar data from a table—which consists of three columns and five rows—can be stored in JSON format.</a:t>
            </a:r>
          </a:p>
        </p:txBody>
      </p:sp>
    </p:spTree>
    <p:extLst>
      <p:ext uri="{BB962C8B-B14F-4D97-AF65-F5344CB8AC3E}">
        <p14:creationId xmlns:p14="http://schemas.microsoft.com/office/powerpoint/2010/main" val="1580887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Like any standard, JSON has both advantages and disadvantages. </a:t>
            </a:r>
          </a:p>
          <a:p>
            <a:endParaRPr lang="en-US" sz="1000" dirty="0"/>
          </a:p>
          <a:p>
            <a:r>
              <a:rPr lang="en-US" sz="1000" dirty="0"/>
              <a:t>One key advantage of JSON is that it is </a:t>
            </a:r>
            <a:r>
              <a:rPr lang="en-US" sz="1000" i="1" dirty="0"/>
              <a:t>lightweight</a:t>
            </a:r>
            <a:r>
              <a:rPr lang="en-US" sz="1000" dirty="0"/>
              <a:t>. JSON has only a few syntax rules that must be followed so that the JSON document is valid. It is also a good choice for use with APIs. In fact, JSON is a common data exchange format for modern RESTful APIs.</a:t>
            </a:r>
          </a:p>
          <a:p>
            <a:endParaRPr lang="en-US" sz="1000" dirty="0"/>
          </a:p>
          <a:p>
            <a:r>
              <a:rPr lang="en-US" sz="1000" dirty="0"/>
              <a:t>JSON is also easy for humans</a:t>
            </a:r>
            <a:r>
              <a:rPr lang="en-US" sz="1000" baseline="0" dirty="0"/>
              <a:t> to read</a:t>
            </a:r>
            <a:r>
              <a:rPr lang="en-US" sz="1000" dirty="0"/>
              <a:t>, and it is easy for machines to parse and generate.</a:t>
            </a:r>
          </a:p>
          <a:p>
            <a:endParaRPr lang="en-US" sz="1000" dirty="0"/>
          </a:p>
          <a:p>
            <a:r>
              <a:rPr lang="en-US" sz="1000" dirty="0"/>
              <a:t>However, JSON also has some disadvantages. Because the data is not tabular, it is more difficult to read. Also, it is more verbose, so you might have long files where many lines in the file consist of only an opening or closing curly</a:t>
            </a:r>
            <a:r>
              <a:rPr lang="en-US" sz="1000" baseline="0" dirty="0"/>
              <a:t> </a:t>
            </a:r>
            <a:r>
              <a:rPr lang="en-US" sz="1000" dirty="0"/>
              <a:t>brace ({}). Another disadvantage of JSON is that it does not have built-in support for storing multimedia formats (such as images) in JSON. </a:t>
            </a:r>
          </a:p>
        </p:txBody>
      </p:sp>
    </p:spTree>
    <p:extLst>
      <p:ext uri="{BB962C8B-B14F-4D97-AF65-F5344CB8AC3E}">
        <p14:creationId xmlns:p14="http://schemas.microsoft.com/office/powerpoint/2010/main" val="2781830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Traditionally,</a:t>
            </a:r>
            <a:r>
              <a:rPr lang="en-US" baseline="0" dirty="0"/>
              <a:t> digital data was structured data—that is, data that could be structured into columns and rows, and stored in a relational database. </a:t>
            </a:r>
            <a:r>
              <a:rPr lang="en-US" dirty="0"/>
              <a:t>However, according to a 2017 survey</a:t>
            </a:r>
            <a:r>
              <a:rPr lang="en-US" baseline="0" dirty="0"/>
              <a:t> conducted by 451 Research and sponsored by Western Digital, </a:t>
            </a:r>
            <a:r>
              <a:rPr lang="en-US" dirty="0"/>
              <a:t>unstructured data is growing</a:t>
            </a:r>
            <a:r>
              <a:rPr lang="en-US" baseline="0" dirty="0"/>
              <a:t> between 40–60 percent per year. This growth is due to the increased size and volume of u</a:t>
            </a:r>
            <a:r>
              <a:rPr lang="en-US" dirty="0"/>
              <a:t>nstructured data</a:t>
            </a:r>
            <a:r>
              <a:rPr lang="en-US" baseline="0" dirty="0"/>
              <a:t> types, such as audio, video, images, research data, and Internet of Things (IoT) data. (Source: https://blog.westerndigital.com/2018-data-trends-today-tomorrow-change/)</a:t>
            </a:r>
          </a:p>
          <a:p>
            <a:endParaRPr lang="en-US" baseline="0" dirty="0"/>
          </a:p>
          <a:p>
            <a:r>
              <a:rPr lang="en-US" baseline="0" dirty="0"/>
              <a:t>Additional reading: https://datascience.berkeley.edu/structured-unstructured-data/</a:t>
            </a:r>
            <a:endParaRPr lang="en-US" dirty="0"/>
          </a:p>
        </p:txBody>
      </p:sp>
    </p:spTree>
    <p:extLst>
      <p:ext uri="{BB962C8B-B14F-4D97-AF65-F5344CB8AC3E}">
        <p14:creationId xmlns:p14="http://schemas.microsoft.com/office/powerpoint/2010/main" val="2947094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Consider how you would describe an object, such as the dessert shown here. What characteristics does it have? Four characteristics that describe this dessert are highlighted.</a:t>
            </a:r>
          </a:p>
        </p:txBody>
      </p:sp>
    </p:spTree>
    <p:extLst>
      <p:ext uri="{BB962C8B-B14F-4D97-AF65-F5344CB8AC3E}">
        <p14:creationId xmlns:p14="http://schemas.microsoft.com/office/powerpoint/2010/main" val="4003991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Here, you see that the characteristics of the cake that were identified are now captured in a JSON object. The next slide</a:t>
            </a:r>
            <a:r>
              <a:rPr lang="en-US" sz="1000" baseline="0" dirty="0"/>
              <a:t> discusses</a:t>
            </a:r>
            <a:r>
              <a:rPr lang="en-US" sz="1000" dirty="0"/>
              <a:t> the structure of this JSON object.</a:t>
            </a:r>
          </a:p>
          <a:p>
            <a:endParaRPr lang="en-US" dirty="0"/>
          </a:p>
        </p:txBody>
      </p:sp>
    </p:spTree>
    <p:extLst>
      <p:ext uri="{BB962C8B-B14F-4D97-AF65-F5344CB8AC3E}">
        <p14:creationId xmlns:p14="http://schemas.microsoft.com/office/powerpoint/2010/main" val="3337479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JSON objects are enclosed in curly braces. JSON data structures must follow specific rules. </a:t>
            </a:r>
          </a:p>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First, a JSON object consists of an unordered set of key-value pairs. Notice that a colon is used to separate the keys from the values, and all keys and values are enclosed in quotation marks. Key-value pairs within an object are separated by commas.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Notice that the last key-value pair does </a:t>
            </a:r>
            <a:r>
              <a:rPr lang="en-US" sz="1000" i="1" dirty="0"/>
              <a:t>not</a:t>
            </a:r>
            <a:r>
              <a:rPr lang="en-US" sz="1000" dirty="0"/>
              <a:t> have a comma after it.</a:t>
            </a:r>
          </a:p>
          <a:p>
            <a:endParaRPr lang="en-US" sz="1000" dirty="0"/>
          </a:p>
          <a:p>
            <a:r>
              <a:rPr lang="en-US" sz="1000" dirty="0"/>
              <a:t>In the example, the </a:t>
            </a:r>
            <a:r>
              <a:rPr lang="en-US" sz="1000" i="1" dirty="0"/>
              <a:t>flavor</a:t>
            </a:r>
            <a:r>
              <a:rPr lang="en-US" sz="1000" dirty="0"/>
              <a:t> key-value pair could come before the </a:t>
            </a:r>
            <a:r>
              <a:rPr lang="en-US" sz="1000" i="1" dirty="0"/>
              <a:t>type</a:t>
            </a:r>
            <a:r>
              <a:rPr lang="en-US" sz="1000" dirty="0"/>
              <a:t> key-value pair, and the object would still be considered valid by a program or person that receives this JSON object.</a:t>
            </a:r>
          </a:p>
          <a:p>
            <a:endParaRPr lang="en-US" sz="1000" dirty="0"/>
          </a:p>
          <a:p>
            <a:r>
              <a:rPr lang="en-US" sz="1000" dirty="0"/>
              <a:t>If you had another dessert and wanted to describe that dessert using the same keys, it might look something like this:</a:t>
            </a:r>
          </a:p>
          <a:p>
            <a:endParaRPr lang="en-US" sz="1000" dirty="0"/>
          </a:p>
          <a:p>
            <a:r>
              <a:rPr lang="en-US" sz="1000" dirty="0">
                <a:latin typeface="Courier New" panose="02070309020205020404" pitchFamily="49" charset="0"/>
                <a:cs typeface="Courier New" panose="02070309020205020404" pitchFamily="49" charset="0"/>
              </a:rPr>
              <a:t>{</a:t>
            </a:r>
          </a:p>
          <a:p>
            <a:r>
              <a:rPr lang="en-US" sz="1000" dirty="0">
                <a:latin typeface="Courier New" panose="02070309020205020404" pitchFamily="49" charset="0"/>
                <a:cs typeface="Courier New" panose="02070309020205020404" pitchFamily="49" charset="0"/>
              </a:rPr>
              <a:t>  "type": "pie",</a:t>
            </a:r>
          </a:p>
          <a:p>
            <a:r>
              <a:rPr lang="en-US" sz="1000" dirty="0">
                <a:latin typeface="Courier New" panose="02070309020205020404" pitchFamily="49" charset="0"/>
                <a:cs typeface="Courier New" panose="02070309020205020404" pitchFamily="49" charset="0"/>
              </a:rPr>
              <a:t>  "flavor": "apple",</a:t>
            </a:r>
          </a:p>
          <a:p>
            <a:r>
              <a:rPr lang="en-US" sz="1000" dirty="0">
                <a:latin typeface="Courier New" panose="02070309020205020404" pitchFamily="49" charset="0"/>
                <a:cs typeface="Courier New" panose="02070309020205020404" pitchFamily="49" charset="0"/>
              </a:rPr>
              <a:t>  "price": "16",</a:t>
            </a:r>
          </a:p>
          <a:p>
            <a:r>
              <a:rPr lang="en-US" sz="1000" dirty="0">
                <a:latin typeface="Courier New" panose="02070309020205020404" pitchFamily="49" charset="0"/>
                <a:cs typeface="Courier New" panose="02070309020205020404" pitchFamily="49" charset="0"/>
              </a:rPr>
              <a:t>  "feeds": "6"</a:t>
            </a:r>
          </a:p>
          <a:p>
            <a:r>
              <a:rPr lang="en-US" sz="1000" dirty="0">
                <a:latin typeface="Courier New" panose="02070309020205020404" pitchFamily="49" charset="0"/>
                <a:cs typeface="Courier New" panose="02070309020205020404" pitchFamily="49" charset="0"/>
              </a:rPr>
              <a:t>}</a:t>
            </a:r>
          </a:p>
          <a:p>
            <a:endParaRPr lang="en-US" dirty="0"/>
          </a:p>
          <a:p>
            <a:r>
              <a:rPr lang="en-US" sz="1000" dirty="0"/>
              <a:t>Notice that the same keys are used, but the values are different.</a:t>
            </a:r>
          </a:p>
          <a:p>
            <a:endParaRPr lang="en-US" dirty="0"/>
          </a:p>
        </p:txBody>
      </p:sp>
    </p:spTree>
    <p:extLst>
      <p:ext uri="{BB962C8B-B14F-4D97-AF65-F5344CB8AC3E}">
        <p14:creationId xmlns:p14="http://schemas.microsoft.com/office/powerpoint/2010/main" val="1517060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If you wanted to be more specific about this dessert, you could document additional characteristics. For example, it has both blueberries and mint as additional ingredients.</a:t>
            </a:r>
          </a:p>
          <a:p>
            <a:endParaRPr lang="en-US" dirty="0"/>
          </a:p>
        </p:txBody>
      </p:sp>
    </p:spTree>
    <p:extLst>
      <p:ext uri="{BB962C8B-B14F-4D97-AF65-F5344CB8AC3E}">
        <p14:creationId xmlns:p14="http://schemas.microsoft.com/office/powerpoint/2010/main" val="3009308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Here you see that an </a:t>
            </a:r>
            <a:r>
              <a:rPr lang="en-US" sz="1000" i="1" dirty="0">
                <a:latin typeface="+mn-lt"/>
                <a:cs typeface="Courier New" panose="02070309020205020404" pitchFamily="49" charset="0"/>
              </a:rPr>
              <a:t>additional_ingredients</a:t>
            </a:r>
            <a:r>
              <a:rPr lang="en-US" sz="1000" dirty="0">
                <a:latin typeface="+mn-lt"/>
              </a:rPr>
              <a:t> array has been added to the JSON object. Arrays are formatted differently than key-value pairs. The next slide discusses the format of a JSON array</a:t>
            </a:r>
            <a:r>
              <a:rPr lang="en-US" dirty="0"/>
              <a:t>.</a:t>
            </a:r>
          </a:p>
        </p:txBody>
      </p:sp>
    </p:spTree>
    <p:extLst>
      <p:ext uri="{BB962C8B-B14F-4D97-AF65-F5344CB8AC3E}">
        <p14:creationId xmlns:p14="http://schemas.microsoft.com/office/powerpoint/2010/main" val="1957055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To define an array in JSON, enclose it in square brackets.</a:t>
            </a:r>
          </a:p>
          <a:p>
            <a:endParaRPr lang="en-US" sz="1000" dirty="0">
              <a:latin typeface="+mn-lt"/>
            </a:endParaRPr>
          </a:p>
          <a:p>
            <a:r>
              <a:rPr lang="en-US" sz="1000" dirty="0">
                <a:latin typeface="+mn-lt"/>
              </a:rPr>
              <a:t>An array in JSON is an ordered collection of values. Unlike the key-value pairs at the root of a JSON object, JSON arrays are ordered</a:t>
            </a:r>
            <a:r>
              <a:rPr lang="en-US" sz="1000" baseline="0" dirty="0">
                <a:latin typeface="+mn-lt"/>
              </a:rPr>
              <a:t>, </a:t>
            </a:r>
            <a:r>
              <a:rPr lang="en-US" sz="1000" dirty="0">
                <a:latin typeface="+mn-lt"/>
              </a:rPr>
              <a:t>so that you can parse them by index value. For example, if you want to pull </a:t>
            </a:r>
            <a:r>
              <a:rPr lang="en-US" sz="1000" i="0" dirty="0">
                <a:latin typeface="+mn-lt"/>
                <a:cs typeface="Courier New" panose="02070309020205020404" pitchFamily="49" charset="0"/>
              </a:rPr>
              <a:t>mint</a:t>
            </a:r>
            <a:r>
              <a:rPr lang="en-US" sz="1000" i="1" dirty="0">
                <a:latin typeface="+mn-lt"/>
                <a:cs typeface="Courier New" panose="02070309020205020404" pitchFamily="49" charset="0"/>
              </a:rPr>
              <a:t> </a:t>
            </a:r>
            <a:r>
              <a:rPr lang="en-US" sz="1000" dirty="0">
                <a:latin typeface="+mn-lt"/>
              </a:rPr>
              <a:t>from the example object, you would refer to </a:t>
            </a:r>
            <a:r>
              <a:rPr lang="en-US" sz="1000" i="0" dirty="0">
                <a:latin typeface="+mn-lt"/>
                <a:cs typeface="Courier New" panose="02070309020205020404" pitchFamily="49" charset="0"/>
              </a:rPr>
              <a:t>objectName.additional_ingredients[1]</a:t>
            </a:r>
            <a:r>
              <a:rPr lang="en-US" sz="1000" dirty="0">
                <a:latin typeface="+mn-lt"/>
              </a:rPr>
              <a:t>.</a:t>
            </a:r>
          </a:p>
          <a:p>
            <a:endParaRPr lang="en-US" sz="1000" dirty="0">
              <a:latin typeface="+mn-lt"/>
            </a:endParaRPr>
          </a:p>
          <a:p>
            <a:r>
              <a:rPr lang="en-US" sz="1000" dirty="0">
                <a:latin typeface="+mn-lt"/>
              </a:rPr>
              <a:t>Array values can be one of these types: string, number, object, array, or Boolean. The example array has two values, both of which are strings (</a:t>
            </a:r>
            <a:r>
              <a:rPr lang="en-US" sz="1000" i="0" dirty="0">
                <a:latin typeface="+mn-lt"/>
                <a:cs typeface="Courier New" panose="02070309020205020404" pitchFamily="49" charset="0"/>
              </a:rPr>
              <a:t>blueberries</a:t>
            </a:r>
            <a:r>
              <a:rPr lang="en-US" sz="1000" dirty="0">
                <a:latin typeface="+mn-lt"/>
              </a:rPr>
              <a:t> and </a:t>
            </a:r>
            <a:r>
              <a:rPr lang="en-US" sz="1000" dirty="0">
                <a:latin typeface="+mn-lt"/>
                <a:cs typeface="Courier New" panose="02070309020205020404" pitchFamily="49" charset="0"/>
              </a:rPr>
              <a:t>mint</a:t>
            </a:r>
            <a:r>
              <a:rPr lang="en-US" sz="1000" dirty="0">
                <a:latin typeface="+mn-lt"/>
              </a:rPr>
              <a:t>). However, in longer and more complex JSON documents, you will often see arrays that contain other JSON objects or other JSON arrays.</a:t>
            </a:r>
          </a:p>
        </p:txBody>
      </p:sp>
    </p:spTree>
    <p:extLst>
      <p:ext uri="{BB962C8B-B14F-4D97-AF65-F5344CB8AC3E}">
        <p14:creationId xmlns:p14="http://schemas.microsoft.com/office/powerpoint/2010/main" val="2770498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2. Amazon DynamoDB key concepts</a:t>
            </a:r>
          </a:p>
        </p:txBody>
      </p:sp>
    </p:spTree>
    <p:extLst>
      <p:ext uri="{BB962C8B-B14F-4D97-AF65-F5344CB8AC3E}">
        <p14:creationId xmlns:p14="http://schemas.microsoft.com/office/powerpoint/2010/main" val="3022337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6868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DynamoDB is a fast and flexible NoSQL database service for all applications that need consistent, single-digit-millisecond latency at any scale.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manages all the underlying data infrastructure for this service and redundantly stores data across multiple facilities in a native US Region as part of the fault-tolerant architecture. With DynamoDB, you can create tables and items. You can add items to a table. The system automatically partitions your data and has table storage to meet workload requirements. There is no practical limit on the number of items that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 can store in a table. For instance, some customers have production tables that contain billions of items.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One of the benefits of a NoSQL database is that items in the same table can have different attributes. This gives you the flexibility to add attributes as your application evolves. You can store newer format items side by side with older format items in the same table without needing to perform schema migrations.</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your application becomes more popular and as users continue to interact with it, your storage can grow with your application's needs. All the data in DynamoDB is stored on solid</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state drives (SSDs) and its simple query language enables consistent low-latency query performance. In addition to scaling storage, DynamoDB also enables you to provision the amount of read or write throughput that you need for your table. As the number of application users grows, DynamoDB tables can be scaled to handle the increased numbers of read/write requests with manual provisioning. Alternatively, you can enable automatic</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scaling so that DynamoDB monitors the load on the table and automatically increases or decreases the provisioned throughput.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Some additional key</a:t>
            </a:r>
            <a:r>
              <a:rPr lang="en-US" sz="1100" kern="1200" baseline="0" dirty="0">
                <a:solidFill>
                  <a:schemeClr val="tx1"/>
                </a:solidFill>
                <a:effectLst/>
                <a:latin typeface="+mn-lt"/>
                <a:ea typeface="+mn-ea"/>
                <a:cs typeface="+mn-cs"/>
              </a:rPr>
              <a:t> features include global tables that enable you to automatically replicate across your choice of AWS Regions, encryption at rest, and item Time-to-Live (TTL). </a:t>
            </a:r>
            <a:endParaRPr lang="en-US" sz="11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216700F-5E77-F845-97F9-A24B4DD2F82C}"/>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406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Unstructured data can</a:t>
            </a:r>
            <a:r>
              <a:rPr lang="en-US" baseline="0" dirty="0"/>
              <a:t> be </a:t>
            </a:r>
            <a:r>
              <a:rPr lang="en-US" dirty="0"/>
              <a:t>stored in a non-relational NoSQL database,</a:t>
            </a:r>
            <a:r>
              <a:rPr lang="en-US" baseline="0" dirty="0"/>
              <a:t> such as Amazon DynamoDB. </a:t>
            </a:r>
            <a:r>
              <a:rPr lang="en-US" dirty="0"/>
              <a:t>Amazon DynamoDB is a fast and flexible non-relational database service for all </a:t>
            </a:r>
            <a:r>
              <a:rPr lang="en-US" dirty="0">
                <a:solidFill>
                  <a:srgbClr val="000000"/>
                </a:solidFill>
              </a:rPr>
              <a:t>applications</a:t>
            </a:r>
            <a:r>
              <a:rPr lang="en-US" dirty="0"/>
              <a:t> that need consistent, single-digit millisecond latency at any scale. It is a fully managed cloud database and supports both document and key-value store models. </a:t>
            </a:r>
          </a:p>
          <a:p>
            <a:endParaRPr lang="en-US" baseline="0" dirty="0"/>
          </a:p>
          <a:p>
            <a:r>
              <a:rPr lang="en-US" baseline="0" dirty="0"/>
              <a:t>Amazon DynamoDB offers the following benefits:</a:t>
            </a:r>
          </a:p>
          <a:p>
            <a:pPr marL="171450" indent="-171450">
              <a:buFont typeface="Arial" panose="020B0604020202020204" pitchFamily="34" charset="0"/>
              <a:buChar char="•"/>
            </a:pPr>
            <a:r>
              <a:rPr lang="en-US" b="0" i="1" baseline="0" dirty="0"/>
              <a:t>Fully managed </a:t>
            </a:r>
            <a:r>
              <a:rPr lang="en-US" i="0" baseline="0" dirty="0"/>
              <a:t>– </a:t>
            </a:r>
            <a:r>
              <a:rPr lang="en-US" dirty="0">
                <a:solidFill>
                  <a:srgbClr val="000000"/>
                </a:solidFill>
              </a:rPr>
              <a:t>DynamoDB</a:t>
            </a:r>
            <a:r>
              <a:rPr lang="en-US" dirty="0"/>
              <a:t> is a fully managed, non-relational database service—you </a:t>
            </a:r>
            <a:r>
              <a:rPr lang="en-US" dirty="0">
                <a:solidFill>
                  <a:srgbClr val="000000"/>
                </a:solidFill>
              </a:rPr>
              <a:t>simply</a:t>
            </a:r>
            <a:r>
              <a:rPr lang="en-US" dirty="0"/>
              <a:t> create a database table, set your target utilization for </a:t>
            </a:r>
            <a:r>
              <a:rPr lang="en-US" dirty="0">
                <a:solidFill>
                  <a:srgbClr val="000000"/>
                </a:solidFill>
              </a:rPr>
              <a:t>automatic scaling</a:t>
            </a:r>
            <a:r>
              <a:rPr lang="en-US" dirty="0"/>
              <a:t>, and let the service handle the rest. </a:t>
            </a:r>
            <a:r>
              <a:rPr lang="en-US" dirty="0">
                <a:solidFill>
                  <a:srgbClr val="000000"/>
                </a:solidFill>
              </a:rPr>
              <a:t>You</a:t>
            </a:r>
            <a:r>
              <a:rPr lang="en-US" dirty="0"/>
              <a:t> no longer </a:t>
            </a:r>
            <a:r>
              <a:rPr lang="en-US" dirty="0">
                <a:solidFill>
                  <a:srgbClr val="000000"/>
                </a:solidFill>
              </a:rPr>
              <a:t>need to</a:t>
            </a:r>
            <a:r>
              <a:rPr lang="en-US" dirty="0"/>
              <a:t> worry </a:t>
            </a:r>
            <a:r>
              <a:rPr lang="en-US" dirty="0">
                <a:solidFill>
                  <a:srgbClr val="000000"/>
                </a:solidFill>
              </a:rPr>
              <a:t>about database management tasks, such as hardware or software provisioning, setup and configuration, software patching, operating a distributed database cluster, or partitioning data over multiple instances as you scale</a:t>
            </a:r>
            <a:r>
              <a:rPr lang="en-US" dirty="0"/>
              <a:t>. </a:t>
            </a:r>
            <a:r>
              <a:rPr lang="en-US" dirty="0">
                <a:solidFill>
                  <a:srgbClr val="000000"/>
                </a:solidFill>
              </a:rPr>
              <a:t>DynamoDB</a:t>
            </a:r>
            <a:r>
              <a:rPr lang="en-US" dirty="0"/>
              <a:t> also provides point-in-time recovery, backup, and restore for all your tables, helping you meet your corporate and regulatory archival requirements. </a:t>
            </a:r>
            <a:endParaRPr lang="en-US" b="1" baseline="0" dirty="0"/>
          </a:p>
          <a:p>
            <a:pPr marL="171450" indent="-171450">
              <a:buFont typeface="Arial" panose="020B0604020202020204" pitchFamily="34" charset="0"/>
              <a:buChar char="•"/>
            </a:pPr>
            <a:r>
              <a:rPr lang="en-US" b="0" i="1" baseline="0" dirty="0"/>
              <a:t>Fast, consistent performance </a:t>
            </a:r>
            <a:r>
              <a:rPr lang="en-US" i="0" baseline="0" dirty="0"/>
              <a:t>– </a:t>
            </a:r>
            <a:r>
              <a:rPr lang="en-US" dirty="0"/>
              <a:t>Average service-side latencies are typically single-digit milliseconds. As your data volumes grow and </a:t>
            </a:r>
            <a:r>
              <a:rPr lang="en-US" dirty="0">
                <a:solidFill>
                  <a:srgbClr val="000000"/>
                </a:solidFill>
              </a:rPr>
              <a:t>application</a:t>
            </a:r>
            <a:r>
              <a:rPr lang="en-US" dirty="0"/>
              <a:t> performance demands increase, </a:t>
            </a:r>
            <a:r>
              <a:rPr lang="en-US" dirty="0">
                <a:solidFill>
                  <a:srgbClr val="000000"/>
                </a:solidFill>
              </a:rPr>
              <a:t>DynamoDB</a:t>
            </a:r>
            <a:r>
              <a:rPr lang="en-US" dirty="0"/>
              <a:t> uses automatic partitioning and solid</a:t>
            </a:r>
            <a:r>
              <a:rPr lang="en-US" baseline="0" dirty="0"/>
              <a:t> </a:t>
            </a:r>
            <a:r>
              <a:rPr lang="en-US" dirty="0"/>
              <a:t>state drive (SSD)</a:t>
            </a:r>
            <a:r>
              <a:rPr lang="en-US" baseline="0" dirty="0"/>
              <a:t> </a:t>
            </a:r>
            <a:r>
              <a:rPr lang="en-US" dirty="0"/>
              <a:t>technologies to meet your throughput requirements and deliver low latencies at any scale.</a:t>
            </a:r>
          </a:p>
          <a:p>
            <a:pPr marL="171450" indent="-171450">
              <a:buFont typeface="Arial" panose="020B0604020202020204" pitchFamily="34" charset="0"/>
              <a:buChar char="•"/>
            </a:pPr>
            <a:r>
              <a:rPr lang="en-US" b="0" i="1" baseline="0" dirty="0"/>
              <a:t>Fine-grained access control </a:t>
            </a:r>
            <a:r>
              <a:rPr lang="en-US" i="0" baseline="0" dirty="0"/>
              <a:t>– </a:t>
            </a:r>
            <a:r>
              <a:rPr lang="en-US" dirty="0">
                <a:solidFill>
                  <a:srgbClr val="000000"/>
                </a:solidFill>
              </a:rPr>
              <a:t>DynamoDB</a:t>
            </a:r>
            <a:r>
              <a:rPr lang="en-US" dirty="0"/>
              <a:t> integrates with </a:t>
            </a:r>
            <a:r>
              <a:rPr lang="en-US" dirty="0">
                <a:solidFill>
                  <a:srgbClr val="000000"/>
                </a:solidFill>
              </a:rPr>
              <a:t>AWS Identity and Access Management</a:t>
            </a:r>
            <a:r>
              <a:rPr lang="en-US" dirty="0"/>
              <a:t> (IAM) for fine-grained access control of </a:t>
            </a:r>
            <a:r>
              <a:rPr lang="en-US" dirty="0">
                <a:solidFill>
                  <a:srgbClr val="000000"/>
                </a:solidFill>
              </a:rPr>
              <a:t>users</a:t>
            </a:r>
            <a:r>
              <a:rPr lang="en-US" dirty="0"/>
              <a:t> in your organization. You can assign unique security credentials to each </a:t>
            </a:r>
            <a:r>
              <a:rPr lang="en-US" dirty="0">
                <a:solidFill>
                  <a:srgbClr val="000000"/>
                </a:solidFill>
              </a:rPr>
              <a:t>user</a:t>
            </a:r>
            <a:r>
              <a:rPr lang="en-US" dirty="0"/>
              <a:t> and control each </a:t>
            </a:r>
            <a:r>
              <a:rPr lang="en-US" dirty="0">
                <a:solidFill>
                  <a:srgbClr val="000000"/>
                </a:solidFill>
              </a:rPr>
              <a:t>user</a:t>
            </a:r>
            <a:r>
              <a:rPr lang="en-US" dirty="0"/>
              <a:t>'s access to services and resources.</a:t>
            </a:r>
          </a:p>
          <a:p>
            <a:pPr marL="171450" indent="-171450">
              <a:buFont typeface="Arial" panose="020B0604020202020204" pitchFamily="34" charset="0"/>
              <a:buChar char="•"/>
            </a:pPr>
            <a:r>
              <a:rPr lang="en-US" b="0" i="1" baseline="0" dirty="0"/>
              <a:t>Flexible</a:t>
            </a:r>
            <a:r>
              <a:rPr lang="en-US" i="0" baseline="0" dirty="0"/>
              <a:t> – </a:t>
            </a:r>
            <a:r>
              <a:rPr lang="en-US" dirty="0">
                <a:solidFill>
                  <a:srgbClr val="000000"/>
                </a:solidFill>
              </a:rPr>
              <a:t>DynamoDB</a:t>
            </a:r>
            <a:r>
              <a:rPr lang="en-US" dirty="0"/>
              <a:t> supports storing, querying, and updating documents. </a:t>
            </a:r>
            <a:r>
              <a:rPr lang="en-US" dirty="0">
                <a:solidFill>
                  <a:srgbClr val="000000"/>
                </a:solidFill>
              </a:rPr>
              <a:t>By using the AWS software development kit (SDK),</a:t>
            </a:r>
            <a:r>
              <a:rPr lang="en-US" dirty="0"/>
              <a:t> you can write </a:t>
            </a:r>
            <a:r>
              <a:rPr lang="en-US" dirty="0">
                <a:solidFill>
                  <a:srgbClr val="000000"/>
                </a:solidFill>
              </a:rPr>
              <a:t>applications</a:t>
            </a:r>
            <a:r>
              <a:rPr lang="en-US" dirty="0"/>
              <a:t> that store JavaScript Object Notation (JSON) documents directly into Amazon DynamoDB tables. </a:t>
            </a:r>
            <a:r>
              <a:rPr lang="en-US" dirty="0">
                <a:solidFill>
                  <a:srgbClr val="000000"/>
                </a:solidFill>
              </a:rPr>
              <a:t>This</a:t>
            </a:r>
            <a:r>
              <a:rPr lang="en-US" dirty="0"/>
              <a:t> capability reduces the amount of new code that must be written to insert, update, and retrieve JSON documents.</a:t>
            </a:r>
            <a:r>
              <a:rPr lang="en-US" baseline="0" dirty="0"/>
              <a:t> You can also</a:t>
            </a:r>
            <a:r>
              <a:rPr lang="en-US" dirty="0"/>
              <a:t> perform powerful database operations, such as nested JSON queries, by using a few lines of </a:t>
            </a:r>
            <a:r>
              <a:rPr lang="en-US" dirty="0">
                <a:solidFill>
                  <a:srgbClr val="000000"/>
                </a:solidFill>
              </a:rPr>
              <a:t>code</a:t>
            </a:r>
            <a:r>
              <a:rPr lang="en-US" dirty="0"/>
              <a:t>.</a:t>
            </a:r>
            <a:endParaRPr lang="en-US" b="1" baseline="0" dirty="0"/>
          </a:p>
        </p:txBody>
      </p:sp>
    </p:spTree>
    <p:extLst>
      <p:ext uri="{BB962C8B-B14F-4D97-AF65-F5344CB8AC3E}">
        <p14:creationId xmlns:p14="http://schemas.microsoft.com/office/powerpoint/2010/main" val="3557413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62450"/>
            <a:ext cx="5486400" cy="3600450"/>
          </a:xfrm>
        </p:spPr>
        <p:txBody>
          <a:bodyPr/>
          <a:lstStyle/>
          <a:p>
            <a:r>
              <a:rPr lang="en-US" sz="1100" dirty="0"/>
              <a:t> </a:t>
            </a:r>
          </a:p>
          <a:p>
            <a:r>
              <a:rPr lang="en-US" sz="1100" dirty="0"/>
              <a:t> </a:t>
            </a:r>
          </a:p>
          <a:p>
            <a:r>
              <a:rPr lang="en-US" sz="1100" dirty="0"/>
              <a:t>To learn more about how DynamoDB works, see: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Amazon Ember Light" panose="020B0403020204020204" pitchFamily="34" charset="0"/>
                <a:cs typeface="Amazon Ember Light" panose="020B0403020204020204" pitchFamily="34" charset="0"/>
                <a:hlinkClick r:id="rId3"/>
              </a:rPr>
              <a:t>Table item attributes</a:t>
            </a:r>
            <a:endParaRPr lang="en-US" sz="1100" dirty="0">
              <a:ea typeface="Amazon Ember Light" panose="020B0403020204020204" pitchFamily="34" charset="0"/>
              <a:cs typeface="Amazon Ember Light" panose="020B0403020204020204" pitchFamily="34" charset="0"/>
            </a:endParaRPr>
          </a:p>
          <a:p>
            <a:endParaRPr lang="en-US" sz="1100" kern="1200" dirty="0">
              <a:solidFill>
                <a:schemeClr val="tx1"/>
              </a:solidFill>
              <a:effectLst/>
              <a:ea typeface="+mn-ea"/>
              <a:cs typeface="+mn-cs"/>
              <a:hlinkClick r:id="rId3"/>
            </a:endParaRPr>
          </a:p>
          <a:p>
            <a:endParaRPr lang="en-US" sz="1100" kern="1200" dirty="0">
              <a:solidFill>
                <a:schemeClr val="tx1"/>
              </a:solidFill>
              <a:effectLst/>
              <a:ea typeface="+mn-ea"/>
              <a:cs typeface="+mn-cs"/>
              <a:hlinkClick r:id="rId3"/>
            </a:endParaRPr>
          </a:p>
        </p:txBody>
      </p:sp>
      <p:sp>
        <p:nvSpPr>
          <p:cNvPr id="4" name="Slide Number Placeholder 3">
            <a:extLst>
              <a:ext uri="{FF2B5EF4-FFF2-40B4-BE49-F238E27FC236}">
                <a16:creationId xmlns:a16="http://schemas.microsoft.com/office/drawing/2014/main" id="{3F8A8CB6-EC96-5E4C-BE76-2C6C01C27AA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6747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E5E5A-5719-234F-9C25-4F4EFCE7CC99}" type="slidenum">
              <a:rPr lang="en-US" smtClean="0"/>
              <a:t>20</a:t>
            </a:fld>
            <a:endParaRPr lang="en-US"/>
          </a:p>
        </p:txBody>
      </p:sp>
    </p:spTree>
    <p:extLst>
      <p:ext uri="{BB962C8B-B14F-4D97-AF65-F5344CB8AC3E}">
        <p14:creationId xmlns:p14="http://schemas.microsoft.com/office/powerpoint/2010/main" val="1347030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017889"/>
          </a:xfrm>
        </p:spPr>
        <p:txBody>
          <a:bodyPr/>
          <a:lstStyle/>
          <a:p>
            <a:r>
              <a:rPr lang="en-US" i="0" dirty="0"/>
              <a:t>The basic components of DynamoDB</a:t>
            </a:r>
            <a:r>
              <a:rPr lang="en-US" i="0" baseline="0" dirty="0"/>
              <a:t> are:</a:t>
            </a:r>
          </a:p>
          <a:p>
            <a:pPr marL="171450" indent="-171450">
              <a:buFont typeface="Arial" panose="020B0604020202020204" pitchFamily="34" charset="0"/>
              <a:buChar char="•"/>
            </a:pPr>
            <a:r>
              <a:rPr lang="en-US" b="0" i="1" baseline="0" dirty="0"/>
              <a:t>Tables</a:t>
            </a:r>
            <a:r>
              <a:rPr lang="en-US" i="0" baseline="0" dirty="0"/>
              <a:t> – DynamoDB stores data in tables. A table contains items with attributes.</a:t>
            </a:r>
          </a:p>
          <a:p>
            <a:pPr marL="171450" indent="-171450">
              <a:buFont typeface="Arial" panose="020B0604020202020204" pitchFamily="34" charset="0"/>
              <a:buChar char="•"/>
            </a:pPr>
            <a:r>
              <a:rPr lang="en-US" b="0" i="1" baseline="0" dirty="0"/>
              <a:t>Items</a:t>
            </a:r>
            <a:r>
              <a:rPr lang="en-US" i="0" baseline="0" dirty="0"/>
              <a:t> – Each table contains zero or more items. An item is a group of attributes that is uniquely identifiable among all of the other items.</a:t>
            </a:r>
          </a:p>
          <a:p>
            <a:pPr marL="171450" indent="-171450">
              <a:buFont typeface="Arial" panose="020B0604020202020204" pitchFamily="34" charset="0"/>
              <a:buChar char="•"/>
            </a:pPr>
            <a:r>
              <a:rPr lang="en-US" b="0" i="1" baseline="0" dirty="0"/>
              <a:t>Attributes</a:t>
            </a:r>
            <a:r>
              <a:rPr lang="en-US" i="0" baseline="0" dirty="0"/>
              <a:t> – Each item is composed of one or more attributes. An attribute is a fundamental data element, something that does not need to be broken down any further.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baseline="0" dirty="0"/>
              <a:t>Primary key </a:t>
            </a:r>
            <a:r>
              <a:rPr lang="en-US" i="0" baseline="0" dirty="0"/>
              <a:t>– </a:t>
            </a:r>
            <a:r>
              <a:rPr lang="en-US" baseline="0" dirty="0"/>
              <a:t>A table has a </a:t>
            </a:r>
            <a:r>
              <a:rPr lang="en-US" b="0" baseline="0" dirty="0"/>
              <a:t>primary key </a:t>
            </a:r>
            <a:r>
              <a:rPr lang="en-US" baseline="0" dirty="0"/>
              <a:t>that uniquely identifies each item in the table. No two items can have the same key.</a:t>
            </a:r>
            <a:r>
              <a:rPr lang="en-US" i="0" baseline="0" dirty="0"/>
              <a:t> </a:t>
            </a:r>
          </a:p>
          <a:p>
            <a:endParaRPr lang="en-US" i="0" baseline="0" dirty="0"/>
          </a:p>
          <a:p>
            <a:r>
              <a:rPr lang="en-US" baseline="0" dirty="0"/>
              <a:t>When compared to the components of a relational database table, items are analogous to rows and attributes are analogous to columns. </a:t>
            </a:r>
            <a:endParaRPr lang="en-US" i="0" baseline="0" dirty="0"/>
          </a:p>
        </p:txBody>
      </p:sp>
    </p:spTree>
    <p:extLst>
      <p:ext uri="{BB962C8B-B14F-4D97-AF65-F5344CB8AC3E}">
        <p14:creationId xmlns:p14="http://schemas.microsoft.com/office/powerpoint/2010/main" val="3529344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8301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Unlike a relational database, </a:t>
            </a:r>
            <a:r>
              <a:rPr lang="en-US" dirty="0">
                <a:solidFill>
                  <a:srgbClr val="000000"/>
                </a:solidFill>
              </a:rPr>
              <a:t>DynamoDB</a:t>
            </a:r>
            <a:r>
              <a:rPr lang="en-US" dirty="0"/>
              <a:t> is not constrained by a pre-defined schema.</a:t>
            </a:r>
            <a:r>
              <a:rPr lang="en-US" baseline="0" dirty="0"/>
              <a:t> An item can have any number of attributes with different value types. Each attribute has a name and a value. An attribute value can be one of the following types: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Scalar </a:t>
            </a:r>
            <a:r>
              <a:rPr lang="en-US" baseline="0" dirty="0">
                <a:solidFill>
                  <a:srgbClr val="000000"/>
                </a:solidFill>
              </a:rPr>
              <a:t>types</a:t>
            </a:r>
            <a:r>
              <a:rPr lang="en-US" baseline="0" dirty="0">
                <a:solidFill>
                  <a:schemeClr val="tx1"/>
                </a:solidFill>
              </a:rPr>
              <a:t> – </a:t>
            </a:r>
            <a:r>
              <a:rPr lang="en-US" baseline="0" dirty="0"/>
              <a:t>Number, String, Binary, Boolean, and Null</a:t>
            </a:r>
          </a:p>
          <a:p>
            <a:pPr marL="171450" indent="-171450">
              <a:buFont typeface="Arial" panose="020B0604020202020204" pitchFamily="34" charset="0"/>
              <a:buChar char="•"/>
            </a:pPr>
            <a:r>
              <a:rPr lang="en-US" baseline="0" dirty="0"/>
              <a:t>Multi-valued </a:t>
            </a:r>
            <a:r>
              <a:rPr lang="en-US" baseline="0" dirty="0">
                <a:solidFill>
                  <a:srgbClr val="000000"/>
                </a:solidFill>
              </a:rPr>
              <a:t>types</a:t>
            </a:r>
            <a:r>
              <a:rPr lang="en-US" baseline="0" dirty="0">
                <a:solidFill>
                  <a:schemeClr val="tx1"/>
                </a:solidFill>
              </a:rPr>
              <a:t> – </a:t>
            </a:r>
            <a:r>
              <a:rPr lang="en-US" baseline="0" dirty="0"/>
              <a:t>String Set, Number Set, and Binary </a:t>
            </a:r>
            <a:r>
              <a:rPr lang="en-US" baseline="0" dirty="0">
                <a:solidFill>
                  <a:srgbClr val="000000"/>
                </a:solidFill>
              </a:rPr>
              <a:t>Set</a:t>
            </a:r>
            <a:endParaRPr lang="en-US" baseline="0" dirty="0">
              <a:solidFill>
                <a:srgbClr val="000000"/>
              </a:solidFill>
              <a:latin typeface="Calibri" panose="020F0502020204030204" pitchFamily="34" charset="0"/>
            </a:endParaRPr>
          </a:p>
          <a:p>
            <a:pPr marL="171450" indent="-171450">
              <a:buFont typeface="Arial" panose="020B0604020202020204" pitchFamily="34" charset="0"/>
              <a:buChar char="•"/>
            </a:pPr>
            <a:r>
              <a:rPr lang="en-US" baseline="0" dirty="0"/>
              <a:t>Document </a:t>
            </a:r>
            <a:r>
              <a:rPr lang="en-US" baseline="0" dirty="0">
                <a:solidFill>
                  <a:srgbClr val="000000"/>
                </a:solidFill>
              </a:rPr>
              <a:t>types</a:t>
            </a:r>
            <a:r>
              <a:rPr lang="en-US" baseline="0" dirty="0">
                <a:solidFill>
                  <a:schemeClr val="tx1"/>
                </a:solidFill>
              </a:rPr>
              <a:t> – </a:t>
            </a:r>
            <a:r>
              <a:rPr lang="en-US" baseline="0" dirty="0"/>
              <a:t>List and Map</a:t>
            </a:r>
          </a:p>
          <a:p>
            <a:endParaRPr lang="en-US" baseline="0" dirty="0"/>
          </a:p>
          <a:p>
            <a:r>
              <a:rPr lang="en-US" baseline="0" dirty="0"/>
              <a:t>The size of an item is the sum of the lengths of its attribute names and values. An item can be a maximum of </a:t>
            </a:r>
            <a:r>
              <a:rPr lang="en-US" baseline="0" dirty="0">
                <a:solidFill>
                  <a:srgbClr val="000000"/>
                </a:solidFill>
              </a:rPr>
              <a:t>400 KB</a:t>
            </a:r>
            <a:r>
              <a:rPr lang="en-US" baseline="0" dirty="0"/>
              <a:t> in size.</a:t>
            </a:r>
          </a:p>
        </p:txBody>
      </p:sp>
    </p:spTree>
    <p:extLst>
      <p:ext uri="{BB962C8B-B14F-4D97-AF65-F5344CB8AC3E}">
        <p14:creationId xmlns:p14="http://schemas.microsoft.com/office/powerpoint/2010/main" val="2525558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06031"/>
          </a:xfrm>
        </p:spPr>
        <p:txBody>
          <a:bodyPr/>
          <a:lstStyle/>
          <a:p>
            <a:r>
              <a:rPr lang="en-US" baseline="0" dirty="0"/>
              <a:t>DynamoDB supports two </a:t>
            </a:r>
            <a:r>
              <a:rPr lang="en-US" baseline="0" dirty="0">
                <a:solidFill>
                  <a:srgbClr val="000000"/>
                </a:solidFill>
              </a:rPr>
              <a:t>types</a:t>
            </a:r>
            <a:r>
              <a:rPr lang="en-US" baseline="0" dirty="0"/>
              <a:t> of primary keys:</a:t>
            </a:r>
          </a:p>
          <a:p>
            <a:pPr marL="171450" indent="-171450">
              <a:buFont typeface="Arial" panose="020B0604020202020204" pitchFamily="34" charset="0"/>
              <a:buChar char="•"/>
            </a:pPr>
            <a:r>
              <a:rPr lang="en-US" b="0" i="1" baseline="0" dirty="0"/>
              <a:t>Simple primary key </a:t>
            </a:r>
            <a:r>
              <a:rPr lang="en-US" i="0" baseline="0" dirty="0"/>
              <a:t>– </a:t>
            </a:r>
            <a:r>
              <a:rPr lang="en-US" baseline="0" dirty="0"/>
              <a:t>The simple primary key is composed of one attribute known as the </a:t>
            </a:r>
            <a:r>
              <a:rPr lang="en-US" b="0" i="1" baseline="0" dirty="0"/>
              <a:t>partition key</a:t>
            </a:r>
            <a:r>
              <a:rPr lang="en-US" baseline="0" dirty="0"/>
              <a:t>. </a:t>
            </a:r>
            <a:r>
              <a:rPr lang="en-US" baseline="0" dirty="0">
                <a:solidFill>
                  <a:srgbClr val="000000"/>
                </a:solidFill>
              </a:rPr>
              <a:t>DynamoDB</a:t>
            </a:r>
            <a:r>
              <a:rPr lang="en-US" baseline="0" dirty="0"/>
              <a:t> builds an unordered index on this primary key attribute. Each item in the table is uniquely identified by its partition key value.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In the SensorLocation table, the primary key is a </a:t>
            </a:r>
            <a:r>
              <a:rPr lang="en-US" i="1" baseline="0" dirty="0"/>
              <a:t>partition key </a:t>
            </a:r>
            <a:r>
              <a:rPr lang="en-US" baseline="0" dirty="0"/>
              <a:t>because it consists of a single </a:t>
            </a:r>
            <a:r>
              <a:rPr lang="en-US" baseline="0" dirty="0">
                <a:solidFill>
                  <a:srgbClr val="000000"/>
                </a:solidFill>
              </a:rPr>
              <a:t>attribute </a:t>
            </a:r>
            <a:r>
              <a:rPr lang="en-US" i="1" baseline="0" dirty="0">
                <a:latin typeface="Courier New" panose="02070309020205020404" pitchFamily="49" charset="0"/>
                <a:cs typeface="Courier New" panose="02070309020205020404" pitchFamily="49" charset="0"/>
              </a:rPr>
              <a:t>SensorId</a:t>
            </a:r>
            <a:r>
              <a:rPr lang="en-US" baseline="0" dirty="0">
                <a:solidFill>
                  <a:srgbClr val="000000"/>
                </a:solidFill>
              </a:rPr>
              <a:t>, which</a:t>
            </a:r>
            <a:r>
              <a:rPr lang="en-US" baseline="0" dirty="0"/>
              <a:t> is the partition key. Each item in the table is uniquely identified by its partition key value (</a:t>
            </a:r>
            <a:r>
              <a:rPr lang="en-US" i="1" baseline="0" dirty="0"/>
              <a:t>SensorA</a:t>
            </a:r>
            <a:r>
              <a:rPr lang="en-US" baseline="0" dirty="0"/>
              <a:t> and </a:t>
            </a:r>
            <a:r>
              <a:rPr lang="en-US" i="1" baseline="0" dirty="0"/>
              <a:t>SensorB</a:t>
            </a:r>
            <a:r>
              <a:rPr lang="en-US" baseline="0" dirty="0"/>
              <a:t>). Also, each sensor has exactly one location, which is expressed in terms of latitude and longitude.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baseline="0" dirty="0"/>
              <a:t>Composite primary key </a:t>
            </a:r>
            <a:r>
              <a:rPr lang="en-US" i="0" baseline="0" dirty="0"/>
              <a:t>– </a:t>
            </a:r>
            <a:r>
              <a:rPr lang="en-US" baseline="0" dirty="0"/>
              <a:t>The </a:t>
            </a:r>
            <a:r>
              <a:rPr lang="en-US" i="0" baseline="0" dirty="0"/>
              <a:t>composite primary key</a:t>
            </a:r>
            <a:r>
              <a:rPr lang="en-US" baseline="0" dirty="0"/>
              <a:t> is composed of two attributes: the </a:t>
            </a:r>
            <a:r>
              <a:rPr lang="en-US" b="0" i="1" baseline="0" dirty="0"/>
              <a:t>partition key </a:t>
            </a:r>
            <a:r>
              <a:rPr lang="en-US" baseline="0" dirty="0"/>
              <a:t>and the </a:t>
            </a:r>
            <a:r>
              <a:rPr lang="en-US" b="0" i="1" baseline="0" dirty="0"/>
              <a:t>sort key</a:t>
            </a:r>
            <a:r>
              <a:rPr lang="en-US" baseline="0" dirty="0"/>
              <a:t>. </a:t>
            </a:r>
            <a:r>
              <a:rPr lang="en-US" baseline="0" dirty="0">
                <a:solidFill>
                  <a:srgbClr val="000000"/>
                </a:solidFill>
              </a:rPr>
              <a:t>DynamoDB</a:t>
            </a:r>
            <a:r>
              <a:rPr lang="en-US" baseline="0" dirty="0"/>
              <a:t> builds an unordered index on the partition key attribute and a sorted index on the sort key attribute. </a:t>
            </a:r>
            <a:r>
              <a:rPr lang="en-US" dirty="0"/>
              <a:t>In a table that has a partition key and a sort key, it's possible for two items to have the same partition key value. However, those two items must have different sort key values. </a:t>
            </a:r>
          </a:p>
          <a:p>
            <a:pPr marL="628650" lvl="1" indent="-171450">
              <a:buFont typeface="Arial" panose="020B0604020202020204" pitchFamily="34" charset="0"/>
              <a:buChar char="•"/>
            </a:pPr>
            <a:r>
              <a:rPr lang="en-US" baseline="0" dirty="0"/>
              <a:t>In the SensorReadings table, the primary key is a </a:t>
            </a:r>
            <a:r>
              <a:rPr lang="en-US" i="1" baseline="0" dirty="0"/>
              <a:t>partition and sort primary key </a:t>
            </a:r>
            <a:r>
              <a:rPr lang="en-US" baseline="0" dirty="0"/>
              <a:t>because it is composed of the </a:t>
            </a:r>
            <a:r>
              <a:rPr lang="en-US" i="1" baseline="0" dirty="0"/>
              <a:t>SensorId</a:t>
            </a:r>
            <a:r>
              <a:rPr lang="en-US" baseline="0" dirty="0"/>
              <a:t> attribute (the partition key) and the </a:t>
            </a:r>
            <a:r>
              <a:rPr lang="en-US" i="1" baseline="0" dirty="0"/>
              <a:t>Time</a:t>
            </a:r>
            <a:r>
              <a:rPr lang="en-US" baseline="0" dirty="0"/>
              <a:t> attribute (the sort key). For each </a:t>
            </a:r>
            <a:r>
              <a:rPr lang="en-US" i="1" baseline="0" dirty="0"/>
              <a:t>SensorId</a:t>
            </a:r>
            <a:r>
              <a:rPr lang="en-US" baseline="0" dirty="0"/>
              <a:t>, there might be multiple items corresponding to sensor readings at different times. The combination of </a:t>
            </a:r>
            <a:r>
              <a:rPr lang="en-US" i="1" baseline="0" dirty="0"/>
              <a:t>SensorId</a:t>
            </a:r>
            <a:r>
              <a:rPr lang="en-US" baseline="0" dirty="0"/>
              <a:t> and </a:t>
            </a:r>
            <a:r>
              <a:rPr lang="en-US" i="1" baseline="0" dirty="0"/>
              <a:t>Time</a:t>
            </a:r>
            <a:r>
              <a:rPr lang="en-US" baseline="0" dirty="0"/>
              <a:t> uniquely identifies items in the table. This design enables you to query the table for all readings related to a particular sensor.</a:t>
            </a:r>
          </a:p>
          <a:p>
            <a:pPr marL="0" lvl="0" indent="0">
              <a:buFont typeface="Arial" panose="020B0604020202020204" pitchFamily="34" charset="0"/>
              <a:buNone/>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solidFill>
                  <a:srgbClr val="000000"/>
                </a:solidFill>
              </a:rPr>
              <a:t>Remember that DynamoDB</a:t>
            </a:r>
            <a:r>
              <a:rPr lang="en-US" baseline="0" dirty="0"/>
              <a:t> can be used as a key-value store and document store. In the examples shown, the primary key value (partition key and sort key if present) is the </a:t>
            </a:r>
            <a:r>
              <a:rPr lang="en-US" b="0" baseline="0" dirty="0"/>
              <a:t>key</a:t>
            </a:r>
            <a:r>
              <a:rPr lang="en-US" baseline="0" dirty="0"/>
              <a:t>, and the remaining attributes constitute the </a:t>
            </a:r>
            <a:r>
              <a:rPr lang="en-US" b="0" baseline="0" dirty="0"/>
              <a:t>value</a:t>
            </a:r>
            <a:r>
              <a:rPr lang="en-US" baseline="0" dirty="0"/>
              <a:t> that corresponds to the key. </a:t>
            </a:r>
          </a:p>
        </p:txBody>
      </p:sp>
    </p:spTree>
    <p:extLst>
      <p:ext uri="{BB962C8B-B14F-4D97-AF65-F5344CB8AC3E}">
        <p14:creationId xmlns:p14="http://schemas.microsoft.com/office/powerpoint/2010/main" val="2871472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3: Partitions</a:t>
            </a:r>
            <a:r>
              <a:rPr lang="en-US" baseline="0" dirty="0"/>
              <a:t> and d</a:t>
            </a:r>
            <a:r>
              <a:rPr lang="en-US" dirty="0"/>
              <a:t>ata distribution</a:t>
            </a:r>
          </a:p>
        </p:txBody>
      </p:sp>
    </p:spTree>
    <p:extLst>
      <p:ext uri="{BB962C8B-B14F-4D97-AF65-F5344CB8AC3E}">
        <p14:creationId xmlns:p14="http://schemas.microsoft.com/office/powerpoint/2010/main" val="2330774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017889"/>
          </a:xfrm>
        </p:spPr>
        <p:txBody>
          <a:bodyPr/>
          <a:lstStyle/>
          <a:p>
            <a:pPr marL="0" indent="0">
              <a:buFont typeface="Arial" panose="020B0604020202020204" pitchFamily="34" charset="0"/>
              <a:buNone/>
            </a:pPr>
            <a:endParaRPr lang="en-US" sz="1200" i="0" baseline="0" dirty="0"/>
          </a:p>
        </p:txBody>
      </p:sp>
    </p:spTree>
    <p:extLst>
      <p:ext uri="{BB962C8B-B14F-4D97-AF65-F5344CB8AC3E}">
        <p14:creationId xmlns:p14="http://schemas.microsoft.com/office/powerpoint/2010/main" val="28879723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Tree>
    <p:extLst>
      <p:ext uri="{BB962C8B-B14F-4D97-AF65-F5344CB8AC3E}">
        <p14:creationId xmlns:p14="http://schemas.microsoft.com/office/powerpoint/2010/main" val="36663031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data grows, table data is partitioned and indexed by the primary key.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retrieve data from a DynamoDB table in two different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In the first method, the query operation takes advantage of partitioning to effectively locate items by using the primary key.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The second method is via a scan, which enables you to locate items in the table by matching conditions on non-key attributes. The second method gives you the flexibility to locate items by other attributes. However, the operation is less efficient</a:t>
            </a:r>
            <a:r>
              <a:rPr lang="en-US" sz="1100" kern="1200" baseline="0" dirty="0">
                <a:solidFill>
                  <a:schemeClr val="tx1"/>
                </a:solidFill>
                <a:effectLst/>
                <a:latin typeface="+mn-lt"/>
                <a:ea typeface="+mn-ea"/>
                <a:cs typeface="+mn-cs"/>
              </a:rPr>
              <a:t> because </a:t>
            </a:r>
            <a:r>
              <a:rPr lang="en-US" sz="1100" kern="1200" dirty="0">
                <a:solidFill>
                  <a:schemeClr val="tx1"/>
                </a:solidFill>
                <a:effectLst/>
                <a:latin typeface="+mn-lt"/>
                <a:ea typeface="+mn-ea"/>
                <a:cs typeface="+mn-cs"/>
              </a:rPr>
              <a:t>DynamoDB will scan through all the items in the table to find the ones that match your criteria. </a:t>
            </a:r>
            <a:endParaRPr lang="en-US" sz="1100" dirty="0"/>
          </a:p>
        </p:txBody>
      </p:sp>
    </p:spTree>
    <p:extLst>
      <p:ext uri="{BB962C8B-B14F-4D97-AF65-F5344CB8AC3E}">
        <p14:creationId xmlns:p14="http://schemas.microsoft.com/office/powerpoint/2010/main" val="2968821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Tree>
    <p:extLst>
      <p:ext uri="{BB962C8B-B14F-4D97-AF65-F5344CB8AC3E}">
        <p14:creationId xmlns:p14="http://schemas.microsoft.com/office/powerpoint/2010/main" val="4047723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partition key determines the distribution of data across the partitions where data is stored. </a:t>
            </a:r>
            <a:r>
              <a:rPr lang="en-US" dirty="0"/>
              <a:t>The total throughput that is provisioned for a table is divided equally across</a:t>
            </a:r>
            <a:r>
              <a:rPr lang="en-US" baseline="0" dirty="0"/>
              <a:t> partitions.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When you make a large number of consecutive reads or consecutive writes to a narrow range of partition keys, the same partitions are accessed repeatedly (hot partitions). The throughput allocated to remaining partitions remains unused.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To achieve maximum read/write throughput, implement your read/write operations as follows: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solidFill>
                  <a:srgbClr val="000000"/>
                </a:solidFill>
              </a:rPr>
              <a:t>Choose</a:t>
            </a:r>
            <a:r>
              <a:rPr lang="en-US" baseline="0" dirty="0"/>
              <a:t> the partition key carefully to avoid hot spots.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Consider concatenating a random number or a calculated value to the partition key when data is written so that you can </a:t>
            </a:r>
            <a:r>
              <a:rPr lang="en-US" baseline="0" dirty="0">
                <a:solidFill>
                  <a:srgbClr val="000000"/>
                </a:solidFill>
              </a:rPr>
              <a:t>ensure</a:t>
            </a:r>
            <a:r>
              <a:rPr lang="en-US" baseline="0" dirty="0"/>
              <a:t> the </a:t>
            </a:r>
            <a:r>
              <a:rPr lang="en-US" baseline="0" dirty="0">
                <a:solidFill>
                  <a:srgbClr val="000000"/>
                </a:solidFill>
              </a:rPr>
              <a:t>distribution</a:t>
            </a:r>
            <a:r>
              <a:rPr lang="en-US" baseline="0" dirty="0"/>
              <a:t> of partition keys. For example, you</a:t>
            </a:r>
            <a:r>
              <a:rPr lang="en-US" dirty="0"/>
              <a:t> might concatenate the sum of the ASCII values of each character in the partition key.</a:t>
            </a:r>
            <a:endParaRPr lang="en-US" baseline="0"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Distribute reads and writes across multiple partitions.</a:t>
            </a:r>
          </a:p>
        </p:txBody>
      </p:sp>
    </p:spTree>
    <p:extLst>
      <p:ext uri="{BB962C8B-B14F-4D97-AF65-F5344CB8AC3E}">
        <p14:creationId xmlns:p14="http://schemas.microsoft.com/office/powerpoint/2010/main" val="3624654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the</a:t>
            </a:r>
            <a:r>
              <a:rPr lang="en-US" baseline="0" dirty="0"/>
              <a:t> </a:t>
            </a:r>
            <a:r>
              <a:rPr lang="en-US" i="1" baseline="0" dirty="0"/>
              <a:t>Pets</a:t>
            </a:r>
            <a:r>
              <a:rPr lang="en-US" i="0" baseline="0" dirty="0"/>
              <a:t> table</a:t>
            </a:r>
            <a:r>
              <a:rPr lang="en-US" baseline="0" dirty="0"/>
              <a:t> has a simple key (partition key only) and</a:t>
            </a:r>
            <a:r>
              <a:rPr lang="en-US" dirty="0"/>
              <a:t> spans multiple partitions. DynamoDB calculates the hash value of the partition</a:t>
            </a:r>
            <a:r>
              <a:rPr lang="en-US" baseline="0" dirty="0"/>
              <a:t> key to determine which partition should contain the item</a:t>
            </a:r>
            <a:r>
              <a:rPr lang="en-US" dirty="0"/>
              <a:t>, which in this case, is based on the hash value of the string </a:t>
            </a:r>
            <a:r>
              <a:rPr lang="en-US" i="1" dirty="0"/>
              <a:t>Dog</a:t>
            </a:r>
            <a:r>
              <a:rPr lang="en-US" dirty="0"/>
              <a:t>. Note that the items are not stored in sorted order.</a:t>
            </a:r>
          </a:p>
        </p:txBody>
      </p:sp>
    </p:spTree>
    <p:extLst>
      <p:ext uri="{BB962C8B-B14F-4D97-AF65-F5344CB8AC3E}">
        <p14:creationId xmlns:p14="http://schemas.microsoft.com/office/powerpoint/2010/main" val="1297858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BE5E5A-5719-234F-9C25-4F4EFCE7CC99}" type="slidenum">
              <a:rPr lang="en-US" smtClean="0"/>
              <a:t>23</a:t>
            </a:fld>
            <a:endParaRPr lang="en-US"/>
          </a:p>
        </p:txBody>
      </p:sp>
    </p:spTree>
    <p:extLst>
      <p:ext uri="{BB962C8B-B14F-4D97-AF65-F5344CB8AC3E}">
        <p14:creationId xmlns:p14="http://schemas.microsoft.com/office/powerpoint/2010/main" val="3063854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the </a:t>
            </a:r>
            <a:r>
              <a:rPr lang="en-US" i="1" dirty="0"/>
              <a:t>Pets</a:t>
            </a:r>
            <a:r>
              <a:rPr lang="en-US" dirty="0"/>
              <a:t> table has a composite primary key consisting of </a:t>
            </a:r>
            <a:r>
              <a:rPr lang="en-US" i="1" dirty="0"/>
              <a:t>AnimalType</a:t>
            </a:r>
            <a:r>
              <a:rPr lang="en-US" dirty="0"/>
              <a:t> (partition key) and </a:t>
            </a:r>
            <a:r>
              <a:rPr lang="en-US" i="1" dirty="0"/>
              <a:t>Name</a:t>
            </a:r>
            <a:r>
              <a:rPr lang="en-US" dirty="0"/>
              <a:t> (sort key). DynamoDB again calculates the hash value of the partition</a:t>
            </a:r>
            <a:r>
              <a:rPr lang="en-US" baseline="0" dirty="0"/>
              <a:t> key to determine which partition should contain the item. In that partition, there are </a:t>
            </a:r>
            <a:r>
              <a:rPr lang="en-US" dirty="0"/>
              <a:t>several items with the same partition key value, so DynamoDB stores the new item among the others with the same partition key, in ascending order by sort key. In this example,</a:t>
            </a:r>
            <a:r>
              <a:rPr lang="en-US" baseline="0" dirty="0"/>
              <a:t> DynamoDB </a:t>
            </a:r>
            <a:r>
              <a:rPr lang="en-US" dirty="0"/>
              <a:t>writes an item with a partition key value of </a:t>
            </a:r>
            <a:r>
              <a:rPr lang="en-US" i="1" dirty="0"/>
              <a:t>Dog</a:t>
            </a:r>
            <a:r>
              <a:rPr lang="en-US" dirty="0"/>
              <a:t> and a sort key value of </a:t>
            </a:r>
            <a:r>
              <a:rPr lang="en-US" i="1" dirty="0"/>
              <a:t>Fido</a:t>
            </a:r>
            <a:r>
              <a:rPr lang="en-US" dirty="0"/>
              <a:t> in ascending order.</a:t>
            </a:r>
          </a:p>
        </p:txBody>
      </p:sp>
    </p:spTree>
    <p:extLst>
      <p:ext uri="{BB962C8B-B14F-4D97-AF65-F5344CB8AC3E}">
        <p14:creationId xmlns:p14="http://schemas.microsoft.com/office/powerpoint/2010/main" val="1510023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rPr>
              <a:t>If</a:t>
            </a:r>
            <a:r>
              <a:rPr lang="en-US" dirty="0"/>
              <a:t> your table ha</a:t>
            </a:r>
            <a:r>
              <a:rPr lang="en-US" baseline="0" dirty="0"/>
              <a:t>s items that store a large number of values in an attribute that is of a </a:t>
            </a:r>
            <a:r>
              <a:rPr lang="en-US" i="1" baseline="0" dirty="0"/>
              <a:t>set</a:t>
            </a:r>
            <a:r>
              <a:rPr lang="en-US" baseline="0" dirty="0"/>
              <a:t> </a:t>
            </a:r>
            <a:r>
              <a:rPr lang="en-US" baseline="0" dirty="0">
                <a:solidFill>
                  <a:srgbClr val="000000"/>
                </a:solidFill>
              </a:rPr>
              <a:t>type</a:t>
            </a:r>
            <a:r>
              <a:rPr lang="en-US" baseline="0" dirty="0"/>
              <a:t>, such as string set or number set, consider removing the set attribute from the table and splitting it into separate items in another </a:t>
            </a:r>
            <a:r>
              <a:rPr lang="en-US" baseline="0" dirty="0">
                <a:solidFill>
                  <a:srgbClr val="000000"/>
                </a:solidFill>
              </a:rPr>
              <a:t>table</a:t>
            </a:r>
            <a:r>
              <a:rPr lang="en-US" baseline="0" dirty="0"/>
              <a:t>.</a:t>
            </a:r>
          </a:p>
          <a:p>
            <a:endParaRPr lang="en-US" baseline="0" dirty="0"/>
          </a:p>
          <a:p>
            <a:r>
              <a:rPr lang="en-US" baseline="0" dirty="0"/>
              <a:t>For example, consider a table that stores threads in a forum. If the table stores replies for each thread as a string set in each thread item, an individual thread item can become </a:t>
            </a:r>
            <a:r>
              <a:rPr lang="en-US" baseline="0" dirty="0">
                <a:solidFill>
                  <a:srgbClr val="000000"/>
                </a:solidFill>
              </a:rPr>
              <a:t>large</a:t>
            </a:r>
            <a:r>
              <a:rPr lang="en-US" baseline="0" dirty="0"/>
              <a:t>. The item size is likely to exceed the maximum item size in </a:t>
            </a:r>
            <a:r>
              <a:rPr lang="en-US" baseline="0" dirty="0">
                <a:solidFill>
                  <a:srgbClr val="000000"/>
                </a:solidFill>
              </a:rPr>
              <a:t>Dynamo DB</a:t>
            </a:r>
            <a:r>
              <a:rPr lang="en-US" baseline="0" dirty="0"/>
              <a:t>. Throughput </a:t>
            </a:r>
            <a:r>
              <a:rPr lang="en-US" baseline="0" dirty="0">
                <a:solidFill>
                  <a:srgbClr val="000000"/>
                </a:solidFill>
              </a:rPr>
              <a:t>will be reduced</a:t>
            </a:r>
            <a:r>
              <a:rPr lang="en-US" baseline="0" dirty="0"/>
              <a:t> because you </a:t>
            </a:r>
            <a:r>
              <a:rPr lang="en-US" baseline="0" dirty="0">
                <a:solidFill>
                  <a:srgbClr val="000000"/>
                </a:solidFill>
              </a:rPr>
              <a:t>will</a:t>
            </a:r>
            <a:r>
              <a:rPr lang="en-US" baseline="0" dirty="0"/>
              <a:t> unnecessarily </a:t>
            </a:r>
            <a:r>
              <a:rPr lang="en-US" baseline="0" dirty="0">
                <a:solidFill>
                  <a:srgbClr val="000000"/>
                </a:solidFill>
              </a:rPr>
              <a:t>fetch</a:t>
            </a:r>
            <a:r>
              <a:rPr lang="en-US" baseline="0" dirty="0"/>
              <a:t> large amounts of data, even if you only need </a:t>
            </a:r>
            <a:r>
              <a:rPr lang="en-US" baseline="0" dirty="0">
                <a:solidFill>
                  <a:srgbClr val="000000"/>
                </a:solidFill>
              </a:rPr>
              <a:t>minimum information</a:t>
            </a:r>
            <a:r>
              <a:rPr lang="en-US" baseline="0" dirty="0"/>
              <a:t> such as the thread subject.</a:t>
            </a:r>
          </a:p>
          <a:p>
            <a:endParaRPr lang="en-US" baseline="0" dirty="0"/>
          </a:p>
          <a:p>
            <a:r>
              <a:rPr lang="en-US" baseline="0" dirty="0"/>
              <a:t>Instead, you can remove the replies from the forum thread table. Create a separate table to store the replies as individual items.</a:t>
            </a:r>
            <a:endParaRPr lang="en-US" dirty="0"/>
          </a:p>
        </p:txBody>
      </p:sp>
    </p:spTree>
    <p:extLst>
      <p:ext uri="{BB962C8B-B14F-4D97-AF65-F5344CB8AC3E}">
        <p14:creationId xmlns:p14="http://schemas.microsoft.com/office/powerpoint/2010/main" val="590771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frequently access </a:t>
            </a:r>
            <a:r>
              <a:rPr lang="en-US" baseline="0" dirty="0"/>
              <a:t>large items in a table but do not use the large attribute values, consider storing frequently accessed smaller attributes in a separate table. </a:t>
            </a:r>
          </a:p>
          <a:p>
            <a:endParaRPr lang="en-US" baseline="0" dirty="0"/>
          </a:p>
          <a:p>
            <a:r>
              <a:rPr lang="en-US" baseline="0" dirty="0"/>
              <a:t>For example, consider the Company table. It has fairly large attributes, such as company information, </a:t>
            </a:r>
            <a:r>
              <a:rPr lang="en-US" baseline="0" dirty="0">
                <a:solidFill>
                  <a:srgbClr val="000000"/>
                </a:solidFill>
              </a:rPr>
              <a:t>mission statement</a:t>
            </a:r>
            <a:r>
              <a:rPr lang="en-US" baseline="0" dirty="0"/>
              <a:t>, and logo. These attributes are fairly static and rarely accessed. To improve throughput, consider splitting the frequently changing and frequently read </a:t>
            </a:r>
            <a:r>
              <a:rPr lang="en-US" baseline="0" dirty="0">
                <a:solidFill>
                  <a:srgbClr val="000000"/>
                </a:solidFill>
              </a:rPr>
              <a:t>stock price attribute</a:t>
            </a:r>
            <a:r>
              <a:rPr lang="en-US" baseline="0" dirty="0"/>
              <a:t> to a separate table.</a:t>
            </a:r>
          </a:p>
        </p:txBody>
      </p:sp>
    </p:spTree>
    <p:extLst>
      <p:ext uri="{BB962C8B-B14F-4D97-AF65-F5344CB8AC3E}">
        <p14:creationId xmlns:p14="http://schemas.microsoft.com/office/powerpoint/2010/main" val="554583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Tree>
    <p:extLst>
      <p:ext uri="{BB962C8B-B14F-4D97-AF65-F5344CB8AC3E}">
        <p14:creationId xmlns:p14="http://schemas.microsoft.com/office/powerpoint/2010/main" val="4135738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 </a:t>
            </a:r>
            <a:r>
              <a:rPr lang="en-US" b="0" i="1" baseline="0" dirty="0"/>
              <a:t>secondary index </a:t>
            </a:r>
            <a:r>
              <a:rPr lang="en-US" baseline="0" dirty="0"/>
              <a:t>enables you to perform queries on attributes that are not part of the table’s primary key. </a:t>
            </a:r>
            <a:r>
              <a:rPr lang="en-US" dirty="0"/>
              <a:t>A </a:t>
            </a:r>
            <a:r>
              <a:rPr lang="en-US" i="0" dirty="0"/>
              <a:t>secondary index </a:t>
            </a:r>
            <a:r>
              <a:rPr lang="en-US" dirty="0"/>
              <a:t>lets you query the data in the table by using an alternate key, in addition to queries against the primary key.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addition to the alternate key attributes and primary key attributes (partition key and sort key), a secondary index contains a subset of the other table attributes. </a:t>
            </a:r>
            <a:r>
              <a:rPr lang="en-US" dirty="0"/>
              <a:t>When you create an index, you specify which attributes </a:t>
            </a:r>
            <a:r>
              <a:rPr lang="en-US" dirty="0">
                <a:solidFill>
                  <a:srgbClr val="000000"/>
                </a:solidFill>
              </a:rPr>
              <a:t>will be copied</a:t>
            </a:r>
            <a:r>
              <a:rPr lang="en-US" dirty="0"/>
              <a:t>, or </a:t>
            </a:r>
            <a:r>
              <a:rPr lang="en-US" i="0" dirty="0"/>
              <a:t>projected</a:t>
            </a:r>
            <a:r>
              <a:rPr lang="en-US" dirty="0"/>
              <a:t>, from the base table to the index. At a minimum, </a:t>
            </a:r>
            <a:r>
              <a:rPr lang="en-US" dirty="0">
                <a:solidFill>
                  <a:srgbClr val="000000"/>
                </a:solidFill>
              </a:rPr>
              <a:t>DynamoDB</a:t>
            </a:r>
            <a:r>
              <a:rPr lang="en-US" dirty="0"/>
              <a:t> projects the key attributes from the base table into the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dirty="0"/>
          </a:p>
        </p:txBody>
      </p:sp>
    </p:spTree>
    <p:extLst>
      <p:ext uri="{BB962C8B-B14F-4D97-AF65-F5344CB8AC3E}">
        <p14:creationId xmlns:p14="http://schemas.microsoft.com/office/powerpoint/2010/main" val="30680002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For more information on secondary indexes, see</a:t>
            </a:r>
            <a:r>
              <a:rPr lang="en-US" dirty="0"/>
              <a:t> </a:t>
            </a:r>
            <a:r>
              <a:rPr lang="en-US" dirty="0">
                <a:hlinkClick r:id="rId3"/>
              </a:rPr>
              <a:t>https://docs.aws.amazon.com/amazondynamodb/latest/developerguide/SecondaryIndexes.html</a:t>
            </a:r>
            <a:r>
              <a:rPr lang="en-US" dirty="0"/>
              <a:t>.</a:t>
            </a:r>
            <a:endParaRPr lang="en-US" baseline="0" dirty="0"/>
          </a:p>
          <a:p>
            <a:endParaRPr lang="en-US" dirty="0"/>
          </a:p>
        </p:txBody>
      </p:sp>
      <p:sp>
        <p:nvSpPr>
          <p:cNvPr id="4" name="Slide Number Placeholder 3"/>
          <p:cNvSpPr>
            <a:spLocks noGrp="1"/>
          </p:cNvSpPr>
          <p:nvPr>
            <p:ph type="sldNum" sz="quarter" idx="5"/>
          </p:nvPr>
        </p:nvSpPr>
        <p:spPr/>
        <p:txBody>
          <a:bodyPr/>
          <a:lstStyle/>
          <a:p>
            <a:fld id="{9ABE5E5A-5719-234F-9C25-4F4EFCE7CC99}" type="slidenum">
              <a:rPr lang="en-US" smtClean="0"/>
              <a:t>146</a:t>
            </a:fld>
            <a:endParaRPr lang="en-US"/>
          </a:p>
        </p:txBody>
      </p:sp>
    </p:spTree>
    <p:extLst>
      <p:ext uri="{BB962C8B-B14F-4D97-AF65-F5344CB8AC3E}">
        <p14:creationId xmlns:p14="http://schemas.microsoft.com/office/powerpoint/2010/main" val="1898058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Here </a:t>
            </a:r>
            <a:r>
              <a:rPr lang="en-US" baseline="0" dirty="0"/>
              <a:t>is an example of when you would use a global secondary index. </a:t>
            </a:r>
            <a:r>
              <a:rPr lang="en-US" i="0" dirty="0"/>
              <a:t>S</a:t>
            </a:r>
            <a:r>
              <a:rPr lang="en-US" i="0" baseline="0" dirty="0"/>
              <a:t>ay you have a </a:t>
            </a:r>
            <a:r>
              <a:rPr lang="en-US" i="1" dirty="0"/>
              <a:t>Music</a:t>
            </a:r>
            <a:r>
              <a:rPr lang="en-US" dirty="0"/>
              <a:t> table. You can query data items by </a:t>
            </a:r>
            <a:r>
              <a:rPr lang="en-US" i="1" dirty="0"/>
              <a:t>Artist</a:t>
            </a:r>
            <a:r>
              <a:rPr lang="en-US" dirty="0"/>
              <a:t> (partition key) or by </a:t>
            </a:r>
            <a:r>
              <a:rPr lang="en-US" i="1" dirty="0"/>
              <a:t>Artist</a:t>
            </a:r>
            <a:r>
              <a:rPr lang="en-US" dirty="0"/>
              <a:t> and </a:t>
            </a:r>
            <a:r>
              <a:rPr lang="en-US" i="1" dirty="0"/>
              <a:t>SongTitle</a:t>
            </a:r>
            <a:r>
              <a:rPr lang="en-US" dirty="0"/>
              <a:t> (partition key and sort key). What if you also wanted to query the data by </a:t>
            </a:r>
            <a:r>
              <a:rPr lang="en-US" i="1" dirty="0"/>
              <a:t>Genre</a:t>
            </a:r>
            <a:r>
              <a:rPr lang="en-US" dirty="0"/>
              <a:t> and </a:t>
            </a:r>
            <a:r>
              <a:rPr lang="en-US" i="1" dirty="0"/>
              <a:t>AlbumTitle</a:t>
            </a:r>
            <a:r>
              <a:rPr lang="en-US" dirty="0"/>
              <a:t>? You cannot do this query with the </a:t>
            </a:r>
            <a:r>
              <a:rPr lang="en-US" i="1" dirty="0"/>
              <a:t>Music</a:t>
            </a:r>
            <a:r>
              <a:rPr lang="en-US" dirty="0"/>
              <a:t> table. To do this, you create a global secondary index on </a:t>
            </a:r>
            <a:r>
              <a:rPr lang="en-US" i="1" dirty="0"/>
              <a:t>Genre</a:t>
            </a:r>
            <a:r>
              <a:rPr lang="en-US" dirty="0"/>
              <a:t> and </a:t>
            </a:r>
            <a:r>
              <a:rPr lang="en-US" i="1" dirty="0"/>
              <a:t>AlbumTitle</a:t>
            </a:r>
            <a:r>
              <a:rPr lang="en-US" dirty="0"/>
              <a:t> from the base </a:t>
            </a:r>
            <a:r>
              <a:rPr lang="en-US" i="1" baseline="0" dirty="0"/>
              <a:t>Music</a:t>
            </a:r>
            <a:r>
              <a:rPr lang="en-US" dirty="0"/>
              <a:t> table, and then query the index in much the same way that you would query the </a:t>
            </a:r>
            <a:r>
              <a:rPr lang="en-US" i="1" dirty="0"/>
              <a:t>Music</a:t>
            </a:r>
            <a:r>
              <a:rPr lang="en-US" dirty="0"/>
              <a:t> table. In the index, </a:t>
            </a:r>
            <a:r>
              <a:rPr lang="en-US" i="1" dirty="0"/>
              <a:t>Genre</a:t>
            </a:r>
            <a:r>
              <a:rPr lang="en-US" dirty="0"/>
              <a:t> is the partition key and </a:t>
            </a:r>
            <a:r>
              <a:rPr lang="en-US" i="1" dirty="0"/>
              <a:t>AlbumTitle</a:t>
            </a:r>
            <a:r>
              <a:rPr lang="en-US" dirty="0"/>
              <a:t> is the sort key. Note that the combination</a:t>
            </a:r>
            <a:r>
              <a:rPr lang="en-US" baseline="0" dirty="0"/>
              <a:t> of </a:t>
            </a:r>
            <a:r>
              <a:rPr lang="en-US" i="1" baseline="0" dirty="0"/>
              <a:t>Genre</a:t>
            </a:r>
            <a:r>
              <a:rPr lang="en-US" baseline="0" dirty="0"/>
              <a:t> and </a:t>
            </a:r>
            <a:r>
              <a:rPr lang="en-US" i="1" baseline="0" dirty="0"/>
              <a:t>Album Title</a:t>
            </a:r>
            <a:r>
              <a:rPr lang="en-US" baseline="0" dirty="0"/>
              <a:t> might not be unique. Multiple albums can belong to one genre.</a:t>
            </a:r>
          </a:p>
        </p:txBody>
      </p:sp>
    </p:spTree>
    <p:extLst>
      <p:ext uri="{BB962C8B-B14F-4D97-AF65-F5344CB8AC3E}">
        <p14:creationId xmlns:p14="http://schemas.microsoft.com/office/powerpoint/2010/main" val="2205779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Now, say that you want to query by </a:t>
            </a:r>
            <a:r>
              <a:rPr lang="en-US" i="1" dirty="0"/>
              <a:t>Artist</a:t>
            </a:r>
            <a:r>
              <a:rPr lang="en-US" i="0" dirty="0"/>
              <a:t> and by </a:t>
            </a:r>
            <a:r>
              <a:rPr lang="en-US" i="1" dirty="0"/>
              <a:t>AlbumTitle</a:t>
            </a:r>
            <a:r>
              <a:rPr lang="en-US" i="0" dirty="0"/>
              <a:t>. In this case, you would</a:t>
            </a:r>
            <a:r>
              <a:rPr lang="en-US" i="0" baseline="0" dirty="0"/>
              <a:t> create a local secondary index (called </a:t>
            </a:r>
            <a:r>
              <a:rPr lang="en-US" i="1" baseline="0" dirty="0"/>
              <a:t>ArtistAlbumTitle</a:t>
            </a:r>
            <a:r>
              <a:rPr lang="en-US" i="0" baseline="0" dirty="0"/>
              <a:t>) from the base </a:t>
            </a:r>
            <a:r>
              <a:rPr lang="en-US" i="1" baseline="0" dirty="0"/>
              <a:t>Music</a:t>
            </a:r>
            <a:r>
              <a:rPr lang="en-US" i="0" baseline="0" dirty="0"/>
              <a:t> table. </a:t>
            </a:r>
            <a:r>
              <a:rPr lang="en-US" dirty="0"/>
              <a:t>The local secondary index has the same partition</a:t>
            </a:r>
            <a:r>
              <a:rPr lang="en-US" baseline="0" dirty="0"/>
              <a:t> key as the base table (</a:t>
            </a:r>
            <a:r>
              <a:rPr lang="en-US" i="1" dirty="0"/>
              <a:t>Artist</a:t>
            </a:r>
            <a:r>
              <a:rPr lang="en-US" i="0" dirty="0"/>
              <a:t>) but</a:t>
            </a:r>
            <a:r>
              <a:rPr lang="en-US" i="0" baseline="0" dirty="0"/>
              <a:t> a different sort key (</a:t>
            </a:r>
            <a:r>
              <a:rPr lang="en-US" i="1" baseline="0" dirty="0"/>
              <a:t>AlbumTitle</a:t>
            </a:r>
            <a:r>
              <a:rPr lang="en-US" i="0" baseline="0" dirty="0"/>
              <a:t>)</a:t>
            </a:r>
            <a:r>
              <a:rPr lang="en-US" dirty="0"/>
              <a:t>.</a:t>
            </a:r>
          </a:p>
          <a:p>
            <a:endParaRPr lang="en-US" dirty="0"/>
          </a:p>
          <a:p>
            <a:r>
              <a:rPr lang="en-US" dirty="0"/>
              <a:t>For a local secondary</a:t>
            </a:r>
            <a:r>
              <a:rPr lang="en-US" baseline="0" dirty="0"/>
              <a:t> index, the partition key is the same as the table’s partition key. The sort key can be any scalar attribute.</a:t>
            </a:r>
          </a:p>
        </p:txBody>
      </p:sp>
    </p:spTree>
    <p:extLst>
      <p:ext uri="{BB962C8B-B14F-4D97-AF65-F5344CB8AC3E}">
        <p14:creationId xmlns:p14="http://schemas.microsoft.com/office/powerpoint/2010/main" val="34238478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5: Read/write</a:t>
            </a:r>
            <a:r>
              <a:rPr lang="en-US" baseline="0" dirty="0"/>
              <a:t> t</a:t>
            </a:r>
            <a:r>
              <a:rPr lang="en-US" dirty="0"/>
              <a:t>hroughput</a:t>
            </a:r>
          </a:p>
        </p:txBody>
      </p:sp>
    </p:spTree>
    <p:extLst>
      <p:ext uri="{BB962C8B-B14F-4D97-AF65-F5344CB8AC3E}">
        <p14:creationId xmlns:p14="http://schemas.microsoft.com/office/powerpoint/2010/main" val="11211156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DynamoDB</a:t>
            </a:r>
            <a:r>
              <a:rPr lang="en-US" dirty="0"/>
              <a:t> automatically replicates</a:t>
            </a:r>
            <a:r>
              <a:rPr lang="en-US" baseline="0" dirty="0"/>
              <a:t> your data across multiple Availability Zones in an AWS Region, which provides built-in high availability and data durability. </a:t>
            </a:r>
            <a:r>
              <a:rPr lang="en-US" dirty="0"/>
              <a:t>All copies of your data are usually consistent within a second after a write operation.</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DynamoDB supports </a:t>
            </a:r>
            <a:r>
              <a:rPr lang="en-US" i="1" dirty="0"/>
              <a:t>eventually consistent</a:t>
            </a:r>
            <a:r>
              <a:rPr lang="en-US" dirty="0"/>
              <a:t> and </a:t>
            </a:r>
            <a:r>
              <a:rPr lang="en-US" i="1" dirty="0"/>
              <a:t>strongly consistent</a:t>
            </a:r>
            <a:r>
              <a:rPr lang="en-US" dirty="0"/>
              <a:t> reads.</a:t>
            </a:r>
          </a:p>
          <a:p>
            <a:pPr marL="171450" indent="-171450">
              <a:buFont typeface="Arial" panose="020B0604020202020204" pitchFamily="34" charset="0"/>
              <a:buChar char="•"/>
            </a:pPr>
            <a:r>
              <a:rPr lang="en-US" b="0" i="1" dirty="0"/>
              <a:t>Eventually Consistent Reads</a:t>
            </a:r>
            <a:r>
              <a:rPr lang="en-US" b="0" i="1" baseline="0" dirty="0"/>
              <a:t> </a:t>
            </a:r>
            <a:r>
              <a:rPr lang="en-US" b="0" baseline="0" dirty="0"/>
              <a:t>– </a:t>
            </a:r>
            <a:r>
              <a:rPr lang="en-US" dirty="0"/>
              <a:t>When you read data from a DynamoDB table, the response might not reflect the results of a recently completed write operation. The response might include some stale data. If you repeat your read request after a short time, the response should return the latest data.</a:t>
            </a:r>
          </a:p>
          <a:p>
            <a:pPr marL="171450" indent="-171450">
              <a:buFont typeface="Arial" panose="020B0604020202020204" pitchFamily="34" charset="0"/>
              <a:buChar char="•"/>
            </a:pPr>
            <a:r>
              <a:rPr lang="en-US" b="0" i="1" dirty="0"/>
              <a:t>Strongly Consistent Reads </a:t>
            </a:r>
            <a:r>
              <a:rPr lang="en-US" b="0" dirty="0"/>
              <a:t>– </a:t>
            </a:r>
            <a:r>
              <a:rPr lang="en-US" dirty="0"/>
              <a:t>When you request a strongly consistent read, DynamoDB returns a response with the most up-to-date data, which reflects</a:t>
            </a:r>
            <a:r>
              <a:rPr lang="en-US" baseline="0" dirty="0"/>
              <a:t> </a:t>
            </a:r>
            <a:r>
              <a:rPr lang="en-US" dirty="0"/>
              <a:t>the updates from all prior write operations that were successful. A strongly consistent read might not be available if there is a network delay or outage. Consistent reads are not supported on global secondary indexes. </a:t>
            </a:r>
          </a:p>
          <a:p>
            <a:endParaRPr lang="en-US" baseline="0" dirty="0"/>
          </a:p>
          <a:p>
            <a:r>
              <a:rPr lang="en-US" baseline="0" dirty="0"/>
              <a:t>You can specify the desired consistency level when reading data.</a:t>
            </a:r>
          </a:p>
          <a:p>
            <a:endParaRPr lang="en-US" baseline="0" dirty="0"/>
          </a:p>
          <a:p>
            <a:r>
              <a:rPr lang="en-US" dirty="0"/>
              <a:t>For more information on read consistency, </a:t>
            </a:r>
            <a:r>
              <a:rPr lang="en-US" dirty="0">
                <a:solidFill>
                  <a:srgbClr val="000000"/>
                </a:solidFill>
              </a:rPr>
              <a:t>see the AWS Documentation:</a:t>
            </a:r>
            <a:r>
              <a:rPr lang="en-US" baseline="0" dirty="0">
                <a:solidFill>
                  <a:srgbClr val="000000"/>
                </a:solidFill>
              </a:rPr>
              <a:t> https://docs.aws.amazon.com/amazondynamodb/latest/developerguide/HowItWorks.ReadConsistency.html</a:t>
            </a:r>
            <a:endParaRPr lang="en-US" dirty="0"/>
          </a:p>
        </p:txBody>
      </p:sp>
    </p:spTree>
    <p:extLst>
      <p:ext uri="{BB962C8B-B14F-4D97-AF65-F5344CB8AC3E}">
        <p14:creationId xmlns:p14="http://schemas.microsoft.com/office/powerpoint/2010/main" val="488962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cloud.google.com</a:t>
            </a:r>
            <a:r>
              <a:rPr lang="en-US" dirty="0"/>
              <a:t>/</a:t>
            </a:r>
            <a:r>
              <a:rPr lang="en-US" dirty="0" err="1"/>
              <a:t>bigtable</a:t>
            </a:r>
            <a:r>
              <a:rPr lang="en-US" dirty="0"/>
              <a:t>/docs/overview</a:t>
            </a:r>
          </a:p>
        </p:txBody>
      </p:sp>
      <p:sp>
        <p:nvSpPr>
          <p:cNvPr id="4" name="Slide Number Placeholder 3"/>
          <p:cNvSpPr>
            <a:spLocks noGrp="1"/>
          </p:cNvSpPr>
          <p:nvPr>
            <p:ph type="sldNum" sz="quarter" idx="5"/>
          </p:nvPr>
        </p:nvSpPr>
        <p:spPr/>
        <p:txBody>
          <a:bodyPr/>
          <a:lstStyle/>
          <a:p>
            <a:fld id="{9ABE5E5A-5719-234F-9C25-4F4EFCE7CC99}" type="slidenum">
              <a:rPr lang="en-US" smtClean="0"/>
              <a:t>25</a:t>
            </a:fld>
            <a:endParaRPr lang="en-US"/>
          </a:p>
        </p:txBody>
      </p:sp>
    </p:spTree>
    <p:extLst>
      <p:ext uri="{BB962C8B-B14F-4D97-AF65-F5344CB8AC3E}">
        <p14:creationId xmlns:p14="http://schemas.microsoft.com/office/powerpoint/2010/main" val="12678042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Amazon DynamoDB transactions simplify the developer experience of making coordinated, all-or-nothing changes to multiple items both within and across tables. Transactions provide atomicity, consistency, isolation, and durability (ACID) in DynamoDB, and</a:t>
            </a:r>
            <a:r>
              <a:rPr lang="en-US" baseline="0" dirty="0"/>
              <a:t> they </a:t>
            </a:r>
            <a:r>
              <a:rPr lang="en-US" dirty="0"/>
              <a:t>enable you to maintain data correctness in your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use cases are easier and faster to implement using transactions, for example:</a:t>
            </a:r>
          </a:p>
          <a:p>
            <a:pPr marL="171450" lvl="0" indent="-171450">
              <a:buFont typeface="Arial" panose="020B0604020202020204" pitchFamily="34" charset="0"/>
              <a:buChar char="•"/>
            </a:pPr>
            <a:r>
              <a:rPr lang="en-US" dirty="0"/>
              <a:t>Processing financial transactions</a:t>
            </a:r>
          </a:p>
          <a:p>
            <a:pPr marL="171450" lvl="0" indent="-171450">
              <a:buFont typeface="Arial" panose="020B0604020202020204" pitchFamily="34" charset="0"/>
              <a:buChar char="•"/>
            </a:pPr>
            <a:r>
              <a:rPr lang="en-US" dirty="0"/>
              <a:t>Fulfilling and managing orders</a:t>
            </a:r>
          </a:p>
          <a:p>
            <a:pPr marL="171450" lvl="0" indent="-171450">
              <a:buFont typeface="Arial" panose="020B0604020202020204" pitchFamily="34" charset="0"/>
              <a:buChar char="•"/>
            </a:pPr>
            <a:r>
              <a:rPr lang="en-US" dirty="0"/>
              <a:t>Building multiplayer game engines</a:t>
            </a:r>
          </a:p>
          <a:p>
            <a:pPr marL="171450" lvl="0" indent="-171450">
              <a:buFont typeface="Arial" panose="020B0604020202020204" pitchFamily="34" charset="0"/>
              <a:buChar char="•"/>
            </a:pPr>
            <a:r>
              <a:rPr lang="en-US" dirty="0"/>
              <a:t>Coordinating actions across distributed components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For more information about Amazon DynamoDB</a:t>
            </a:r>
            <a:r>
              <a:rPr lang="en-US" baseline="0" dirty="0"/>
              <a:t> Transactions, see the Developer Guide: https://docs.aws.amazon.com/amazondynamodb/latest/developerguide/transactions.html</a:t>
            </a:r>
            <a:endParaRPr lang="en-US" dirty="0"/>
          </a:p>
        </p:txBody>
      </p:sp>
    </p:spTree>
    <p:extLst>
      <p:ext uri="{BB962C8B-B14F-4D97-AF65-F5344CB8AC3E}">
        <p14:creationId xmlns:p14="http://schemas.microsoft.com/office/powerpoint/2010/main" val="22866311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2"/>
            <a:ext cx="5852159" cy="3211828"/>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Amazon </a:t>
            </a:r>
            <a:r>
              <a:rPr lang="en-US" baseline="0" dirty="0" err="1"/>
              <a:t>DynamoDB</a:t>
            </a:r>
            <a:r>
              <a:rPr lang="en-US" baseline="0" dirty="0"/>
              <a:t> supports both provisioned and on-demand throughput. </a:t>
            </a:r>
            <a:r>
              <a:rPr lang="en-US" i="1" dirty="0"/>
              <a:t>Provisioned throughput</a:t>
            </a:r>
            <a:r>
              <a:rPr lang="en-US" dirty="0"/>
              <a:t> is the maximum amount of capacity that an application can consume from a table or index. If your application exceeds your provisioned throughput capacity on a table or index, it is subject to request throttling. </a:t>
            </a:r>
            <a:endParaRPr lang="en-US" baseline="0" dirty="0"/>
          </a:p>
          <a:p>
            <a:pPr marL="0" indent="0">
              <a:buFont typeface="Arial" panose="020B0604020202020204" pitchFamily="34" charset="0"/>
              <a:buNone/>
            </a:pPr>
            <a:endParaRPr lang="en-US" baseline="0" dirty="0">
              <a:solidFill>
                <a:srgbClr val="000000"/>
              </a:solidFill>
            </a:endParaRPr>
          </a:p>
          <a:p>
            <a:pPr marL="0" indent="0">
              <a:buFont typeface="Arial" panose="020B0604020202020204" pitchFamily="34" charset="0"/>
              <a:buNone/>
            </a:pPr>
            <a:r>
              <a:rPr lang="en-US" baseline="0" dirty="0" err="1">
                <a:solidFill>
                  <a:srgbClr val="000000"/>
                </a:solidFill>
              </a:rPr>
              <a:t>DynamoDB</a:t>
            </a:r>
            <a:r>
              <a:rPr lang="en-US" baseline="0" dirty="0"/>
              <a:t> divides throughput evenly among partitions. The throughput </a:t>
            </a:r>
            <a:r>
              <a:rPr lang="en-US" baseline="0" dirty="0">
                <a:solidFill>
                  <a:srgbClr val="000000"/>
                </a:solidFill>
              </a:rPr>
              <a:t>per</a:t>
            </a:r>
            <a:r>
              <a:rPr lang="en-US" baseline="0" dirty="0"/>
              <a:t> partition is the total provisioned throughput divided by the number of partitions.</a:t>
            </a:r>
          </a:p>
          <a:p>
            <a:endParaRPr lang="en-US" baseline="0" dirty="0"/>
          </a:p>
          <a:p>
            <a:r>
              <a:rPr lang="en-US" baseline="0" dirty="0"/>
              <a:t>With provisioned throughput, you specify the </a:t>
            </a:r>
            <a:r>
              <a:rPr lang="en-US" b="0" baseline="0" dirty="0"/>
              <a:t>throughput capacity</a:t>
            </a:r>
            <a:r>
              <a:rPr lang="en-US" b="0" baseline="0" dirty="0">
                <a:solidFill>
                  <a:srgbClr val="000000"/>
                </a:solidFill>
              </a:rPr>
              <a:t> </a:t>
            </a:r>
            <a:r>
              <a:rPr lang="en-US" baseline="0" dirty="0">
                <a:solidFill>
                  <a:srgbClr val="000000"/>
                </a:solidFill>
              </a:rPr>
              <a:t>in terms of </a:t>
            </a:r>
            <a:r>
              <a:rPr lang="en-US" b="0" i="1" baseline="0" dirty="0">
                <a:solidFill>
                  <a:srgbClr val="000000"/>
                </a:solidFill>
              </a:rPr>
              <a:t>read capacity units (RCU) </a:t>
            </a:r>
            <a:r>
              <a:rPr lang="en-US" baseline="0" dirty="0">
                <a:solidFill>
                  <a:srgbClr val="000000"/>
                </a:solidFill>
              </a:rPr>
              <a:t>and </a:t>
            </a:r>
            <a:r>
              <a:rPr lang="en-US" b="0" i="1" baseline="0" dirty="0">
                <a:solidFill>
                  <a:srgbClr val="000000"/>
                </a:solidFill>
              </a:rPr>
              <a:t>write</a:t>
            </a:r>
            <a:r>
              <a:rPr lang="en-US" b="0" i="1" baseline="0" dirty="0"/>
              <a:t> capacity units (WCU)</a:t>
            </a:r>
            <a:r>
              <a:rPr lang="en-US" b="0" i="0" baseline="0" dirty="0"/>
              <a:t>:</a:t>
            </a:r>
          </a:p>
          <a:p>
            <a:pPr marL="171450" indent="-171450">
              <a:buFont typeface="Arial" panose="020B0604020202020204" pitchFamily="34" charset="0"/>
              <a:buChar char="•"/>
            </a:pPr>
            <a:r>
              <a:rPr lang="en-US" baseline="0" dirty="0"/>
              <a:t>A </a:t>
            </a:r>
            <a:r>
              <a:rPr lang="en-US" b="0" i="1" baseline="0" dirty="0"/>
              <a:t>read capacity unit </a:t>
            </a:r>
            <a:r>
              <a:rPr lang="en-US" baseline="0" dirty="0"/>
              <a:t>is the number of strongly consistent reads </a:t>
            </a:r>
            <a:r>
              <a:rPr lang="en-US" baseline="0" dirty="0">
                <a:solidFill>
                  <a:srgbClr val="000000"/>
                </a:solidFill>
              </a:rPr>
              <a:t>per</a:t>
            </a:r>
            <a:r>
              <a:rPr lang="en-US" baseline="0" dirty="0"/>
              <a:t> second of items that are up to 4 KB in size. If you perform eventually consistent reads, you use half of the read capacity units that are provisioned. In other words, for eventually consistent reads, one read capacity unit is </a:t>
            </a:r>
            <a:r>
              <a:rPr lang="en-US" i="1" baseline="0" dirty="0"/>
              <a:t>two</a:t>
            </a:r>
            <a:r>
              <a:rPr lang="en-US" baseline="0" dirty="0"/>
              <a:t> reads </a:t>
            </a:r>
            <a:r>
              <a:rPr lang="en-US" baseline="0" dirty="0">
                <a:solidFill>
                  <a:srgbClr val="000000"/>
                </a:solidFill>
              </a:rPr>
              <a:t>per</a:t>
            </a:r>
            <a:r>
              <a:rPr lang="en-US" baseline="0" dirty="0"/>
              <a:t> second for items that are up to 4 KB.</a:t>
            </a:r>
          </a:p>
          <a:p>
            <a:pPr marL="171450" indent="-171450">
              <a:buFont typeface="Arial" panose="020B0604020202020204" pitchFamily="34" charset="0"/>
              <a:buChar char="•"/>
            </a:pPr>
            <a:r>
              <a:rPr lang="en-US" baseline="0" dirty="0"/>
              <a:t>A </a:t>
            </a:r>
            <a:r>
              <a:rPr lang="en-US" b="0" i="1" baseline="0" dirty="0"/>
              <a:t>write capacity unit </a:t>
            </a:r>
            <a:r>
              <a:rPr lang="en-US" baseline="0" dirty="0"/>
              <a:t>is the number of </a:t>
            </a:r>
            <a:r>
              <a:rPr lang="en-US" baseline="0" dirty="0">
                <a:solidFill>
                  <a:srgbClr val="000000"/>
                </a:solidFill>
              </a:rPr>
              <a:t>1 KB writes</a:t>
            </a:r>
            <a:r>
              <a:rPr lang="en-US" baseline="0" dirty="0"/>
              <a:t> </a:t>
            </a:r>
            <a:r>
              <a:rPr lang="en-US" baseline="0" dirty="0">
                <a:solidFill>
                  <a:srgbClr val="000000"/>
                </a:solidFill>
              </a:rPr>
              <a:t>per</a:t>
            </a:r>
            <a:r>
              <a:rPr lang="en-US" baseline="0" dirty="0"/>
              <a:t> second.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Tree>
    <p:extLst>
      <p:ext uri="{BB962C8B-B14F-4D97-AF65-F5344CB8AC3E}">
        <p14:creationId xmlns:p14="http://schemas.microsoft.com/office/powerpoint/2010/main" val="10343712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When you </a:t>
            </a:r>
            <a:r>
              <a:rPr lang="en-US" sz="1200" b="0" i="0" kern="1200" dirty="0">
                <a:solidFill>
                  <a:srgbClr val="000000"/>
                </a:solidFill>
                <a:effectLst/>
                <a:latin typeface="+mn-lt"/>
                <a:ea typeface="+mn-ea"/>
                <a:cs typeface="+mn-cs"/>
              </a:rPr>
              <a:t>choose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Amazon DynamoDB</a:t>
            </a:r>
            <a:r>
              <a:rPr lang="en-US" sz="1200" b="0" i="1" kern="1200" baseline="0" dirty="0">
                <a:solidFill>
                  <a:schemeClr val="tx1"/>
                </a:solidFill>
                <a:effectLst/>
                <a:latin typeface="+mn-lt"/>
                <a:ea typeface="+mn-ea"/>
                <a:cs typeface="+mn-cs"/>
              </a:rPr>
              <a:t> </a:t>
            </a:r>
            <a:r>
              <a:rPr lang="en-US" sz="1200" b="0" i="1" kern="1200" dirty="0">
                <a:solidFill>
                  <a:srgbClr val="000000"/>
                </a:solidFill>
                <a:effectLst/>
                <a:latin typeface="+mn-lt"/>
                <a:ea typeface="+mn-ea"/>
                <a:cs typeface="+mn-cs"/>
              </a:rPr>
              <a:t>on-demand</a:t>
            </a:r>
            <a:r>
              <a:rPr lang="en-US" sz="1200" b="0" i="0" kern="1200" dirty="0">
                <a:solidFill>
                  <a:schemeClr val="tx1"/>
                </a:solidFill>
                <a:effectLst/>
                <a:latin typeface="+mn-lt"/>
                <a:ea typeface="+mn-ea"/>
                <a:cs typeface="+mn-cs"/>
              </a:rPr>
              <a:t>, </a:t>
            </a:r>
            <a:r>
              <a:rPr lang="en-US" sz="1200" b="0" i="0" kern="1200" dirty="0">
                <a:solidFill>
                  <a:srgbClr val="000000"/>
                </a:solidFill>
                <a:effectLst/>
                <a:latin typeface="+mn-lt"/>
                <a:ea typeface="+mn-ea"/>
                <a:cs typeface="+mn-cs"/>
              </a:rPr>
              <a:t>DynamoDB</a:t>
            </a:r>
            <a:r>
              <a:rPr lang="en-US" sz="1200" b="0" i="0" kern="1200" dirty="0">
                <a:solidFill>
                  <a:schemeClr val="tx1"/>
                </a:solidFill>
                <a:effectLst/>
                <a:latin typeface="+mn-lt"/>
                <a:ea typeface="+mn-ea"/>
                <a:cs typeface="+mn-cs"/>
              </a:rPr>
              <a:t> instantly accommodates your workloads as they ramp up or down to any previously reached traffic level. If a workload’s traffic level </a:t>
            </a:r>
            <a:r>
              <a:rPr lang="en-US" sz="1200" b="0" i="0" kern="1200" dirty="0">
                <a:solidFill>
                  <a:srgbClr val="000000"/>
                </a:solidFill>
                <a:effectLst/>
                <a:latin typeface="+mn-lt"/>
                <a:ea typeface="+mn-ea"/>
                <a:cs typeface="+mn-cs"/>
              </a:rPr>
              <a:t>reaches</a:t>
            </a:r>
            <a:r>
              <a:rPr lang="en-US" sz="1200" b="0" i="0" kern="1200" dirty="0">
                <a:solidFill>
                  <a:schemeClr val="tx1"/>
                </a:solidFill>
                <a:effectLst/>
                <a:latin typeface="+mn-lt"/>
                <a:ea typeface="+mn-ea"/>
                <a:cs typeface="+mn-cs"/>
              </a:rPr>
              <a:t> a new peak, </a:t>
            </a:r>
            <a:r>
              <a:rPr lang="en-US" sz="1200" b="0" i="0" kern="1200" dirty="0">
                <a:solidFill>
                  <a:srgbClr val="000000"/>
                </a:solidFill>
                <a:effectLst/>
                <a:latin typeface="+mn-lt"/>
                <a:ea typeface="+mn-ea"/>
                <a:cs typeface="+mn-cs"/>
              </a:rPr>
              <a:t>DynamoDB</a:t>
            </a:r>
            <a:r>
              <a:rPr lang="en-US" sz="1200" b="0" i="0" kern="1200" dirty="0">
                <a:solidFill>
                  <a:schemeClr val="tx1"/>
                </a:solidFill>
                <a:effectLst/>
                <a:latin typeface="+mn-lt"/>
                <a:ea typeface="+mn-ea"/>
                <a:cs typeface="+mn-cs"/>
              </a:rPr>
              <a:t> adapts rapidly to accommodate the workload. Tables that use </a:t>
            </a:r>
            <a:r>
              <a:rPr lang="en-US" sz="1200" b="0" i="0" kern="1200" dirty="0">
                <a:solidFill>
                  <a:srgbClr val="000000"/>
                </a:solidFill>
                <a:effectLst/>
                <a:latin typeface="+mn-lt"/>
                <a:ea typeface="+mn-ea"/>
                <a:cs typeface="+mn-cs"/>
              </a:rPr>
              <a:t>on-demand mode</a:t>
            </a:r>
            <a:r>
              <a:rPr lang="en-US" sz="1200" b="0" i="0" kern="1200" dirty="0">
                <a:solidFill>
                  <a:schemeClr val="tx1"/>
                </a:solidFill>
                <a:effectLst/>
                <a:latin typeface="+mn-lt"/>
                <a:ea typeface="+mn-ea"/>
                <a:cs typeface="+mn-cs"/>
              </a:rPr>
              <a:t> deliver the same single-digit millisecond latency, service-level agreement (SLA) commitment, and security that </a:t>
            </a:r>
            <a:r>
              <a:rPr lang="en-US" sz="1200" b="0" i="0" kern="1200" dirty="0">
                <a:solidFill>
                  <a:srgbClr val="000000"/>
                </a:solidFill>
                <a:effectLst/>
                <a:latin typeface="+mn-lt"/>
                <a:ea typeface="+mn-ea"/>
                <a:cs typeface="+mn-cs"/>
              </a:rPr>
              <a:t>DynamoDB</a:t>
            </a:r>
            <a:r>
              <a:rPr lang="en-US" sz="1200" b="0" i="0" kern="1200" dirty="0">
                <a:solidFill>
                  <a:schemeClr val="tx1"/>
                </a:solidFill>
                <a:effectLst/>
                <a:latin typeface="+mn-lt"/>
                <a:ea typeface="+mn-ea"/>
                <a:cs typeface="+mn-cs"/>
              </a:rPr>
              <a:t> already offers. You can </a:t>
            </a:r>
            <a:r>
              <a:rPr lang="en-US" sz="1200" b="0" i="0" kern="1200" dirty="0">
                <a:solidFill>
                  <a:srgbClr val="000000"/>
                </a:solidFill>
                <a:effectLst/>
                <a:latin typeface="+mn-lt"/>
                <a:ea typeface="+mn-ea"/>
                <a:cs typeface="+mn-cs"/>
              </a:rPr>
              <a:t>choose</a:t>
            </a:r>
            <a:r>
              <a:rPr lang="en-US" sz="1200" b="0" i="0" kern="1200" dirty="0">
                <a:solidFill>
                  <a:schemeClr val="tx1"/>
                </a:solidFill>
                <a:effectLst/>
                <a:latin typeface="+mn-lt"/>
                <a:ea typeface="+mn-ea"/>
                <a:cs typeface="+mn-cs"/>
              </a:rPr>
              <a:t> on-demand for both new and existing tables, and you can continue using the existing </a:t>
            </a:r>
            <a:r>
              <a:rPr lang="en-US" sz="1200" b="0" i="0" kern="1200" dirty="0">
                <a:solidFill>
                  <a:srgbClr val="000000"/>
                </a:solidFill>
                <a:effectLst/>
                <a:latin typeface="+mn-lt"/>
                <a:ea typeface="+mn-ea"/>
                <a:cs typeface="+mn-cs"/>
              </a:rPr>
              <a:t>DynamoDB</a:t>
            </a:r>
            <a:r>
              <a:rPr lang="en-US" sz="1200" b="0" i="0" kern="1200" dirty="0">
                <a:solidFill>
                  <a:schemeClr val="tx1"/>
                </a:solidFill>
                <a:effectLst/>
                <a:latin typeface="+mn-lt"/>
                <a:ea typeface="+mn-ea"/>
                <a:cs typeface="+mn-cs"/>
              </a:rPr>
              <a:t> application programming interfaces (</a:t>
            </a:r>
            <a:r>
              <a:rPr lang="en-US" sz="1200" b="0" i="0" kern="1200" dirty="0">
                <a:solidFill>
                  <a:srgbClr val="000000"/>
                </a:solidFill>
                <a:effectLst/>
                <a:latin typeface="+mn-lt"/>
                <a:ea typeface="+mn-ea"/>
                <a:cs typeface="+mn-cs"/>
              </a:rPr>
              <a:t>APIs)</a:t>
            </a:r>
            <a:r>
              <a:rPr lang="en-US" sz="1200" b="0" i="0" kern="1200" dirty="0">
                <a:solidFill>
                  <a:schemeClr val="tx1"/>
                </a:solidFill>
                <a:effectLst/>
                <a:latin typeface="+mn-lt"/>
                <a:ea typeface="+mn-ea"/>
                <a:cs typeface="+mn-cs"/>
              </a:rPr>
              <a:t> without changing </a:t>
            </a:r>
            <a:r>
              <a:rPr lang="en-US" sz="1200" b="0" i="0" kern="1200" dirty="0">
                <a:solidFill>
                  <a:srgbClr val="000000"/>
                </a:solidFill>
                <a:effectLst/>
                <a:latin typeface="+mn-lt"/>
                <a:ea typeface="+mn-ea"/>
                <a:cs typeface="+mn-cs"/>
              </a:rPr>
              <a:t>code</a:t>
            </a:r>
            <a:r>
              <a:rPr lang="en-US" sz="1200" b="0" i="0" kern="1200" dirty="0">
                <a:solidFill>
                  <a:schemeClr val="tx1"/>
                </a:solidFill>
                <a:effectLst/>
                <a:latin typeface="+mn-lt"/>
                <a:ea typeface="+mn-ea"/>
                <a:cs typeface="+mn-cs"/>
              </a:rPr>
              <a:t>. </a:t>
            </a:r>
            <a:r>
              <a:rPr lang="en-US" sz="1200" b="0" i="0" kern="1200" dirty="0">
                <a:solidFill>
                  <a:srgbClr val="000000"/>
                </a:solidFill>
                <a:effectLst/>
                <a:latin typeface="+mn-lt"/>
                <a:ea typeface="+mn-ea"/>
                <a:cs typeface="+mn-cs"/>
              </a:rPr>
              <a:t>DynamoDB</a:t>
            </a:r>
            <a:r>
              <a:rPr lang="en-US" sz="1200" b="0" i="0" kern="1200" dirty="0">
                <a:solidFill>
                  <a:schemeClr val="tx1"/>
                </a:solidFill>
                <a:effectLst/>
                <a:latin typeface="+mn-lt"/>
                <a:ea typeface="+mn-ea"/>
                <a:cs typeface="+mn-cs"/>
              </a:rPr>
              <a:t> on-demand offers pay-per-request pricing for read and write requests so that you pay only for what you use.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On-demand mode is a </a:t>
            </a:r>
            <a:r>
              <a:rPr lang="en-US" sz="1200" b="0" i="0" kern="1200" dirty="0">
                <a:solidFill>
                  <a:srgbClr val="000000"/>
                </a:solidFill>
                <a:effectLst/>
                <a:latin typeface="+mn-lt"/>
                <a:ea typeface="+mn-ea"/>
                <a:cs typeface="+mn-cs"/>
              </a:rPr>
              <a:t>good</a:t>
            </a:r>
            <a:r>
              <a:rPr lang="en-US" sz="1200" b="0" i="0" kern="1200" dirty="0">
                <a:solidFill>
                  <a:schemeClr val="tx1"/>
                </a:solidFill>
                <a:effectLst/>
                <a:latin typeface="+mn-lt"/>
                <a:ea typeface="+mn-ea"/>
                <a:cs typeface="+mn-cs"/>
              </a:rPr>
              <a:t> option </a:t>
            </a:r>
            <a:r>
              <a:rPr lang="en-US" sz="1200" b="0" i="0" kern="1200" dirty="0">
                <a:solidFill>
                  <a:srgbClr val="000000"/>
                </a:solidFill>
                <a:effectLst/>
                <a:latin typeface="+mn-lt"/>
                <a:ea typeface="+mn-ea"/>
                <a:cs typeface="+mn-cs"/>
              </a:rPr>
              <a:t>if</a:t>
            </a:r>
            <a:r>
              <a:rPr lang="en-US" sz="1200" b="0" i="0" kern="1200" dirty="0">
                <a:solidFill>
                  <a:schemeClr val="tx1"/>
                </a:solidFill>
                <a:effectLst/>
                <a:latin typeface="+mn-lt"/>
                <a:ea typeface="+mn-ea"/>
                <a:cs typeface="+mn-cs"/>
              </a:rPr>
              <a:t> any of the following situations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are true: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create new tables with unknown workloads.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have </a:t>
            </a:r>
            <a:r>
              <a:rPr lang="en-US" sz="1200" b="0" i="0" kern="1200" dirty="0">
                <a:solidFill>
                  <a:srgbClr val="000000"/>
                </a:solidFill>
                <a:effectLst/>
                <a:latin typeface="+mn-lt"/>
                <a:ea typeface="+mn-ea"/>
                <a:cs typeface="+mn-cs"/>
              </a:rPr>
              <a:t>unpredictable application traffic</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You prefer the ease of paying for only what you use.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more information about Amazon DynamoDB on-demand and provisioned modes, see Read/Write Capacity Mode: https://docs.aws.amazon.com/amazondynamodb/latest/developerguide/HowItWorks.ReadWriteCapacityMode.html</a:t>
            </a:r>
          </a:p>
        </p:txBody>
      </p:sp>
    </p:spTree>
    <p:extLst>
      <p:ext uri="{BB962C8B-B14F-4D97-AF65-F5344CB8AC3E}">
        <p14:creationId xmlns:p14="http://schemas.microsoft.com/office/powerpoint/2010/main" val="12041437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that you need to read</a:t>
            </a:r>
            <a:r>
              <a:rPr lang="en-US" baseline="0" dirty="0"/>
              <a:t> 20 items that are 11 KB in size every second, with eventual consistency. How many RCUs do you need?</a:t>
            </a:r>
          </a:p>
        </p:txBody>
      </p:sp>
    </p:spTree>
    <p:extLst>
      <p:ext uri="{BB962C8B-B14F-4D97-AF65-F5344CB8AC3E}">
        <p14:creationId xmlns:p14="http://schemas.microsoft.com/office/powerpoint/2010/main" val="38822285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Answer: You need 30 RCU.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Compute as follows:</a:t>
            </a:r>
          </a:p>
          <a:p>
            <a:pPr marL="171450" indent="-171450">
              <a:buFont typeface="Arial" panose="020B0604020202020204" pitchFamily="34" charset="0"/>
              <a:buChar char="•"/>
            </a:pPr>
            <a:r>
              <a:rPr lang="en-US" baseline="0" dirty="0"/>
              <a:t>Round 11 KB up to the next multiple of 4: </a:t>
            </a:r>
            <a:r>
              <a:rPr lang="en-US" b="0" i="1" baseline="0" dirty="0"/>
              <a:t>12</a:t>
            </a:r>
          </a:p>
          <a:p>
            <a:pPr marL="171450" indent="-171450">
              <a:buFont typeface="Arial" panose="020B0604020202020204" pitchFamily="34" charset="0"/>
              <a:buChar char="•"/>
            </a:pPr>
            <a:r>
              <a:rPr lang="en-US" baseline="0" dirty="0"/>
              <a:t>Divide by 4 KB per RCU: </a:t>
            </a:r>
            <a:r>
              <a:rPr lang="en-US" b="0" i="1" baseline="0" dirty="0"/>
              <a:t>3</a:t>
            </a:r>
          </a:p>
          <a:p>
            <a:pPr marL="171450" indent="-171450">
              <a:buFont typeface="Arial" panose="020B0604020202020204" pitchFamily="34" charset="0"/>
              <a:buChar char="•"/>
            </a:pPr>
            <a:r>
              <a:rPr lang="en-US" baseline="0" dirty="0"/>
              <a:t>Multiply by items read per second: </a:t>
            </a:r>
            <a:r>
              <a:rPr lang="en-US" b="0" i="1" baseline="0" dirty="0"/>
              <a:t>60</a:t>
            </a:r>
          </a:p>
          <a:p>
            <a:pPr marL="171450" indent="-171450">
              <a:buFont typeface="Arial" panose="020B0604020202020204" pitchFamily="34" charset="0"/>
              <a:buChar char="•"/>
            </a:pPr>
            <a:r>
              <a:rPr lang="en-US" b="0" dirty="0"/>
              <a:t>Divide</a:t>
            </a:r>
            <a:r>
              <a:rPr lang="en-US" b="0" baseline="0" dirty="0"/>
              <a:t> by 2 for eventual consistency: </a:t>
            </a:r>
            <a:r>
              <a:rPr lang="en-US" b="0" i="1" baseline="0" dirty="0"/>
              <a:t>30</a:t>
            </a:r>
          </a:p>
        </p:txBody>
      </p:sp>
    </p:spTree>
    <p:extLst>
      <p:ext uri="{BB962C8B-B14F-4D97-AF65-F5344CB8AC3E}">
        <p14:creationId xmlns:p14="http://schemas.microsoft.com/office/powerpoint/2010/main" val="25972493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baseline="0" dirty="0"/>
              <a:t>Say that you need to write 120 items that are 7 KB in size every minute. How many WCUs do you need?</a:t>
            </a:r>
          </a:p>
        </p:txBody>
      </p:sp>
    </p:spTree>
    <p:extLst>
      <p:ext uri="{BB962C8B-B14F-4D97-AF65-F5344CB8AC3E}">
        <p14:creationId xmlns:p14="http://schemas.microsoft.com/office/powerpoint/2010/main" val="2734948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baseline="0" dirty="0"/>
              <a:t>Answer: You need 14 WCU. </a:t>
            </a:r>
          </a:p>
          <a:p>
            <a:pPr marL="0" indent="0">
              <a:buFont typeface="Arial" panose="020B0604020202020204" pitchFamily="34" charset="0"/>
              <a:buNone/>
            </a:pPr>
            <a:endParaRPr lang="en-US" b="0" baseline="0" dirty="0"/>
          </a:p>
          <a:p>
            <a:pPr marL="0" indent="0">
              <a:buFont typeface="Arial" panose="020B0604020202020204" pitchFamily="34" charset="0"/>
              <a:buNone/>
            </a:pPr>
            <a:r>
              <a:rPr lang="en-US" b="0" baseline="0" dirty="0"/>
              <a:t>Compute as follows:</a:t>
            </a:r>
          </a:p>
          <a:p>
            <a:pPr marL="171450" indent="-171450">
              <a:buFont typeface="Arial" panose="020B0604020202020204" pitchFamily="34" charset="0"/>
              <a:buChar char="•"/>
            </a:pPr>
            <a:r>
              <a:rPr lang="en-US" b="0" baseline="0" dirty="0"/>
              <a:t>WCU required to write each 7 KB item: </a:t>
            </a:r>
            <a:r>
              <a:rPr lang="en-US" b="0" i="1" baseline="0" dirty="0"/>
              <a:t>7</a:t>
            </a:r>
          </a:p>
          <a:p>
            <a:pPr marL="171450" indent="-171450">
              <a:buFont typeface="Arial" panose="020B0604020202020204" pitchFamily="34" charset="0"/>
              <a:buChar char="•"/>
            </a:pPr>
            <a:r>
              <a:rPr lang="en-US" b="0" baseline="0" dirty="0"/>
              <a:t>Number of items per second: </a:t>
            </a:r>
            <a:r>
              <a:rPr lang="en-US" b="0" i="1" baseline="0" dirty="0"/>
              <a:t>2</a:t>
            </a:r>
          </a:p>
          <a:p>
            <a:pPr marL="171450" indent="-171450">
              <a:buFont typeface="Arial" panose="020B0604020202020204" pitchFamily="34" charset="0"/>
              <a:buChar char="•"/>
            </a:pPr>
            <a:r>
              <a:rPr lang="en-US" b="0" baseline="0" dirty="0"/>
              <a:t>Multiply WCU per item by items per second: </a:t>
            </a:r>
            <a:r>
              <a:rPr lang="en-US" b="0" i="1" baseline="0" dirty="0"/>
              <a:t>14</a:t>
            </a:r>
          </a:p>
          <a:p>
            <a:endParaRPr lang="en-US" dirty="0"/>
          </a:p>
        </p:txBody>
      </p:sp>
    </p:spTree>
    <p:extLst>
      <p:ext uri="{BB962C8B-B14F-4D97-AF65-F5344CB8AC3E}">
        <p14:creationId xmlns:p14="http://schemas.microsoft.com/office/powerpoint/2010/main" val="1958856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6: Streams and global tables</a:t>
            </a:r>
          </a:p>
        </p:txBody>
      </p:sp>
    </p:spTree>
    <p:extLst>
      <p:ext uri="{BB962C8B-B14F-4D97-AF65-F5344CB8AC3E}">
        <p14:creationId xmlns:p14="http://schemas.microsoft.com/office/powerpoint/2010/main" val="32203221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DynamoDB global tables are ideal for massively scaled applications, with globally dispersed users. In such an environment, users expect very fast application performance, which they obtain by accessing the replica that is closest to them. In addition, if one of the AWS Regions were to become temporarily unavailable, users could still access the same data in the other Regions.</a:t>
            </a:r>
          </a:p>
        </p:txBody>
      </p:sp>
    </p:spTree>
    <p:extLst>
      <p:ext uri="{BB962C8B-B14F-4D97-AF65-F5344CB8AC3E}">
        <p14:creationId xmlns:p14="http://schemas.microsoft.com/office/powerpoint/2010/main" val="34491771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96975"/>
            <a:ext cx="5486400" cy="3086100"/>
          </a:xfrm>
        </p:spPr>
      </p:sp>
      <p:sp>
        <p:nvSpPr>
          <p:cNvPr id="3" name="Notes Placeholder 2"/>
          <p:cNvSpPr>
            <a:spLocks noGrp="1"/>
          </p:cNvSpPr>
          <p:nvPr>
            <p:ph type="body" idx="1"/>
          </p:nvPr>
        </p:nvSpPr>
        <p:spPr/>
        <p:txBody>
          <a:bodyPr/>
          <a:lstStyle/>
          <a:p>
            <a:r>
              <a:rPr lang="en-US" dirty="0"/>
              <a:t>DynamoDB automatically spreads the data and traffic for your tables over a sufficient number of servers to handle your throughput and storage requirements, while maintaining consistent and fast performance. All of your data is stored on solid state disks (SSDs) and automatically replicated across multiple Availability Zones in an AWS Region, which provides built-in high availability and data durability. You can use </a:t>
            </a:r>
            <a:r>
              <a:rPr lang="en-US" b="0" i="1" dirty="0"/>
              <a:t>global tables </a:t>
            </a:r>
            <a:r>
              <a:rPr lang="en-US" dirty="0"/>
              <a:t>to keep DynamoDB tables in sync across AWS Regions. </a:t>
            </a:r>
          </a:p>
          <a:p>
            <a:endParaRPr lang="en-US" sz="1200" b="0" i="0" kern="1200" baseline="0" dirty="0">
              <a:solidFill>
                <a:schemeClr val="tx1"/>
              </a:solidFill>
              <a:effectLst/>
              <a:ea typeface="+mn-ea"/>
            </a:endParaRPr>
          </a:p>
          <a:p>
            <a:r>
              <a:rPr lang="en-US" sz="1200" b="0" i="0" kern="1200" baseline="0" dirty="0">
                <a:solidFill>
                  <a:schemeClr val="tx1"/>
                </a:solidFill>
                <a:effectLst/>
                <a:ea typeface="+mn-ea"/>
              </a:rPr>
              <a:t>Global tables </a:t>
            </a:r>
            <a:r>
              <a:rPr lang="en-US" sz="1200" b="0" i="0" kern="1200" dirty="0">
                <a:solidFill>
                  <a:schemeClr val="tx1"/>
                </a:solidFill>
                <a:effectLst/>
                <a:ea typeface="+mn-ea"/>
              </a:rPr>
              <a:t>provide a fully managed solution for deploying a multi-Region, multi-active database, without having to build and maintain your own replication solution. When you create a global table, you specify the AWS Regions where you want the table to be available. </a:t>
            </a:r>
            <a:r>
              <a:rPr lang="en-US" sz="1200" b="0" i="0" kern="1200" dirty="0">
                <a:solidFill>
                  <a:srgbClr val="000000"/>
                </a:solidFill>
                <a:effectLst/>
                <a:ea typeface="+mn-ea"/>
              </a:rPr>
              <a:t>DynamoDB</a:t>
            </a:r>
            <a:r>
              <a:rPr lang="en-US" sz="1200" b="0" i="0" kern="1200" dirty="0">
                <a:solidFill>
                  <a:schemeClr val="tx1"/>
                </a:solidFill>
                <a:effectLst/>
                <a:ea typeface="+mn-ea"/>
              </a:rPr>
              <a:t> performs all of the necessary tasks to create identical tables in these Regions, and to propagate ongoing data changes to all of them.</a:t>
            </a:r>
          </a:p>
          <a:p>
            <a:endParaRPr lang="en-US" sz="1200" b="0" i="0" kern="1200" dirty="0">
              <a:solidFill>
                <a:schemeClr val="tx1"/>
              </a:solidFill>
              <a:effectLst/>
              <a:ea typeface="+mn-ea"/>
              <a:cs typeface="Arial" panose="020B0604020202020204" pitchFamily="34" charset="0"/>
            </a:endParaRPr>
          </a:p>
          <a:p>
            <a:r>
              <a:rPr lang="en-US" sz="1100" dirty="0"/>
              <a:t>To illustrate one use case for a global table, suppose that you have a large customer base spread across three geographic areas—North America, Europe, and Asia. Customers need to update their profile information while using your application. To address these requirements, you could create three identical </a:t>
            </a:r>
            <a:r>
              <a:rPr lang="en-US" sz="1100" dirty="0" err="1"/>
              <a:t>DynamoDB</a:t>
            </a:r>
            <a:r>
              <a:rPr lang="en-US" sz="1100" dirty="0"/>
              <a:t> tables named </a:t>
            </a:r>
            <a:r>
              <a:rPr lang="en-US" sz="1100" i="1" dirty="0" err="1"/>
              <a:t>CustomerProfiles</a:t>
            </a:r>
            <a:r>
              <a:rPr lang="en-US" sz="1100" dirty="0"/>
              <a:t> in three different AWS Regions. These three tables would be entirely separate from each other, and changes to the data in one table would not be reflected in the other tables. Without a managed replication solution, you could write code to replicate data changes among these tables; however, this would be a time-consuming and labor-intensive effort.</a:t>
            </a:r>
          </a:p>
          <a:p>
            <a:endParaRPr lang="en-US" sz="1100" dirty="0"/>
          </a:p>
          <a:p>
            <a:r>
              <a:rPr lang="en-US" sz="1100" dirty="0"/>
              <a:t>Instead of writing your own code, you could create a global table consisting of your three Region-specific </a:t>
            </a:r>
            <a:r>
              <a:rPr lang="en-US" sz="1100" i="1" dirty="0" err="1"/>
              <a:t>CustomerProfiles</a:t>
            </a:r>
            <a:r>
              <a:rPr lang="en-US" sz="1100" dirty="0"/>
              <a:t> tables. </a:t>
            </a:r>
            <a:r>
              <a:rPr lang="en-US" sz="1100" dirty="0" err="1"/>
              <a:t>DynamoDB</a:t>
            </a:r>
            <a:r>
              <a:rPr lang="en-US" sz="1100" dirty="0"/>
              <a:t> would then automatically replicate data changes among those tables, so that changes to </a:t>
            </a:r>
            <a:r>
              <a:rPr lang="en-US" sz="1100" i="1" dirty="0" err="1"/>
              <a:t>CustomerProfiles</a:t>
            </a:r>
            <a:r>
              <a:rPr lang="en-US" sz="1100" dirty="0"/>
              <a:t> data in one Region would be seamlessly propagated to the other Regions. In addition, if one of the AWS Regions were to become temporarily unavailable, your customers could still access the same </a:t>
            </a:r>
            <a:r>
              <a:rPr lang="en-US" sz="1100" i="1" dirty="0" err="1"/>
              <a:t>CustomerProfiles</a:t>
            </a:r>
            <a:r>
              <a:rPr lang="en-US" sz="1100" dirty="0"/>
              <a:t> data in the other Regions.</a:t>
            </a:r>
          </a:p>
          <a:p>
            <a:endParaRPr lang="en-US" sz="1100" kern="1200" dirty="0">
              <a:solidFill>
                <a:schemeClr val="tx1"/>
              </a:solidFill>
              <a:effectLst/>
              <a:ea typeface="+mn-ea"/>
              <a:cs typeface="Arial" panose="020B0604020202020204" pitchFamily="34" charset="0"/>
            </a:endParaRPr>
          </a:p>
        </p:txBody>
      </p:sp>
    </p:spTree>
    <p:extLst>
      <p:ext uri="{BB962C8B-B14F-4D97-AF65-F5344CB8AC3E}">
        <p14:creationId xmlns:p14="http://schemas.microsoft.com/office/powerpoint/2010/main" val="3163526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customers in a wide variety of industries use</a:t>
            </a:r>
            <a:r>
              <a:rPr lang="en-US" baseline="0" dirty="0"/>
              <a:t> Amazon DynamoDB </a:t>
            </a:r>
            <a:r>
              <a:rPr lang="en-US" dirty="0"/>
              <a:t>to store mission-critical data. Financial services, commerce, adtech, IoT, and gaming applications (to name a few) make millions of requests per second to individual tables that contain hundreds of terabytes of data and trillions of items, and they count on DynamoDB to return results in single-digit milliseconds.</a:t>
            </a:r>
          </a:p>
          <a:p>
            <a:endParaRPr lang="en-US" dirty="0"/>
          </a:p>
          <a:p>
            <a:r>
              <a:rPr lang="en-US" dirty="0"/>
              <a:t>There are several</a:t>
            </a:r>
            <a:r>
              <a:rPr lang="en-US" baseline="0" dirty="0"/>
              <a:t> use cases for </a:t>
            </a:r>
            <a:r>
              <a:rPr lang="en-US" dirty="0"/>
              <a:t>Amazon</a:t>
            </a:r>
            <a:r>
              <a:rPr lang="en-US" baseline="0" dirty="0"/>
              <a:t> DynamoDB :</a:t>
            </a:r>
          </a:p>
          <a:p>
            <a:pPr marL="171450" indent="-171450">
              <a:buFont typeface="Arial" panose="020B0604020202020204" pitchFamily="34" charset="0"/>
              <a:buChar char="•"/>
            </a:pPr>
            <a:r>
              <a:rPr lang="en-US" b="0" i="1" baseline="0" dirty="0"/>
              <a:t>Serverless web applications</a:t>
            </a:r>
            <a:r>
              <a:rPr lang="en-US" baseline="0" dirty="0"/>
              <a:t> – </a:t>
            </a:r>
            <a:r>
              <a:rPr lang="en-US" dirty="0"/>
              <a:t>Build powerful web applications that automatically scale up and down. You don't need to maintain servers, and your applications have automated high availability.</a:t>
            </a:r>
            <a:endParaRPr lang="en-US" baseline="0" dirty="0"/>
          </a:p>
          <a:p>
            <a:pPr marL="171450" indent="-171450">
              <a:buFont typeface="Arial" panose="020B0604020202020204" pitchFamily="34" charset="0"/>
              <a:buChar char="•"/>
            </a:pPr>
            <a:r>
              <a:rPr lang="en-US" b="0" i="1" baseline="0" dirty="0"/>
              <a:t>Microservices data store </a:t>
            </a:r>
            <a:r>
              <a:rPr lang="en-US" baseline="0" dirty="0"/>
              <a:t>– </a:t>
            </a:r>
            <a:r>
              <a:rPr lang="en-US" dirty="0"/>
              <a:t>Build flexible and reusable microservices using DynamoDB as a serverless data store for consistent and fast performance.</a:t>
            </a:r>
            <a:endParaRPr lang="en-US" baseline="0" dirty="0"/>
          </a:p>
          <a:p>
            <a:pPr marL="171450" indent="-171450">
              <a:buFont typeface="Arial" panose="020B0604020202020204" pitchFamily="34" charset="0"/>
              <a:buChar char="•"/>
            </a:pPr>
            <a:r>
              <a:rPr lang="en-US" b="0" i="1" baseline="0" dirty="0"/>
              <a:t>Mobile backends </a:t>
            </a:r>
            <a:r>
              <a:rPr lang="en-US" baseline="0" dirty="0"/>
              <a:t>– </a:t>
            </a:r>
            <a:r>
              <a:rPr lang="en-US" dirty="0"/>
              <a:t>Build personalized mobile apps with smooth experiences for your users. DynamoDB takes care of operational tasks so that you can focus on your applications.</a:t>
            </a:r>
            <a:endParaRPr lang="en-US" baseline="0" dirty="0"/>
          </a:p>
          <a:p>
            <a:pPr marL="171450" indent="-171450">
              <a:buFont typeface="Arial" panose="020B0604020202020204" pitchFamily="34" charset="0"/>
              <a:buChar char="•"/>
            </a:pPr>
            <a:r>
              <a:rPr lang="en-US" b="0" i="1" baseline="0" dirty="0"/>
              <a:t>Adtech</a:t>
            </a:r>
            <a:r>
              <a:rPr lang="en-US" baseline="0" dirty="0"/>
              <a:t> – </a:t>
            </a:r>
            <a:r>
              <a:rPr lang="en-US" dirty="0"/>
              <a:t>Create real-time bidding platforms and recommendation engines with the scalability, throughput, and availability of DynamoDB.</a:t>
            </a:r>
            <a:endParaRPr lang="en-US" baseline="0" dirty="0"/>
          </a:p>
          <a:p>
            <a:pPr marL="171450" indent="-171450">
              <a:buFont typeface="Arial" panose="020B0604020202020204" pitchFamily="34" charset="0"/>
              <a:buChar char="•"/>
            </a:pPr>
            <a:r>
              <a:rPr lang="en-US" b="0" i="1" baseline="0" dirty="0"/>
              <a:t>Gaming</a:t>
            </a:r>
            <a:r>
              <a:rPr lang="en-US" baseline="0" dirty="0"/>
              <a:t> – </a:t>
            </a:r>
            <a:r>
              <a:rPr lang="en-US" dirty="0"/>
              <a:t>Create responsive games for mobile, console, and desktop with DynamoDB. Store and query game data such as player state, high scores, or world dynamic content.</a:t>
            </a:r>
            <a:endParaRPr lang="en-US" baseline="0" dirty="0"/>
          </a:p>
          <a:p>
            <a:pPr marL="171450" indent="-171450">
              <a:buFont typeface="Arial" panose="020B0604020202020204" pitchFamily="34" charset="0"/>
              <a:buChar char="•"/>
            </a:pPr>
            <a:r>
              <a:rPr lang="en-US" b="0" i="1" baseline="0" dirty="0"/>
              <a:t>Internet of Things (IoT) </a:t>
            </a:r>
            <a:r>
              <a:rPr lang="en-US" baseline="0" dirty="0"/>
              <a:t>– </a:t>
            </a:r>
            <a:r>
              <a:rPr lang="en-US" dirty="0"/>
              <a:t>Analyze your devices by connecting your high-velocity, high-volume IoT data in DynamoDB to Amazon Redshift and Amazon QuickSight.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Duolingo</a:t>
            </a:r>
            <a:r>
              <a:rPr lang="en-US" b="1" baseline="0" dirty="0"/>
              <a:t> case study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Duolingo is a free language-learning platform that includes a language-learning website and app. Duolingo uses Amazon DynamoDB to store 31 billion items in support of an online learning site that delivers lessons for 80 languages. The US startup reaches more than 18 million monthly users around the world, who perform more than six billion exercises using the free Duolingo lessons. The company relies heavily on Amazon DynamoDB for its highly scalable database and also for its high performance,</a:t>
            </a:r>
            <a:r>
              <a:rPr lang="en-US" sz="1200" baseline="0" dirty="0"/>
              <a:t> which </a:t>
            </a:r>
            <a:r>
              <a:rPr lang="en-US" sz="1200" dirty="0"/>
              <a:t>reaches 24,000 read units per second and 3,300 write units per second. Read</a:t>
            </a:r>
            <a:r>
              <a:rPr lang="en-US" sz="1200" baseline="0" dirty="0"/>
              <a:t> the case study: https://aws.amazon.com/solutions/case-studies/duolingo-case-study-dynamodb/</a:t>
            </a:r>
            <a:endParaRPr lang="en-US" sz="12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5818603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ea typeface="+mn-ea"/>
              </a:rPr>
              <a:t>A global table is a collection of one or more DynamoDB</a:t>
            </a:r>
            <a:r>
              <a:rPr lang="en-US" sz="1200" b="0" i="0" kern="1200" baseline="0" dirty="0">
                <a:solidFill>
                  <a:schemeClr val="tx1"/>
                </a:solidFill>
                <a:effectLst/>
                <a:ea typeface="+mn-ea"/>
              </a:rPr>
              <a:t> tables called </a:t>
            </a:r>
            <a:r>
              <a:rPr lang="en-US" sz="1200" b="0" i="1" kern="1200" baseline="0" dirty="0">
                <a:solidFill>
                  <a:schemeClr val="tx1"/>
                </a:solidFill>
                <a:effectLst/>
                <a:ea typeface="+mn-ea"/>
              </a:rPr>
              <a:t>replica tables</a:t>
            </a:r>
            <a:r>
              <a:rPr lang="en-US" sz="1200" b="0" i="0" kern="1200" dirty="0">
                <a:solidFill>
                  <a:schemeClr val="tx1"/>
                </a:solidFill>
                <a:effectLst/>
                <a:ea typeface="+mn-ea"/>
              </a:rPr>
              <a:t>.</a:t>
            </a:r>
            <a:r>
              <a:rPr lang="en-US" sz="1200" b="0" i="0" kern="1200" baseline="0" dirty="0">
                <a:solidFill>
                  <a:schemeClr val="tx1"/>
                </a:solidFill>
                <a:effectLst/>
                <a:ea typeface="+mn-ea"/>
              </a:rPr>
              <a:t> </a:t>
            </a:r>
            <a:r>
              <a:rPr lang="en-US" sz="1200" b="0" i="0" kern="1200" dirty="0">
                <a:solidFill>
                  <a:schemeClr val="tx1"/>
                </a:solidFill>
                <a:effectLst/>
                <a:ea typeface="+mn-ea"/>
              </a:rPr>
              <a:t>A replica table (or replica, for short) is a single DynamoDB table that functions as a part of a global table. Each replica stores the same set of data items. Any given global table can only have one replica table </a:t>
            </a:r>
            <a:r>
              <a:rPr lang="en-US" sz="1200" b="0" i="0" kern="1200" dirty="0">
                <a:solidFill>
                  <a:srgbClr val="000000"/>
                </a:solidFill>
                <a:effectLst/>
                <a:ea typeface="+mn-ea"/>
              </a:rPr>
              <a:t>per</a:t>
            </a:r>
            <a:r>
              <a:rPr lang="en-US" sz="1200" b="0" i="0" kern="1200" dirty="0">
                <a:solidFill>
                  <a:schemeClr val="tx1"/>
                </a:solidFill>
                <a:effectLst/>
                <a:ea typeface="+mn-ea"/>
              </a:rPr>
              <a:t> Region,</a:t>
            </a:r>
            <a:r>
              <a:rPr lang="en-US" sz="1200" b="0" i="0" kern="1200" baseline="0" dirty="0">
                <a:solidFill>
                  <a:schemeClr val="tx1"/>
                </a:solidFill>
                <a:effectLst/>
                <a:ea typeface="+mn-ea"/>
              </a:rPr>
              <a:t> and e</a:t>
            </a:r>
            <a:r>
              <a:rPr lang="en-US" sz="1200" b="0" i="0" kern="1200" dirty="0">
                <a:solidFill>
                  <a:schemeClr val="tx1"/>
                </a:solidFill>
                <a:effectLst/>
                <a:ea typeface="+mn-ea"/>
              </a:rPr>
              <a:t>very replica has the same table name and the same primary key schema.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t>Global tables use</a:t>
            </a:r>
            <a:r>
              <a:rPr lang="en-US" baseline="0" dirty="0"/>
              <a:t> DynamoDB Streams</a:t>
            </a:r>
            <a:r>
              <a:rPr lang="en-US" dirty="0"/>
              <a:t> to propagate changes between replicas. </a:t>
            </a:r>
            <a:r>
              <a:rPr lang="en-US" sz="1200" b="0" i="0" kern="1200" dirty="0">
                <a:solidFill>
                  <a:schemeClr val="tx1"/>
                </a:solidFill>
                <a:effectLst/>
              </a:rPr>
              <a:t>Any changes that are made to any item in any replica table </a:t>
            </a:r>
            <a:r>
              <a:rPr lang="en-US" sz="1200" b="0" i="0" kern="1200" dirty="0">
                <a:solidFill>
                  <a:srgbClr val="000000"/>
                </a:solidFill>
                <a:effectLst/>
              </a:rPr>
              <a:t>will be recorded in a stream and replicated</a:t>
            </a:r>
            <a:r>
              <a:rPr lang="en-US" sz="1200" b="0" i="0" kern="1200" dirty="0">
                <a:solidFill>
                  <a:schemeClr val="tx1"/>
                </a:solidFill>
                <a:effectLst/>
              </a:rPr>
              <a:t> to all of the other replicas within the same global table. In a global table, a newly</a:t>
            </a:r>
            <a:r>
              <a:rPr lang="en-US" sz="1200" b="0" i="0" kern="1200" baseline="0" dirty="0">
                <a:solidFill>
                  <a:schemeClr val="tx1"/>
                </a:solidFill>
                <a:effectLst/>
              </a:rPr>
              <a:t> </a:t>
            </a:r>
            <a:r>
              <a:rPr lang="en-US" sz="1200" b="0" i="0" kern="1200" dirty="0">
                <a:solidFill>
                  <a:schemeClr val="tx1"/>
                </a:solidFill>
                <a:effectLst/>
              </a:rPr>
              <a:t>written item</a:t>
            </a:r>
            <a:r>
              <a:rPr lang="en-US" sz="1200" b="0" i="0" kern="1200" baseline="0" dirty="0">
                <a:solidFill>
                  <a:schemeClr val="tx1"/>
                </a:solidFill>
                <a:effectLst/>
              </a:rPr>
              <a:t> </a:t>
            </a:r>
            <a:r>
              <a:rPr lang="en-US" sz="1200" b="0" i="0" kern="1200" dirty="0">
                <a:solidFill>
                  <a:schemeClr val="tx1"/>
                </a:solidFill>
                <a:effectLst/>
              </a:rPr>
              <a:t>is usually propagated to all replica tables within seconds.</a:t>
            </a:r>
            <a:r>
              <a:rPr lang="en-US" sz="1200" b="0" i="0" kern="1200" baseline="0" dirty="0">
                <a:solidFill>
                  <a:schemeClr val="tx1"/>
                </a:solidFill>
                <a:effectLst/>
              </a:rPr>
              <a:t> </a:t>
            </a:r>
            <a:r>
              <a:rPr lang="en-US" sz="1200" b="0" i="0" kern="1200" dirty="0">
                <a:solidFill>
                  <a:schemeClr val="tx1"/>
                </a:solidFill>
                <a:effectLst/>
              </a:rPr>
              <a:t>With a global table, each replica table stores the same set of data items. </a:t>
            </a:r>
            <a:r>
              <a:rPr lang="en-US" sz="1200" b="0" i="0" kern="1200" dirty="0">
                <a:solidFill>
                  <a:srgbClr val="000000"/>
                </a:solidFill>
                <a:effectLst/>
              </a:rPr>
              <a:t>DynamoDB</a:t>
            </a:r>
            <a:r>
              <a:rPr lang="en-US" sz="1200" b="0" i="0" kern="1200" dirty="0">
                <a:solidFill>
                  <a:schemeClr val="tx1"/>
                </a:solidFill>
                <a:effectLst/>
              </a:rPr>
              <a:t> does not support </a:t>
            </a:r>
            <a:r>
              <a:rPr lang="en-US" sz="1200" b="0" i="0" kern="1200" dirty="0">
                <a:solidFill>
                  <a:srgbClr val="000000"/>
                </a:solidFill>
                <a:effectLst/>
              </a:rPr>
              <a:t>partial replication</a:t>
            </a:r>
            <a:r>
              <a:rPr lang="en-US" sz="1200" b="0" i="0" kern="1200" dirty="0">
                <a:solidFill>
                  <a:schemeClr val="tx1"/>
                </a:solidFill>
                <a:effectLst/>
              </a:rPr>
              <a:t> of only some of the items.</a:t>
            </a:r>
          </a:p>
          <a:p>
            <a:endParaRPr lang="en-US" dirty="0"/>
          </a:p>
        </p:txBody>
      </p:sp>
    </p:spTree>
    <p:extLst>
      <p:ext uri="{BB962C8B-B14F-4D97-AF65-F5344CB8AC3E}">
        <p14:creationId xmlns:p14="http://schemas.microsoft.com/office/powerpoint/2010/main" val="19729306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rPr>
              <a:t>Conflicts can arise if </a:t>
            </a:r>
            <a:r>
              <a:rPr lang="en-US" sz="1200" b="0" i="0" kern="1200" dirty="0">
                <a:solidFill>
                  <a:srgbClr val="000000"/>
                </a:solidFill>
                <a:effectLst/>
              </a:rPr>
              <a:t>applications</a:t>
            </a:r>
            <a:r>
              <a:rPr lang="en-US" sz="1200" b="0" i="0" kern="1200" dirty="0">
                <a:solidFill>
                  <a:schemeClr val="tx1"/>
                </a:solidFill>
                <a:effectLst/>
              </a:rPr>
              <a:t> update the same item in different Regions at about the same time. To </a:t>
            </a:r>
            <a:r>
              <a:rPr lang="en-US" sz="1200" b="0" i="0" kern="1200" dirty="0">
                <a:solidFill>
                  <a:srgbClr val="000000"/>
                </a:solidFill>
                <a:effectLst/>
              </a:rPr>
              <a:t>achieve</a:t>
            </a:r>
            <a:r>
              <a:rPr lang="en-US" sz="1200" b="0" i="0" kern="1200" dirty="0">
                <a:solidFill>
                  <a:schemeClr val="tx1"/>
                </a:solidFill>
                <a:effectLst/>
              </a:rPr>
              <a:t> eventual consistency, </a:t>
            </a:r>
            <a:r>
              <a:rPr lang="en-US" sz="1200" b="0" i="0" kern="1200" dirty="0">
                <a:solidFill>
                  <a:srgbClr val="000000"/>
                </a:solidFill>
                <a:effectLst/>
              </a:rPr>
              <a:t>DynamoDB</a:t>
            </a:r>
            <a:r>
              <a:rPr lang="en-US" sz="1200" b="0" i="0" kern="1200" dirty="0">
                <a:solidFill>
                  <a:schemeClr val="tx1"/>
                </a:solidFill>
                <a:effectLst/>
              </a:rPr>
              <a:t> global tables use a “last writer wins” reconciliation between concurrent updates, where </a:t>
            </a:r>
            <a:r>
              <a:rPr lang="en-US" sz="1200" b="0" i="0" kern="1200" dirty="0">
                <a:solidFill>
                  <a:srgbClr val="000000"/>
                </a:solidFill>
                <a:effectLst/>
              </a:rPr>
              <a:t>DynamoDB</a:t>
            </a:r>
            <a:r>
              <a:rPr lang="en-US" sz="1200" b="0" i="0" kern="1200" dirty="0">
                <a:solidFill>
                  <a:schemeClr val="tx1"/>
                </a:solidFill>
                <a:effectLst/>
              </a:rPr>
              <a:t> makes a </a:t>
            </a:r>
            <a:r>
              <a:rPr lang="en-US" sz="1200" b="0" i="0" kern="1200" dirty="0">
                <a:solidFill>
                  <a:srgbClr val="000000"/>
                </a:solidFill>
                <a:effectLst/>
              </a:rPr>
              <a:t>best</a:t>
            </a:r>
            <a:r>
              <a:rPr lang="en-US" sz="1200" b="0" i="0" kern="1200" dirty="0">
                <a:solidFill>
                  <a:schemeClr val="tx1"/>
                </a:solidFill>
                <a:effectLst/>
              </a:rPr>
              <a:t> effort to determine the last writer. With this conflict resolution mechanism, all of the replicas </a:t>
            </a:r>
            <a:r>
              <a:rPr lang="en-US" sz="1200" b="0" i="0" kern="1200" dirty="0">
                <a:solidFill>
                  <a:srgbClr val="000000"/>
                </a:solidFill>
                <a:effectLst/>
              </a:rPr>
              <a:t>will agree</a:t>
            </a:r>
            <a:r>
              <a:rPr lang="en-US" sz="1200" b="0" i="0" kern="1200" dirty="0">
                <a:solidFill>
                  <a:schemeClr val="tx1"/>
                </a:solidFill>
                <a:effectLst/>
              </a:rPr>
              <a:t> on the latest update and converge toward a state in which they all have identical data.</a:t>
            </a:r>
            <a:endParaRPr lang="en-US" dirty="0"/>
          </a:p>
        </p:txBody>
      </p:sp>
    </p:spTree>
    <p:extLst>
      <p:ext uri="{BB962C8B-B14F-4D97-AF65-F5344CB8AC3E}">
        <p14:creationId xmlns:p14="http://schemas.microsoft.com/office/powerpoint/2010/main" val="35390358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ea typeface="+mn-ea"/>
              <a:cs typeface="+mn-cs"/>
            </a:endParaRPr>
          </a:p>
          <a:p>
            <a:endParaRPr lang="en-US" dirty="0"/>
          </a:p>
          <a:p>
            <a:endParaRPr lang="en-US" sz="1200" b="0" i="0" kern="1200" dirty="0">
              <a:solidFill>
                <a:schemeClr val="tx1"/>
              </a:solidFill>
              <a:effectLst/>
              <a:ea typeface="+mn-ea"/>
              <a:cs typeface="+mn-cs"/>
            </a:endParaRPr>
          </a:p>
        </p:txBody>
      </p:sp>
    </p:spTree>
    <p:extLst>
      <p:ext uri="{BB962C8B-B14F-4D97-AF65-F5344CB8AC3E}">
        <p14:creationId xmlns:p14="http://schemas.microsoft.com/office/powerpoint/2010/main" val="28821914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chemeClr val="tx1"/>
              </a:solidFill>
            </a:endParaRPr>
          </a:p>
        </p:txBody>
      </p:sp>
    </p:spTree>
    <p:extLst>
      <p:ext uri="{BB962C8B-B14F-4D97-AF65-F5344CB8AC3E}">
        <p14:creationId xmlns:p14="http://schemas.microsoft.com/office/powerpoint/2010/main" val="13020991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7958032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latin typeface="Courier New" panose="02070309020205020404" pitchFamily="49" charset="0"/>
                <a:cs typeface="Courier New" panose="02070309020205020404" pitchFamily="49" charset="0"/>
              </a:rPr>
              <a:t>CreateTable</a:t>
            </a:r>
            <a:r>
              <a:rPr lang="en-US" dirty="0"/>
              <a:t> is</a:t>
            </a:r>
            <a:r>
              <a:rPr lang="en-US" baseline="0" dirty="0"/>
              <a:t> an asynchronous </a:t>
            </a:r>
            <a:r>
              <a:rPr lang="en-US" dirty="0"/>
              <a:t>operation that creates a new table. On receiving a </a:t>
            </a:r>
            <a:r>
              <a:rPr lang="en-US" dirty="0">
                <a:latin typeface="Courier New" panose="02070309020205020404" pitchFamily="49" charset="0"/>
                <a:cs typeface="Courier New" panose="02070309020205020404" pitchFamily="49" charset="0"/>
              </a:rPr>
              <a:t>CreateTable</a:t>
            </a:r>
            <a:r>
              <a:rPr lang="en-US" dirty="0"/>
              <a:t> request, </a:t>
            </a:r>
            <a:r>
              <a:rPr lang="en-US" dirty="0">
                <a:solidFill>
                  <a:srgbClr val="000000"/>
                </a:solidFill>
              </a:rPr>
              <a:t>DynamoDB</a:t>
            </a:r>
            <a:r>
              <a:rPr lang="en-US" dirty="0"/>
              <a:t> immediately returns a response with a TableStatus of </a:t>
            </a:r>
            <a:r>
              <a:rPr lang="en-US" dirty="0">
                <a:latin typeface="Courier New" panose="02070309020205020404" pitchFamily="49" charset="0"/>
                <a:cs typeface="Courier New" panose="02070309020205020404" pitchFamily="49" charset="0"/>
              </a:rPr>
              <a:t>CREATING</a:t>
            </a:r>
            <a:r>
              <a:rPr lang="en-US" dirty="0"/>
              <a:t>. After the table is created, </a:t>
            </a:r>
            <a:r>
              <a:rPr lang="en-US" dirty="0">
                <a:solidFill>
                  <a:srgbClr val="000000"/>
                </a:solidFill>
              </a:rPr>
              <a:t>DynamoDB</a:t>
            </a:r>
            <a:r>
              <a:rPr lang="en-US" dirty="0"/>
              <a:t> sets the TableStatus to </a:t>
            </a:r>
            <a:r>
              <a:rPr lang="en-US" dirty="0">
                <a:latin typeface="Courier New" panose="02070309020205020404" pitchFamily="49" charset="0"/>
                <a:cs typeface="Courier New" panose="02070309020205020404" pitchFamily="49" charset="0"/>
              </a:rPr>
              <a:t>ACTIVE</a:t>
            </a:r>
            <a:r>
              <a:rPr lang="en-US" dirty="0"/>
              <a:t>. You can perform read and write operations only on an ACTIVE table. You can optionally define secondary indexes on the new table as part of the CreateTable operation.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example shows how to create a table using </a:t>
            </a:r>
            <a:r>
              <a:rPr lang="en-US" i="0" dirty="0"/>
              <a:t>Boto 3 (</a:t>
            </a:r>
            <a:r>
              <a:rPr lang="en-US" dirty="0"/>
              <a:t>the AWS </a:t>
            </a:r>
            <a:r>
              <a:rPr lang="en-US" dirty="0">
                <a:solidFill>
                  <a:srgbClr val="000000"/>
                </a:solidFill>
              </a:rPr>
              <a:t>SDK for Python)</a:t>
            </a:r>
            <a:r>
              <a:rPr lang="en-US" dirty="0"/>
              <a:t>. The invocation of</a:t>
            </a:r>
            <a:r>
              <a:rPr lang="en-US" baseline="0" dirty="0"/>
              <a:t> the </a:t>
            </a:r>
            <a:r>
              <a:rPr lang="en-US" b="0" baseline="0" dirty="0">
                <a:latin typeface="Courier New" panose="02070309020205020404" pitchFamily="49" charset="0"/>
                <a:cs typeface="Courier New" panose="02070309020205020404" pitchFamily="49" charset="0"/>
              </a:rPr>
              <a:t>create_table</a:t>
            </a:r>
            <a:r>
              <a:rPr lang="en-US" baseline="0" dirty="0"/>
              <a:t> </a:t>
            </a:r>
            <a:r>
              <a:rPr lang="en-US" baseline="0" dirty="0">
                <a:solidFill>
                  <a:srgbClr val="000000"/>
                </a:solidFill>
              </a:rPr>
              <a:t>method</a:t>
            </a:r>
            <a:r>
              <a:rPr lang="en-US" baseline="0" dirty="0"/>
              <a:t> creates a table named </a:t>
            </a:r>
            <a:r>
              <a:rPr lang="en-US" b="1" baseline="0" dirty="0">
                <a:solidFill>
                  <a:srgbClr val="000000"/>
                </a:solidFill>
              </a:rPr>
              <a:t>users</a:t>
            </a:r>
            <a:r>
              <a:rPr lang="en-US" baseline="0" dirty="0"/>
              <a:t> with a partition-and-sort primary key that is composed of the attributes named </a:t>
            </a:r>
            <a:r>
              <a:rPr lang="en-US" b="1" baseline="0" dirty="0">
                <a:solidFill>
                  <a:srgbClr val="000000"/>
                </a:solidFill>
                <a:latin typeface="Courier New" panose="02070309020205020404" pitchFamily="49" charset="0"/>
                <a:cs typeface="Courier New" panose="02070309020205020404" pitchFamily="49" charset="0"/>
              </a:rPr>
              <a:t>username</a:t>
            </a:r>
            <a:r>
              <a:rPr lang="en-US" baseline="0" dirty="0"/>
              <a:t> and </a:t>
            </a:r>
            <a:r>
              <a:rPr lang="en-US" b="1" baseline="0" dirty="0">
                <a:latin typeface="Courier New" panose="02070309020205020404" pitchFamily="49" charset="0"/>
                <a:cs typeface="Courier New" panose="02070309020205020404" pitchFamily="49" charset="0"/>
              </a:rPr>
              <a:t>last_name</a:t>
            </a:r>
            <a:r>
              <a:rPr lang="en-US" baseline="0" dirty="0"/>
              <a:t> (which have hash and range key types, respectively). The provisioned throughput for the table is 5 RCU and 5 WCU.</a:t>
            </a:r>
          </a:p>
          <a:p>
            <a:pPr marL="0" indent="0">
              <a:buFont typeface="Arial" panose="020B0604020202020204" pitchFamily="34" charset="0"/>
              <a:buNone/>
            </a:pPr>
            <a:endParaRPr lang="en-US" dirty="0"/>
          </a:p>
          <a:p>
            <a:r>
              <a:rPr lang="en-US" baseline="0" dirty="0"/>
              <a:t>For more information on the CreateTable operation and the parameters it takes, see the AWS Documentation: https://docs.aws.amazon.com/amazondynamodb/latest/APIReference/API_CreateTable.html</a:t>
            </a:r>
            <a:endParaRPr lang="en-US" dirty="0"/>
          </a:p>
        </p:txBody>
      </p:sp>
    </p:spTree>
    <p:extLst>
      <p:ext uri="{BB962C8B-B14F-4D97-AF65-F5344CB8AC3E}">
        <p14:creationId xmlns:p14="http://schemas.microsoft.com/office/powerpoint/2010/main" val="30997201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i="1" dirty="0">
                <a:latin typeface="Courier New" panose="02070309020205020404" pitchFamily="49" charset="0"/>
                <a:cs typeface="Courier New" panose="02070309020205020404" pitchFamily="49" charset="0"/>
              </a:rPr>
              <a:t>PutItem</a:t>
            </a:r>
            <a:r>
              <a:rPr lang="en-US" baseline="0" dirty="0"/>
              <a:t> operation c</a:t>
            </a:r>
            <a:r>
              <a:rPr lang="en-US" dirty="0"/>
              <a:t>reates a new item or replaces an </a:t>
            </a:r>
            <a:r>
              <a:rPr lang="en-US" dirty="0">
                <a:solidFill>
                  <a:srgbClr val="000000"/>
                </a:solidFill>
              </a:rPr>
              <a:t>old</a:t>
            </a:r>
            <a:r>
              <a:rPr lang="en-US" dirty="0"/>
              <a:t> item with a new item. If an existing item in the specified table has the same primary key as the new item, the new item completely replaces the existing item. </a:t>
            </a:r>
            <a:r>
              <a:rPr lang="en-US" dirty="0">
                <a:solidFill>
                  <a:srgbClr val="000000"/>
                </a:solidFill>
              </a:rPr>
              <a:t>You</a:t>
            </a:r>
            <a:r>
              <a:rPr lang="en-US" dirty="0"/>
              <a:t> can perform a conditional PUT operation (add a new item if an item with the specified primary key doesn't exist), or you can replace an existing item if it has certain attribute </a:t>
            </a:r>
            <a:r>
              <a:rPr lang="en-US" dirty="0">
                <a:solidFill>
                  <a:srgbClr val="000000"/>
                </a:solidFill>
              </a:rPr>
              <a:t>values</a:t>
            </a:r>
            <a:r>
              <a:rPr lang="en-US" dirty="0"/>
              <a:t>. You can return the item's attribute values in the same operation</a:t>
            </a:r>
            <a:r>
              <a:rPr lang="en-US" baseline="0" dirty="0"/>
              <a:t> by</a:t>
            </a:r>
            <a:r>
              <a:rPr lang="en-US" dirty="0"/>
              <a:t> using the ReturnValues parameter. </a:t>
            </a:r>
          </a:p>
          <a:p>
            <a:endParaRPr lang="en-US" dirty="0"/>
          </a:p>
          <a:p>
            <a:r>
              <a:rPr lang="en-US" dirty="0"/>
              <a:t>Continuing with the Python example,</a:t>
            </a:r>
            <a:r>
              <a:rPr lang="en-US" baseline="0" dirty="0"/>
              <a:t> after the </a:t>
            </a:r>
            <a:r>
              <a:rPr lang="en-US" b="1" i="0" baseline="0" dirty="0"/>
              <a:t>users</a:t>
            </a:r>
            <a:r>
              <a:rPr lang="en-US" i="1" baseline="0" dirty="0"/>
              <a:t> </a:t>
            </a:r>
            <a:r>
              <a:rPr lang="en-US" baseline="0" dirty="0"/>
              <a:t>table has been created and assigned to the </a:t>
            </a:r>
            <a:r>
              <a:rPr lang="en-US" b="1" baseline="0" dirty="0"/>
              <a:t>table</a:t>
            </a:r>
            <a:r>
              <a:rPr lang="en-US" baseline="0" dirty="0"/>
              <a:t> variable, the </a:t>
            </a:r>
            <a:r>
              <a:rPr lang="en-US" b="0" baseline="0" dirty="0">
                <a:latin typeface="Courier New" panose="02070309020205020404" pitchFamily="49" charset="0"/>
                <a:cs typeface="Courier New" panose="02070309020205020404" pitchFamily="49" charset="0"/>
              </a:rPr>
              <a:t>put_item </a:t>
            </a:r>
            <a:r>
              <a:rPr lang="en-US" baseline="0" dirty="0">
                <a:solidFill>
                  <a:srgbClr val="000000"/>
                </a:solidFill>
              </a:rPr>
              <a:t>method</a:t>
            </a:r>
            <a:r>
              <a:rPr lang="en-US" baseline="0" dirty="0"/>
              <a:t> is invoked to add a new item to the table.</a:t>
            </a:r>
          </a:p>
          <a:p>
            <a:endParaRPr lang="en-US" dirty="0"/>
          </a:p>
          <a:p>
            <a:r>
              <a:rPr lang="en-US" baseline="0" dirty="0">
                <a:solidFill>
                  <a:srgbClr val="000000"/>
                </a:solidFill>
              </a:rPr>
              <a:t>For more information on the PutItem operation </a:t>
            </a:r>
            <a:r>
              <a:rPr lang="en-US" baseline="0" dirty="0"/>
              <a:t>and the parameters it takes</a:t>
            </a:r>
            <a:r>
              <a:rPr lang="en-US" baseline="0" dirty="0">
                <a:solidFill>
                  <a:srgbClr val="000000"/>
                </a:solidFill>
              </a:rPr>
              <a:t>,</a:t>
            </a:r>
            <a:r>
              <a:rPr lang="en-US" baseline="0" dirty="0"/>
              <a:t> see the AWS Documentation:</a:t>
            </a:r>
            <a:r>
              <a:rPr lang="en-US" dirty="0"/>
              <a:t> </a:t>
            </a:r>
            <a:r>
              <a:rPr lang="en-US" dirty="0">
                <a:hlinkClick r:id="rId3"/>
              </a:rPr>
              <a:t>https://docs.aws.amazon.com/amazondynamodb/latest/APIReference/API_PutItem.html</a:t>
            </a:r>
            <a:endParaRPr lang="en-US" dirty="0"/>
          </a:p>
          <a:p>
            <a:endParaRPr lang="en-US" dirty="0"/>
          </a:p>
        </p:txBody>
      </p:sp>
    </p:spTree>
    <p:extLst>
      <p:ext uri="{BB962C8B-B14F-4D97-AF65-F5344CB8AC3E}">
        <p14:creationId xmlns:p14="http://schemas.microsoft.com/office/powerpoint/2010/main" val="35632886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i="1" dirty="0">
                <a:latin typeface="Courier New" panose="02070309020205020404" pitchFamily="49" charset="0"/>
                <a:cs typeface="Courier New" panose="02070309020205020404" pitchFamily="49" charset="0"/>
              </a:rPr>
              <a:t>UpdateItem</a:t>
            </a:r>
            <a:r>
              <a:rPr lang="en-US" dirty="0"/>
              <a:t> operation </a:t>
            </a:r>
            <a:r>
              <a:rPr lang="en-US" dirty="0">
                <a:solidFill>
                  <a:srgbClr val="000000"/>
                </a:solidFill>
              </a:rPr>
              <a:t>allows you to update</a:t>
            </a:r>
            <a:r>
              <a:rPr lang="en-US" dirty="0"/>
              <a:t> an existing item's attributes, or add a new item to the table </a:t>
            </a:r>
            <a:r>
              <a:rPr lang="en-US" dirty="0">
                <a:solidFill>
                  <a:srgbClr val="000000"/>
                </a:solidFill>
              </a:rPr>
              <a:t>if</a:t>
            </a:r>
            <a:r>
              <a:rPr lang="en-US" dirty="0"/>
              <a:t> it does not already exist. You add,</a:t>
            </a:r>
            <a:r>
              <a:rPr lang="en-US" baseline="0" dirty="0"/>
              <a:t> set, or remove a</a:t>
            </a:r>
            <a:r>
              <a:rPr lang="en-US" dirty="0"/>
              <a:t>ttribute values. You can also perform a conditional update on an existing item (for example, replace an existing name-value pair if it has certain expected attribute values). Additionally, you can return the item's attribute values, from either before</a:t>
            </a:r>
            <a:r>
              <a:rPr lang="en-US" baseline="0" dirty="0"/>
              <a:t> or after the update, by </a:t>
            </a:r>
            <a:r>
              <a:rPr lang="en-US" dirty="0"/>
              <a:t>using the ReturnValues parameter. </a:t>
            </a:r>
          </a:p>
          <a:p>
            <a:endParaRPr lang="en-US" dirty="0"/>
          </a:p>
          <a:p>
            <a:r>
              <a:rPr lang="en-US" dirty="0"/>
              <a:t>In</a:t>
            </a:r>
            <a:r>
              <a:rPr lang="en-US" baseline="0" dirty="0"/>
              <a:t> </a:t>
            </a:r>
            <a:r>
              <a:rPr lang="en-US" dirty="0"/>
              <a:t>this Python example,</a:t>
            </a:r>
            <a:r>
              <a:rPr lang="en-US" baseline="0" dirty="0"/>
              <a:t> the </a:t>
            </a:r>
            <a:r>
              <a:rPr lang="en-US" b="0" baseline="0" dirty="0">
                <a:latin typeface="Courier New" panose="02070309020205020404" pitchFamily="49" charset="0"/>
                <a:cs typeface="Courier New" panose="02070309020205020404" pitchFamily="49" charset="0"/>
              </a:rPr>
              <a:t>update_item </a:t>
            </a:r>
            <a:r>
              <a:rPr lang="en-US" baseline="0" dirty="0">
                <a:solidFill>
                  <a:srgbClr val="000000"/>
                </a:solidFill>
              </a:rPr>
              <a:t>method</a:t>
            </a:r>
            <a:r>
              <a:rPr lang="en-US" baseline="0" dirty="0"/>
              <a:t> is used to modify the age attribute of an item in the </a:t>
            </a:r>
            <a:r>
              <a:rPr lang="en-US" b="1" i="0" baseline="0" dirty="0">
                <a:solidFill>
                  <a:srgbClr val="000000"/>
                </a:solidFill>
              </a:rPr>
              <a:t>users</a:t>
            </a:r>
            <a:r>
              <a:rPr lang="en-US" baseline="0" dirty="0"/>
              <a:t> table.</a:t>
            </a:r>
          </a:p>
          <a:p>
            <a:endParaRPr lang="en-US" dirty="0"/>
          </a:p>
          <a:p>
            <a:r>
              <a:rPr lang="en-US" baseline="0" dirty="0"/>
              <a:t>F</a:t>
            </a:r>
            <a:r>
              <a:rPr lang="en-US" dirty="0"/>
              <a:t>or more information on the UpdateItem operation</a:t>
            </a:r>
            <a:r>
              <a:rPr lang="en-US" baseline="0" dirty="0"/>
              <a:t> and the parameters it takes</a:t>
            </a:r>
            <a:r>
              <a:rPr lang="en-US" dirty="0"/>
              <a:t>,</a:t>
            </a:r>
            <a:r>
              <a:rPr lang="en-US" baseline="0" dirty="0"/>
              <a:t> see the AWS Documentation:</a:t>
            </a:r>
            <a:r>
              <a:rPr lang="en-US" dirty="0"/>
              <a:t> </a:t>
            </a:r>
            <a:r>
              <a:rPr lang="en-US" dirty="0">
                <a:hlinkClick r:id="rId3"/>
              </a:rPr>
              <a:t>https://docs.aws.amazon.com/amazondynamodb/latest/APIReference/API_UpdateItem.html</a:t>
            </a:r>
            <a:endParaRPr lang="en-US" dirty="0"/>
          </a:p>
        </p:txBody>
      </p:sp>
    </p:spTree>
    <p:extLst>
      <p:ext uri="{BB962C8B-B14F-4D97-AF65-F5344CB8AC3E}">
        <p14:creationId xmlns:p14="http://schemas.microsoft.com/office/powerpoint/2010/main" val="38705847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0" i="1" dirty="0">
                <a:latin typeface="Courier New" panose="02070309020205020404" pitchFamily="49" charset="0"/>
                <a:cs typeface="Courier New" panose="02070309020205020404" pitchFamily="49" charset="0"/>
              </a:rPr>
              <a:t>DeleteItem</a:t>
            </a:r>
            <a:r>
              <a:rPr lang="en-US" dirty="0"/>
              <a:t> operation </a:t>
            </a:r>
            <a:r>
              <a:rPr lang="en-US" dirty="0">
                <a:solidFill>
                  <a:srgbClr val="000000"/>
                </a:solidFill>
              </a:rPr>
              <a:t>allows</a:t>
            </a:r>
            <a:r>
              <a:rPr lang="en-US" dirty="0"/>
              <a:t> you to delete an item in a table by using its primary key. You can perform a conditional delete operation that deletes the item </a:t>
            </a:r>
            <a:r>
              <a:rPr lang="en-US" dirty="0">
                <a:solidFill>
                  <a:srgbClr val="000000"/>
                </a:solidFill>
              </a:rPr>
              <a:t>if</a:t>
            </a:r>
            <a:r>
              <a:rPr lang="en-US" dirty="0"/>
              <a:t> it has an expected attribute value. In addition to deleting an item, you can also return the item's attribute values by using the ReturnValues parameter.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Python example, </a:t>
            </a:r>
            <a:r>
              <a:rPr lang="en-US" b="0" baseline="0" dirty="0">
                <a:latin typeface="+mn-lt"/>
                <a:cs typeface="Courier New" panose="02070309020205020404" pitchFamily="49" charset="0"/>
              </a:rPr>
              <a:t>the</a:t>
            </a:r>
            <a:r>
              <a:rPr lang="en-US" b="0" baseline="0" dirty="0">
                <a:latin typeface="Courier New" panose="02070309020205020404" pitchFamily="49" charset="0"/>
                <a:cs typeface="Courier New" panose="02070309020205020404" pitchFamily="49" charset="0"/>
              </a:rPr>
              <a:t> delete_item </a:t>
            </a:r>
            <a:r>
              <a:rPr lang="en-US" baseline="0" dirty="0">
                <a:solidFill>
                  <a:srgbClr val="000000"/>
                </a:solidFill>
              </a:rPr>
              <a:t>method</a:t>
            </a:r>
            <a:r>
              <a:rPr lang="en-US" baseline="0" dirty="0"/>
              <a:t> is used to delete an item from the </a:t>
            </a:r>
            <a:r>
              <a:rPr lang="en-US" b="1" baseline="0" dirty="0">
                <a:solidFill>
                  <a:srgbClr val="000000"/>
                </a:solidFill>
              </a:rPr>
              <a:t>users</a:t>
            </a:r>
            <a:r>
              <a:rPr lang="en-US" baseline="0" dirty="0"/>
              <a:t> table.</a:t>
            </a:r>
          </a:p>
          <a:p>
            <a:endParaRPr lang="en-US" dirty="0"/>
          </a:p>
          <a:p>
            <a:r>
              <a:rPr lang="en-US" baseline="0" dirty="0">
                <a:solidFill>
                  <a:srgbClr val="000000"/>
                </a:solidFill>
              </a:rPr>
              <a:t>For more information on the DeleteItem operation and the parameters it takes,</a:t>
            </a:r>
            <a:r>
              <a:rPr lang="en-US" baseline="0" dirty="0"/>
              <a:t> see the AWS Documentation:</a:t>
            </a:r>
            <a:r>
              <a:rPr lang="en-US" dirty="0"/>
              <a:t> </a:t>
            </a:r>
            <a:r>
              <a:rPr lang="en-US" dirty="0">
                <a:hlinkClick r:id="rId3"/>
              </a:rPr>
              <a:t>https://docs.aws.amazon.com/amazondynamodb/latest/APIReference/API_DeleteItem.html</a:t>
            </a:r>
            <a:endParaRPr lang="en-US" dirty="0"/>
          </a:p>
        </p:txBody>
      </p:sp>
    </p:spTree>
    <p:extLst>
      <p:ext uri="{BB962C8B-B14F-4D97-AF65-F5344CB8AC3E}">
        <p14:creationId xmlns:p14="http://schemas.microsoft.com/office/powerpoint/2010/main" val="18080197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47037"/>
          </a:xfrm>
        </p:spPr>
        <p:txBody>
          <a:bodyPr/>
          <a:lstStyle/>
          <a:p>
            <a:endParaRPr lang="en-US" baseline="0" dirty="0"/>
          </a:p>
          <a:p>
            <a:r>
              <a:rPr lang="en-US" baseline="0" dirty="0"/>
              <a:t>In the example shown, the </a:t>
            </a:r>
            <a:r>
              <a:rPr lang="en-US" baseline="0" dirty="0">
                <a:latin typeface="Courier New" panose="02070309020205020404" pitchFamily="49" charset="0"/>
                <a:cs typeface="Courier New" panose="02070309020205020404" pitchFamily="49" charset="0"/>
              </a:rPr>
              <a:t>accountLocked</a:t>
            </a:r>
            <a:r>
              <a:rPr lang="en-US" baseline="0" dirty="0"/>
              <a:t> attribute in the </a:t>
            </a:r>
            <a:r>
              <a:rPr lang="en-US" baseline="0" dirty="0">
                <a:latin typeface="Courier New" panose="02070309020205020404" pitchFamily="49" charset="0"/>
                <a:cs typeface="Courier New" panose="02070309020205020404" pitchFamily="49" charset="0"/>
              </a:rPr>
              <a:t>AccountStatus</a:t>
            </a:r>
            <a:r>
              <a:rPr lang="en-US" baseline="0" dirty="0"/>
              <a:t> table can be set to </a:t>
            </a:r>
            <a:r>
              <a:rPr lang="en-US" baseline="0" dirty="0">
                <a:latin typeface="Courier New" panose="02070309020205020404" pitchFamily="49" charset="0"/>
                <a:cs typeface="Courier New" panose="02070309020205020404" pitchFamily="49" charset="0"/>
              </a:rPr>
              <a:t>N</a:t>
            </a:r>
            <a:r>
              <a:rPr lang="en-US" baseline="0" dirty="0"/>
              <a:t> only if the last failed login attempt was more than 24 hours earlier.</a:t>
            </a:r>
          </a:p>
          <a:p>
            <a:endParaRPr lang="en-US" baseline="0" dirty="0"/>
          </a:p>
          <a:p>
            <a:r>
              <a:rPr lang="en-US" dirty="0"/>
              <a:t>For more information</a:t>
            </a:r>
            <a:r>
              <a:rPr lang="en-US" baseline="0" dirty="0"/>
              <a:t> about performing conditional writes, see </a:t>
            </a:r>
          </a:p>
          <a:p>
            <a:r>
              <a:rPr lang="en-US" dirty="0">
                <a:hlinkClick r:id="rId3"/>
              </a:rPr>
              <a:t>https://docs.aws.amazon.com/amazondynamodb/latest/developerguide/Expressions.ConditionExpressions.html.</a:t>
            </a:r>
          </a:p>
          <a:p>
            <a:endParaRPr lang="en-US" baseline="0" dirty="0"/>
          </a:p>
        </p:txBody>
      </p:sp>
    </p:spTree>
    <p:extLst>
      <p:ext uri="{BB962C8B-B14F-4D97-AF65-F5344CB8AC3E}">
        <p14:creationId xmlns:p14="http://schemas.microsoft.com/office/powerpoint/2010/main" val="2015676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With DynamoDB, this module transitions from relational databases to non-relational databases. Here is a review of the differences between these two types of databases:</a:t>
            </a:r>
          </a:p>
          <a:p>
            <a:pPr marL="171450" indent="-171450" algn="l">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relational database </a:t>
            </a:r>
            <a:r>
              <a:rPr lang="en-US" sz="1100" b="0" i="0" kern="1200" dirty="0">
                <a:solidFill>
                  <a:schemeClr val="tx1"/>
                </a:solidFill>
                <a:effectLst/>
                <a:latin typeface="+mn-lt"/>
                <a:ea typeface="+mn-ea"/>
                <a:cs typeface="+mn-cs"/>
              </a:rPr>
              <a:t>(RDB) works with structured data that is organized by tables, records, and columns. RDBs establish a well-defined relationship between database tables. RDBs use structured query language (SQL), which is a standard user application that provides a</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programming interface for database interaction. Relational databases might have difficulties scaling out horizontally</a:t>
            </a:r>
            <a:r>
              <a:rPr lang="en-US" sz="1100" b="0" i="0" kern="1200" baseline="0" dirty="0">
                <a:solidFill>
                  <a:schemeClr val="tx1"/>
                </a:solidFill>
                <a:effectLst/>
                <a:latin typeface="+mn-lt"/>
                <a:ea typeface="+mn-ea"/>
                <a:cs typeface="+mn-cs"/>
              </a:rPr>
              <a:t> or </a:t>
            </a:r>
            <a:r>
              <a:rPr lang="en-US" sz="1100" b="0" i="0" kern="1200" dirty="0">
                <a:solidFill>
                  <a:schemeClr val="tx1"/>
                </a:solidFill>
                <a:effectLst/>
                <a:latin typeface="+mn-lt"/>
                <a:ea typeface="+mn-ea"/>
                <a:cs typeface="+mn-cs"/>
              </a:rPr>
              <a:t>working with semistructured data, and might</a:t>
            </a:r>
            <a:r>
              <a:rPr lang="en-US" sz="1100" b="0" i="0" kern="1200" baseline="0" dirty="0">
                <a:solidFill>
                  <a:schemeClr val="tx1"/>
                </a:solidFill>
                <a:effectLst/>
                <a:latin typeface="+mn-lt"/>
                <a:ea typeface="+mn-ea"/>
                <a:cs typeface="+mn-cs"/>
              </a:rPr>
              <a:t> also </a:t>
            </a:r>
            <a:r>
              <a:rPr lang="en-US" sz="1100" b="0" i="0" kern="1200" dirty="0">
                <a:solidFill>
                  <a:schemeClr val="tx1"/>
                </a:solidFill>
                <a:effectLst/>
                <a:latin typeface="+mn-lt"/>
                <a:ea typeface="+mn-ea"/>
                <a:cs typeface="+mn-cs"/>
              </a:rPr>
              <a:t>require many joins for normalized data.</a:t>
            </a:r>
          </a:p>
          <a:p>
            <a:pPr marL="171450" indent="-171450" algn="l">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100" b="0" i="0" kern="1200" dirty="0">
                <a:solidFill>
                  <a:schemeClr val="tx1"/>
                </a:solidFill>
                <a:effectLst/>
                <a:latin typeface="+mn-lt"/>
                <a:ea typeface="+mn-ea"/>
                <a:cs typeface="+mn-cs"/>
              </a:rPr>
              <a:t>A</a:t>
            </a:r>
            <a:r>
              <a:rPr lang="en-US" sz="1100" b="1" i="0" kern="1200" dirty="0">
                <a:solidFill>
                  <a:schemeClr val="tx1"/>
                </a:solidFill>
                <a:effectLst/>
                <a:latin typeface="+mn-lt"/>
                <a:ea typeface="+mn-ea"/>
                <a:cs typeface="+mn-cs"/>
              </a:rPr>
              <a:t> non-relational database</a:t>
            </a:r>
            <a:r>
              <a:rPr lang="en-US" sz="1100" b="1"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is any database that does not follow the relational model that is provided by traditional relational database management systems (RDBMS). Non-relational databases have grown in popularity because they were designed to overcome the limitations of relational databases for handling the demands of variable structured data. Non-relational databases scale out horizontally,</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and they can work with unstructured and semistructured data.</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Here is a look at what DynamoDB offers.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baseline="0" dirty="0"/>
          </a:p>
        </p:txBody>
      </p:sp>
    </p:spTree>
    <p:extLst>
      <p:ext uri="{BB962C8B-B14F-4D97-AF65-F5344CB8AC3E}">
        <p14:creationId xmlns:p14="http://schemas.microsoft.com/office/powerpoint/2010/main" val="38965153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this Python example, </a:t>
            </a:r>
            <a:r>
              <a:rPr lang="en-US" baseline="0" dirty="0"/>
              <a:t>the </a:t>
            </a:r>
            <a:r>
              <a:rPr lang="en-US" b="0" baseline="0" dirty="0">
                <a:latin typeface="Courier New" panose="02070309020205020404" pitchFamily="49" charset="0"/>
                <a:cs typeface="Courier New" panose="02070309020205020404" pitchFamily="49" charset="0"/>
              </a:rPr>
              <a:t>get_item </a:t>
            </a:r>
            <a:r>
              <a:rPr lang="en-US" baseline="0" dirty="0">
                <a:solidFill>
                  <a:srgbClr val="000000"/>
                </a:solidFill>
              </a:rPr>
              <a:t>method</a:t>
            </a:r>
            <a:r>
              <a:rPr lang="en-US" baseline="0" dirty="0"/>
              <a:t> is used to retrieve an item in the </a:t>
            </a:r>
            <a:r>
              <a:rPr lang="en-US" b="1" baseline="0" dirty="0">
                <a:solidFill>
                  <a:srgbClr val="000000"/>
                </a:solidFill>
              </a:rPr>
              <a:t>users</a:t>
            </a:r>
            <a:r>
              <a:rPr lang="en-US" baseline="0" dirty="0"/>
              <a:t> table, which is then printed to </a:t>
            </a:r>
            <a:r>
              <a:rPr lang="en-US" baseline="0" dirty="0">
                <a:solidFill>
                  <a:srgbClr val="000000"/>
                </a:solidFill>
              </a:rPr>
              <a:t>standard output</a:t>
            </a:r>
            <a:r>
              <a:rPr lang="en-US" baseline="0" dirty="0"/>
              <a:t>. The expected result is a JSON object that contains all of the attributes of the item.</a:t>
            </a:r>
          </a:p>
          <a:p>
            <a:endParaRPr lang="en-US" dirty="0"/>
          </a:p>
          <a:p>
            <a:r>
              <a:rPr lang="en-US" dirty="0"/>
              <a:t>See the AWS Documentation</a:t>
            </a:r>
            <a:r>
              <a:rPr lang="en-US" baseline="0" dirty="0"/>
              <a:t> f</a:t>
            </a:r>
            <a:r>
              <a:rPr lang="en-US" dirty="0"/>
              <a:t>or more information </a:t>
            </a:r>
            <a:r>
              <a:rPr lang="en-US" baseline="0" dirty="0"/>
              <a:t>on: </a:t>
            </a:r>
          </a:p>
          <a:p>
            <a:pPr marL="171450" indent="-171450">
              <a:buFont typeface="Arial" panose="020B0604020202020204" pitchFamily="34" charset="0"/>
              <a:buChar char="•"/>
            </a:pPr>
            <a:r>
              <a:rPr lang="en-US" baseline="0" dirty="0"/>
              <a:t>GetItem operation and the parameters it takes: https://docs.aws.amazon.com/amazondynamodb/latest/APIReference/API_GetItem.html</a:t>
            </a:r>
          </a:p>
          <a:p>
            <a:pPr marL="171450" indent="-171450">
              <a:buFont typeface="Arial" panose="020B0604020202020204" pitchFamily="34" charset="0"/>
              <a:buChar char="•"/>
            </a:pPr>
            <a:r>
              <a:rPr lang="en-US" baseline="0" dirty="0"/>
              <a:t>Reading items from a DynamoDB table: https://docs.aws.amazon.com/amazondynamodb/latest/developerguide/WorkingWithItems.html#WorkingWithItems.ReadingData</a:t>
            </a:r>
            <a:endParaRPr lang="en-US" dirty="0"/>
          </a:p>
        </p:txBody>
      </p:sp>
    </p:spTree>
    <p:extLst>
      <p:ext uri="{BB962C8B-B14F-4D97-AF65-F5344CB8AC3E}">
        <p14:creationId xmlns:p14="http://schemas.microsoft.com/office/powerpoint/2010/main" val="27610743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2" y="4560571"/>
            <a:ext cx="5852159" cy="3344563"/>
          </a:xfrm>
        </p:spPr>
        <p:txBody>
          <a:bodyPr/>
          <a:lstStyle/>
          <a:p>
            <a:r>
              <a:rPr lang="en-US" dirty="0"/>
              <a:t>The</a:t>
            </a:r>
            <a:r>
              <a:rPr lang="en-US" baseline="0" dirty="0"/>
              <a:t> </a:t>
            </a:r>
            <a:r>
              <a:rPr lang="en-US" b="0" i="1" baseline="0" dirty="0">
                <a:latin typeface="Courier New" panose="02070309020205020404" pitchFamily="49" charset="0"/>
                <a:cs typeface="Courier New" panose="02070309020205020404" pitchFamily="49" charset="0"/>
              </a:rPr>
              <a:t>Query</a:t>
            </a:r>
            <a:r>
              <a:rPr lang="en-US" baseline="0" dirty="0"/>
              <a:t> operation allows you to read only the items that match the primary key from a table or secondary index. The primary key is specified in the key condition expression. If a filter expression is specified, then the </a:t>
            </a:r>
            <a:r>
              <a:rPr lang="en-US" baseline="0" dirty="0">
                <a:latin typeface="Courier New" panose="02070309020205020404" pitchFamily="49" charset="0"/>
                <a:cs typeface="Courier New" panose="02070309020205020404" pitchFamily="49" charset="0"/>
              </a:rPr>
              <a:t>Query</a:t>
            </a:r>
            <a:r>
              <a:rPr lang="en-US" baseline="0" dirty="0"/>
              <a:t> operation further refines the result set based on the filter. </a:t>
            </a:r>
            <a:r>
              <a:rPr lang="en-US" baseline="0" dirty="0">
                <a:solidFill>
                  <a:srgbClr val="000000"/>
                </a:solidFill>
              </a:rPr>
              <a:t>You must explicitly specify</a:t>
            </a:r>
            <a:r>
              <a:rPr lang="en-US" baseline="0" dirty="0"/>
              <a:t> the name of the table or secondary index that you </a:t>
            </a:r>
            <a:r>
              <a:rPr lang="en-US" baseline="0" dirty="0">
                <a:solidFill>
                  <a:srgbClr val="000000"/>
                </a:solidFill>
              </a:rPr>
              <a:t>want</a:t>
            </a:r>
            <a:r>
              <a:rPr lang="en-US" baseline="0" dirty="0"/>
              <a:t> to query. The </a:t>
            </a:r>
            <a:r>
              <a:rPr lang="en-US" baseline="0" dirty="0">
                <a:latin typeface="Courier New" panose="02070309020205020404" pitchFamily="49" charset="0"/>
                <a:cs typeface="Courier New" panose="02070309020205020404" pitchFamily="49" charset="0"/>
              </a:rPr>
              <a:t>Query</a:t>
            </a:r>
            <a:r>
              <a:rPr lang="en-US" baseline="0" dirty="0"/>
              <a:t> operation returns a result set with the items that match the conditions that were specified. If none of the items satisfy the given criteria, then the </a:t>
            </a:r>
            <a:r>
              <a:rPr lang="en-US" baseline="0" dirty="0">
                <a:latin typeface="Courier New" panose="02070309020205020404" pitchFamily="49" charset="0"/>
                <a:cs typeface="Courier New" panose="02070309020205020404" pitchFamily="49" charset="0"/>
              </a:rPr>
              <a:t>Query</a:t>
            </a:r>
            <a:r>
              <a:rPr lang="en-US" baseline="0" dirty="0"/>
              <a:t> operation returns an empty result set.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this Python example, the </a:t>
            </a:r>
            <a:r>
              <a:rPr lang="en-US" b="0" baseline="0" dirty="0">
                <a:latin typeface="Courier New" panose="02070309020205020404" pitchFamily="49" charset="0"/>
                <a:cs typeface="Courier New" panose="02070309020205020404" pitchFamily="49" charset="0"/>
              </a:rPr>
              <a:t>query</a:t>
            </a:r>
            <a:r>
              <a:rPr lang="en-US" b="1" baseline="0" dirty="0"/>
              <a:t> </a:t>
            </a:r>
            <a:r>
              <a:rPr lang="en-US" baseline="0" dirty="0">
                <a:solidFill>
                  <a:srgbClr val="000000"/>
                </a:solidFill>
              </a:rPr>
              <a:t>method</a:t>
            </a:r>
            <a:r>
              <a:rPr lang="en-US" baseline="0" dirty="0"/>
              <a:t> is used to retrieve all the items in the </a:t>
            </a:r>
            <a:r>
              <a:rPr lang="en-US" b="1" baseline="0" dirty="0">
                <a:solidFill>
                  <a:srgbClr val="000000"/>
                </a:solidFill>
              </a:rPr>
              <a:t>users</a:t>
            </a:r>
            <a:r>
              <a:rPr lang="en-US" baseline="0" dirty="0"/>
              <a:t> table that have a primary key value that is equal to </a:t>
            </a:r>
            <a:r>
              <a:rPr lang="en-US" i="1" baseline="0" dirty="0">
                <a:solidFill>
                  <a:srgbClr val="000000"/>
                </a:solidFill>
              </a:rPr>
              <a:t>johndoe</a:t>
            </a:r>
            <a:r>
              <a:rPr lang="en-US" baseline="0" dirty="0">
                <a:solidFill>
                  <a:srgbClr val="000000"/>
                </a:solidFill>
              </a:rPr>
              <a:t>.</a:t>
            </a:r>
            <a:endParaRPr lang="en-US" baseline="0" dirty="0">
              <a:solidFill>
                <a:srgbClr val="000000"/>
              </a:solidFill>
              <a:latin typeface="Calibri" panose="020F0502020204030204" pitchFamily="34" charset="0"/>
            </a:endParaRPr>
          </a:p>
          <a:p>
            <a:endParaRPr lang="en-US" baseline="0" dirty="0"/>
          </a:p>
          <a:p>
            <a:pPr marL="0" indent="0">
              <a:buFont typeface="Arial" panose="020B0604020202020204" pitchFamily="34" charset="0"/>
              <a:buNone/>
            </a:pPr>
            <a:r>
              <a:rPr lang="en-US" baseline="0" dirty="0"/>
              <a:t>See the AWS Documentation for more information on:</a:t>
            </a:r>
          </a:p>
          <a:p>
            <a:pPr marL="171450" indent="-171450">
              <a:buFont typeface="Arial" panose="020B0604020202020204" pitchFamily="34" charset="0"/>
              <a:buChar char="•"/>
            </a:pPr>
            <a:r>
              <a:rPr lang="en-US" baseline="0" dirty="0"/>
              <a:t>Query operation and the parameters it takes: https://docs.aws.amazon.com/amazondynamodb/latest/APIReference/API_Query.html</a:t>
            </a:r>
          </a:p>
          <a:p>
            <a:pPr marL="171450" indent="-171450">
              <a:buFont typeface="Arial" panose="020B0604020202020204" pitchFamily="34" charset="0"/>
              <a:buChar char="•"/>
            </a:pPr>
            <a:r>
              <a:rPr lang="en-US" baseline="0" dirty="0"/>
              <a:t>Working with queries: https://docs.aws.amazon.com/amazondynamodb/latest/developerguide/Query.html</a:t>
            </a:r>
          </a:p>
          <a:p>
            <a:endParaRPr lang="en-US" dirty="0"/>
          </a:p>
        </p:txBody>
      </p:sp>
    </p:spTree>
    <p:extLst>
      <p:ext uri="{BB962C8B-B14F-4D97-AF65-F5344CB8AC3E}">
        <p14:creationId xmlns:p14="http://schemas.microsoft.com/office/powerpoint/2010/main" val="8525063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t>
            </a:r>
            <a:r>
              <a:rPr lang="en-US" b="0" i="1" baseline="0" dirty="0">
                <a:latin typeface="Courier New" panose="02070309020205020404" pitchFamily="49" charset="0"/>
                <a:cs typeface="Courier New" panose="02070309020205020404" pitchFamily="49" charset="0"/>
              </a:rPr>
              <a:t>Scan</a:t>
            </a:r>
            <a:r>
              <a:rPr lang="en-US" baseline="0" dirty="0"/>
              <a:t> operation is similar to a </a:t>
            </a:r>
            <a:r>
              <a:rPr lang="en-US" baseline="0" dirty="0">
                <a:latin typeface="Courier New" panose="02070309020205020404" pitchFamily="49" charset="0"/>
                <a:cs typeface="Courier New" panose="02070309020205020404" pitchFamily="49" charset="0"/>
              </a:rPr>
              <a:t>Query</a:t>
            </a:r>
            <a:r>
              <a:rPr lang="en-US" baseline="0" dirty="0"/>
              <a:t> operation, but the </a:t>
            </a:r>
            <a:r>
              <a:rPr lang="en-US" baseline="0" dirty="0">
                <a:latin typeface="Courier New" panose="02070309020205020404" pitchFamily="49" charset="0"/>
                <a:cs typeface="Courier New" panose="02070309020205020404" pitchFamily="49" charset="0"/>
              </a:rPr>
              <a:t>Scan</a:t>
            </a:r>
            <a:r>
              <a:rPr lang="en-US" baseline="0" dirty="0"/>
              <a:t> operation reads all items from the table or index. The result set can be refined by using a filter expression. </a:t>
            </a:r>
          </a:p>
          <a:p>
            <a:endParaRPr lang="en-US" baseline="0" dirty="0"/>
          </a:p>
          <a:p>
            <a:r>
              <a:rPr lang="en-US" baseline="0" dirty="0"/>
              <a:t>In this Python example, the </a:t>
            </a:r>
            <a:r>
              <a:rPr lang="en-US" b="0" baseline="0" dirty="0">
                <a:latin typeface="Courier New" panose="02070309020205020404" pitchFamily="49" charset="0"/>
                <a:cs typeface="Courier New" panose="02070309020205020404" pitchFamily="49" charset="0"/>
              </a:rPr>
              <a:t>scan </a:t>
            </a:r>
            <a:r>
              <a:rPr lang="en-US" baseline="0" dirty="0">
                <a:solidFill>
                  <a:srgbClr val="000000"/>
                </a:solidFill>
              </a:rPr>
              <a:t>method is used</a:t>
            </a:r>
            <a:r>
              <a:rPr lang="en-US" baseline="0" dirty="0"/>
              <a:t> to retrieve all the </a:t>
            </a:r>
            <a:r>
              <a:rPr lang="en-US" b="1" baseline="0" dirty="0">
                <a:solidFill>
                  <a:srgbClr val="000000"/>
                </a:solidFill>
              </a:rPr>
              <a:t>users</a:t>
            </a:r>
            <a:r>
              <a:rPr lang="en-US" baseline="0" dirty="0"/>
              <a:t> </a:t>
            </a:r>
            <a:r>
              <a:rPr lang="en-US" dirty="0"/>
              <a:t>whose age is less than 27.</a:t>
            </a:r>
            <a:endParaRPr lang="en-US" baseline="0" dirty="0"/>
          </a:p>
          <a:p>
            <a:endParaRPr lang="en-US" baseline="0" dirty="0"/>
          </a:p>
          <a:p>
            <a:r>
              <a:rPr lang="en-US" baseline="0" dirty="0"/>
              <a:t>Because the </a:t>
            </a:r>
            <a:r>
              <a:rPr lang="en-US" baseline="0" dirty="0">
                <a:latin typeface="Courier New" panose="02070309020205020404" pitchFamily="49" charset="0"/>
                <a:cs typeface="Courier New" panose="02070309020205020404" pitchFamily="49" charset="0"/>
              </a:rPr>
              <a:t>Scan</a:t>
            </a:r>
            <a:r>
              <a:rPr lang="en-US" baseline="0" dirty="0"/>
              <a:t> operation reads all items from the table or index, it is an expensive operation. It is more efficient to perform a </a:t>
            </a:r>
            <a:r>
              <a:rPr lang="en-US" baseline="0" dirty="0">
                <a:latin typeface="Courier New" panose="02070309020205020404" pitchFamily="49" charset="0"/>
                <a:cs typeface="Courier New" panose="02070309020205020404" pitchFamily="49" charset="0"/>
              </a:rPr>
              <a:t>Query</a:t>
            </a:r>
            <a:r>
              <a:rPr lang="en-US" baseline="0" dirty="0"/>
              <a:t> operation that has the appropriate key condition expression to return only the data that your </a:t>
            </a:r>
            <a:r>
              <a:rPr lang="en-US" baseline="0" dirty="0">
                <a:solidFill>
                  <a:srgbClr val="000000"/>
                </a:solidFill>
              </a:rPr>
              <a:t>application</a:t>
            </a:r>
            <a:r>
              <a:rPr lang="en-US" baseline="0" dirty="0"/>
              <a:t> needs. If you must do a </a:t>
            </a:r>
            <a:r>
              <a:rPr lang="en-US" baseline="0" dirty="0">
                <a:latin typeface="Courier New" panose="02070309020205020404" pitchFamily="49" charset="0"/>
                <a:cs typeface="Courier New" panose="02070309020205020404" pitchFamily="49" charset="0"/>
              </a:rPr>
              <a:t>Scan</a:t>
            </a:r>
            <a:r>
              <a:rPr lang="en-US" baseline="0" dirty="0"/>
              <a:t> operation, p</a:t>
            </a:r>
            <a:r>
              <a:rPr lang="en-US" dirty="0"/>
              <a:t>erform a parallel scan when possible. </a:t>
            </a:r>
            <a:endParaRPr lang="en-US" baseline="0" dirty="0"/>
          </a:p>
          <a:p>
            <a:endParaRPr lang="en-US" baseline="0" dirty="0"/>
          </a:p>
          <a:p>
            <a:r>
              <a:rPr lang="en-US" baseline="0" dirty="0"/>
              <a:t>See the AWS Documentation for more information on:</a:t>
            </a:r>
          </a:p>
          <a:p>
            <a:pPr marL="171450" indent="-171450">
              <a:buFont typeface="Arial" panose="020B0604020202020204" pitchFamily="34" charset="0"/>
              <a:buChar char="•"/>
            </a:pPr>
            <a:r>
              <a:rPr lang="en-US" baseline="0" dirty="0"/>
              <a:t>Scan operation and the parameters it takes: https://docs.aws.amazon.com/amazondynamodb/latest/APIReference/API_Scan.html</a:t>
            </a:r>
          </a:p>
          <a:p>
            <a:pPr marL="171450" indent="-171450">
              <a:buFont typeface="Arial" panose="020B0604020202020204" pitchFamily="34" charset="0"/>
              <a:buChar char="•"/>
            </a:pPr>
            <a:r>
              <a:rPr lang="en-US" baseline="0" dirty="0"/>
              <a:t>Working with scans: https://docs.aws.amazon.com/amazondynamodb/latest/developerguide/Scan.html</a:t>
            </a:r>
          </a:p>
          <a:p>
            <a:pPr marL="171450" indent="-171450">
              <a:buFont typeface="Arial" panose="020B0604020202020204" pitchFamily="34" charset="0"/>
              <a:buChar char="•"/>
            </a:pPr>
            <a:r>
              <a:rPr lang="en-US" baseline="0" dirty="0"/>
              <a:t>Parallel scans: https://docs.aws.amazon.com/amazondynamodb/latest/developerguide/Scan.html#Scan.ParallelScan</a:t>
            </a:r>
          </a:p>
        </p:txBody>
      </p:sp>
    </p:spTree>
    <p:extLst>
      <p:ext uri="{BB962C8B-B14F-4D97-AF65-F5344CB8AC3E}">
        <p14:creationId xmlns:p14="http://schemas.microsoft.com/office/powerpoint/2010/main" val="3944871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BE5E5A-5719-234F-9C25-4F4EFCE7CC99}" type="slidenum">
              <a:rPr lang="en-US" smtClean="0"/>
              <a:t>37</a:t>
            </a:fld>
            <a:endParaRPr lang="en-US"/>
          </a:p>
        </p:txBody>
      </p:sp>
    </p:spTree>
    <p:extLst>
      <p:ext uri="{BB962C8B-B14F-4D97-AF65-F5344CB8AC3E}">
        <p14:creationId xmlns:p14="http://schemas.microsoft.com/office/powerpoint/2010/main" val="1336437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7.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8.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9.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13.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14.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6.xml"/><Relationship Id="rId4" Type="http://schemas.openxmlformats.org/officeDocument/2006/relationships/image" Target="../media/image6.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17.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18.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19.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2.xml"/><Relationship Id="rId1" Type="http://schemas.openxmlformats.org/officeDocument/2006/relationships/tags" Target="../tags/tag20.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2.xml"/><Relationship Id="rId1" Type="http://schemas.openxmlformats.org/officeDocument/2006/relationships/tags" Target="../tags/tag25.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3AFAF8-1224-7846-B9B6-E696CE8CC69F}" type="datetime1">
              <a:rPr lang="en-US" smtClean="0"/>
              <a:t>11/11/21</a:t>
            </a:fld>
            <a:endParaRPr lang="en-US"/>
          </a:p>
        </p:txBody>
      </p:sp>
      <p:sp>
        <p:nvSpPr>
          <p:cNvPr id="5" name="Footer Placeholder 4"/>
          <p:cNvSpPr>
            <a:spLocks noGrp="1"/>
          </p:cNvSpPr>
          <p:nvPr>
            <p:ph type="ftr" sz="quarter" idx="11"/>
          </p:nvPr>
        </p:nvSpPr>
        <p:spPr/>
        <p:txBody>
          <a:bodyPr/>
          <a:lstStyle/>
          <a:p>
            <a:r>
              <a:rPr lang="en-US"/>
              <a:t>Distributed and Cloud Computing - Fall 2021</a:t>
            </a:r>
          </a:p>
        </p:txBody>
      </p:sp>
      <p:sp>
        <p:nvSpPr>
          <p:cNvPr id="6" name="Slide Number Placeholder 5"/>
          <p:cNvSpPr>
            <a:spLocks noGrp="1"/>
          </p:cNvSpPr>
          <p:nvPr>
            <p:ph type="sldNum" sz="quarter" idx="12"/>
          </p:nvPr>
        </p:nvSpPr>
        <p:spPr/>
        <p:txBody>
          <a:bodyPr/>
          <a:lstStyle/>
          <a:p>
            <a:fld id="{BD332752-9405-3B49-87A2-9A38CAF0CA50}" type="slidenum">
              <a:rPr lang="en-US" smtClean="0"/>
              <a:t>‹#›</a:t>
            </a:fld>
            <a:endParaRPr lang="en-US"/>
          </a:p>
        </p:txBody>
      </p:sp>
    </p:spTree>
    <p:extLst>
      <p:ext uri="{BB962C8B-B14F-4D97-AF65-F5344CB8AC3E}">
        <p14:creationId xmlns:p14="http://schemas.microsoft.com/office/powerpoint/2010/main" val="2062828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54A7B6-5D60-2B40-87F7-04A323F1C1A2}" type="datetime1">
              <a:rPr lang="en-US" smtClean="0"/>
              <a:t>11/11/21</a:t>
            </a:fld>
            <a:endParaRPr lang="en-US"/>
          </a:p>
        </p:txBody>
      </p:sp>
      <p:sp>
        <p:nvSpPr>
          <p:cNvPr id="5" name="Footer Placeholder 4"/>
          <p:cNvSpPr>
            <a:spLocks noGrp="1"/>
          </p:cNvSpPr>
          <p:nvPr>
            <p:ph type="ftr" sz="quarter" idx="11"/>
          </p:nvPr>
        </p:nvSpPr>
        <p:spPr/>
        <p:txBody>
          <a:bodyPr/>
          <a:lstStyle/>
          <a:p>
            <a:r>
              <a:rPr lang="en-US"/>
              <a:t>Distributed and Cloud Computing - Fall 2021</a:t>
            </a:r>
          </a:p>
        </p:txBody>
      </p:sp>
      <p:sp>
        <p:nvSpPr>
          <p:cNvPr id="6" name="Slide Number Placeholder 5"/>
          <p:cNvSpPr>
            <a:spLocks noGrp="1"/>
          </p:cNvSpPr>
          <p:nvPr>
            <p:ph type="sldNum" sz="quarter" idx="12"/>
          </p:nvPr>
        </p:nvSpPr>
        <p:spPr/>
        <p:txBody>
          <a:bodyPr/>
          <a:lstStyle/>
          <a:p>
            <a:fld id="{BD332752-9405-3B49-87A2-9A38CAF0CA50}" type="slidenum">
              <a:rPr lang="en-US" smtClean="0"/>
              <a:t>‹#›</a:t>
            </a:fld>
            <a:endParaRPr lang="en-US"/>
          </a:p>
        </p:txBody>
      </p:sp>
    </p:spTree>
    <p:extLst>
      <p:ext uri="{BB962C8B-B14F-4D97-AF65-F5344CB8AC3E}">
        <p14:creationId xmlns:p14="http://schemas.microsoft.com/office/powerpoint/2010/main" val="1791561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F155B3-AF38-DC46-BB56-5FAD1D3C3B60}" type="datetime1">
              <a:rPr lang="en-US" smtClean="0"/>
              <a:t>11/11/21</a:t>
            </a:fld>
            <a:endParaRPr lang="en-US"/>
          </a:p>
        </p:txBody>
      </p:sp>
      <p:sp>
        <p:nvSpPr>
          <p:cNvPr id="5" name="Footer Placeholder 4"/>
          <p:cNvSpPr>
            <a:spLocks noGrp="1"/>
          </p:cNvSpPr>
          <p:nvPr>
            <p:ph type="ftr" sz="quarter" idx="11"/>
          </p:nvPr>
        </p:nvSpPr>
        <p:spPr/>
        <p:txBody>
          <a:bodyPr/>
          <a:lstStyle/>
          <a:p>
            <a:r>
              <a:rPr lang="en-US"/>
              <a:t>Distributed and Cloud Computing - Fall 2021</a:t>
            </a:r>
          </a:p>
        </p:txBody>
      </p:sp>
      <p:sp>
        <p:nvSpPr>
          <p:cNvPr id="6" name="Slide Number Placeholder 5"/>
          <p:cNvSpPr>
            <a:spLocks noGrp="1"/>
          </p:cNvSpPr>
          <p:nvPr>
            <p:ph type="sldNum" sz="quarter" idx="12"/>
          </p:nvPr>
        </p:nvSpPr>
        <p:spPr/>
        <p:txBody>
          <a:bodyPr/>
          <a:lstStyle/>
          <a:p>
            <a:fld id="{BD332752-9405-3B49-87A2-9A38CAF0CA50}" type="slidenum">
              <a:rPr lang="en-US" smtClean="0"/>
              <a:t>‹#›</a:t>
            </a:fld>
            <a:endParaRPr lang="en-US"/>
          </a:p>
        </p:txBody>
      </p:sp>
    </p:spTree>
    <p:extLst>
      <p:ext uri="{BB962C8B-B14F-4D97-AF65-F5344CB8AC3E}">
        <p14:creationId xmlns:p14="http://schemas.microsoft.com/office/powerpoint/2010/main" val="912336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FE0-57E6-4565-A357-2BC387F1F080}"/>
              </a:ext>
            </a:extLst>
          </p:cNvPr>
          <p:cNvSpPr>
            <a:spLocks noGrp="1"/>
          </p:cNvSpPr>
          <p:nvPr>
            <p:ph type="title"/>
          </p:nvPr>
        </p:nvSpPr>
        <p:spPr/>
        <p:txBody>
          <a:bodyPr/>
          <a:lstStyle>
            <a:lvl1pPr>
              <a:defRPr>
                <a:solidFill>
                  <a:schemeClr val="tx1">
                    <a:lumMod val="7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D1597F79-F4F4-4817-813B-C56C30B5CD6C}"/>
              </a:ext>
            </a:extLst>
          </p:cNvPr>
          <p:cNvSpPr>
            <a:spLocks noGrp="1"/>
          </p:cNvSpPr>
          <p:nvPr>
            <p:ph idx="1"/>
          </p:nvPr>
        </p:nvSpPr>
        <p:spPr>
          <a:xfrm>
            <a:off x="6167718" y="1825625"/>
            <a:ext cx="5186081" cy="4351338"/>
          </a:xfrm>
        </p:spPr>
        <p:txBody>
          <a:bodyPr/>
          <a:lstStyle>
            <a:lvl1pPr marL="0" indent="0">
              <a:buNone/>
              <a:defRPr/>
            </a:lvl1pPr>
          </a:lstStyle>
          <a:p>
            <a:pPr lvl="0"/>
            <a:endParaRPr lang="en-US" dirty="0"/>
          </a:p>
        </p:txBody>
      </p:sp>
      <p:sp>
        <p:nvSpPr>
          <p:cNvPr id="5" name="Text Placeholder 4"/>
          <p:cNvSpPr>
            <a:spLocks noGrp="1"/>
          </p:cNvSpPr>
          <p:nvPr>
            <p:ph type="body" sz="quarter" idx="13"/>
          </p:nvPr>
        </p:nvSpPr>
        <p:spPr>
          <a:xfrm>
            <a:off x="838200" y="1825625"/>
            <a:ext cx="5212976"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154ED114-1029-4EBF-980F-5A3A097685C8}"/>
              </a:ext>
            </a:extLst>
          </p:cNvPr>
          <p:cNvSpPr>
            <a:spLocks noGrp="1"/>
          </p:cNvSpPr>
          <p:nvPr>
            <p:ph type="sldNum" sz="quarter" idx="12"/>
          </p:nvPr>
        </p:nvSpPr>
        <p:spPr>
          <a:xfrm>
            <a:off x="9112624" y="6438637"/>
            <a:ext cx="2743200" cy="374463"/>
          </a:xfrm>
        </p:spPr>
        <p:txBody>
          <a:bodyPr/>
          <a:lstStyle>
            <a:lvl1pPr>
              <a:defRPr baseline="0">
                <a:solidFill>
                  <a:srgbClr val="E4C711"/>
                </a:solidFill>
              </a:defRPr>
            </a:lvl1pPr>
          </a:lstStyle>
          <a:p>
            <a:fld id="{C2072F39-BFF9-4E74-AA69-57E4EE92C636}" type="slidenum">
              <a:rPr lang="en-US" smtClean="0"/>
              <a:pPr/>
              <a:t>‹#›</a:t>
            </a:fld>
            <a:endParaRPr lang="en-US" dirty="0"/>
          </a:p>
        </p:txBody>
      </p:sp>
      <p:sp>
        <p:nvSpPr>
          <p:cNvPr id="4" name="Footer Placeholder 4">
            <a:extLst>
              <a:ext uri="{FF2B5EF4-FFF2-40B4-BE49-F238E27FC236}">
                <a16:creationId xmlns:a16="http://schemas.microsoft.com/office/drawing/2014/main" id="{F084297E-02A1-4DC9-A33E-72B7F036B4AF}"/>
              </a:ext>
            </a:extLst>
          </p:cNvPr>
          <p:cNvSpPr txBox="1">
            <a:spLocks/>
          </p:cNvSpPr>
          <p:nvPr userDrawn="1"/>
        </p:nvSpPr>
        <p:spPr>
          <a:xfrm>
            <a:off x="2075329" y="6428869"/>
            <a:ext cx="1438835" cy="365125"/>
          </a:xfrm>
          <a:prstGeom prst="rect">
            <a:avLst/>
          </a:prstGeom>
        </p:spPr>
        <p:txBody>
          <a:bodyPr/>
          <a:lstStyle>
            <a:defPPr>
              <a:defRPr lang="en-US"/>
            </a:defPPr>
            <a:lvl1pPr marL="0" algn="l" defTabSz="914400" rtl="0" eaLnBrk="1" latinLnBrk="0" hangingPunct="1">
              <a:defRPr sz="2000" b="1" i="0" kern="1200" baseline="0">
                <a:solidFill>
                  <a:srgbClr val="FFC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E4C711"/>
                </a:solidFill>
              </a:rPr>
              <a:t>Chapter - 3</a:t>
            </a:r>
          </a:p>
        </p:txBody>
      </p:sp>
      <p:sp>
        <p:nvSpPr>
          <p:cNvPr id="6" name="Footer Placeholder 4">
            <a:extLst>
              <a:ext uri="{FF2B5EF4-FFF2-40B4-BE49-F238E27FC236}">
                <a16:creationId xmlns:a16="http://schemas.microsoft.com/office/drawing/2014/main" id="{D1F91C59-87EF-4DC4-97B0-831A97B5E33A}"/>
              </a:ext>
            </a:extLst>
          </p:cNvPr>
          <p:cNvSpPr txBox="1">
            <a:spLocks/>
          </p:cNvSpPr>
          <p:nvPr userDrawn="1"/>
        </p:nvSpPr>
        <p:spPr>
          <a:xfrm>
            <a:off x="3702423" y="6428868"/>
            <a:ext cx="4527177" cy="365125"/>
          </a:xfrm>
          <a:prstGeom prst="rect">
            <a:avLst/>
          </a:prstGeom>
        </p:spPr>
        <p:txBody>
          <a:bodyPr/>
          <a:lstStyle>
            <a:defPPr>
              <a:defRPr lang="en-US"/>
            </a:defPPr>
            <a:lvl1pPr marL="0" algn="l" defTabSz="914400" rtl="0" eaLnBrk="1" latinLnBrk="0" hangingPunct="1">
              <a:defRPr sz="2000" b="1" i="0" kern="1200" baseline="0">
                <a:solidFill>
                  <a:srgbClr val="FFC00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Distributed File Systems</a:t>
            </a:r>
          </a:p>
          <a:p>
            <a:endParaRPr lang="en-US" dirty="0">
              <a:solidFill>
                <a:srgbClr val="E4C711"/>
              </a:solidFill>
            </a:endParaRPr>
          </a:p>
        </p:txBody>
      </p:sp>
    </p:spTree>
    <p:extLst>
      <p:ext uri="{BB962C8B-B14F-4D97-AF65-F5344CB8AC3E}">
        <p14:creationId xmlns:p14="http://schemas.microsoft.com/office/powerpoint/2010/main" val="2247224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838517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72595567"/>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89623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Distributed and Cloud Computing - Fall 2021</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8445301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779567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81634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046802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E103E4-01C9-9745-9B28-76835D574264}" type="datetime1">
              <a:rPr lang="en-US" smtClean="0"/>
              <a:t>11/11/21</a:t>
            </a:fld>
            <a:endParaRPr lang="en-US"/>
          </a:p>
        </p:txBody>
      </p:sp>
      <p:sp>
        <p:nvSpPr>
          <p:cNvPr id="5" name="Footer Placeholder 4"/>
          <p:cNvSpPr>
            <a:spLocks noGrp="1"/>
          </p:cNvSpPr>
          <p:nvPr>
            <p:ph type="ftr" sz="quarter" idx="11"/>
          </p:nvPr>
        </p:nvSpPr>
        <p:spPr/>
        <p:txBody>
          <a:bodyPr/>
          <a:lstStyle/>
          <a:p>
            <a:r>
              <a:rPr lang="en-US"/>
              <a:t>Distributed and Cloud Computing - Fall 2021</a:t>
            </a:r>
          </a:p>
        </p:txBody>
      </p:sp>
      <p:sp>
        <p:nvSpPr>
          <p:cNvPr id="6" name="Slide Number Placeholder 5"/>
          <p:cNvSpPr>
            <a:spLocks noGrp="1"/>
          </p:cNvSpPr>
          <p:nvPr>
            <p:ph type="sldNum" sz="quarter" idx="12"/>
          </p:nvPr>
        </p:nvSpPr>
        <p:spPr/>
        <p:txBody>
          <a:bodyPr/>
          <a:lstStyle/>
          <a:p>
            <a:fld id="{BD332752-9405-3B49-87A2-9A38CAF0CA50}" type="slidenum">
              <a:rPr lang="en-US" smtClean="0"/>
              <a:t>‹#›</a:t>
            </a:fld>
            <a:endParaRPr lang="en-US"/>
          </a:p>
        </p:txBody>
      </p:sp>
    </p:spTree>
    <p:extLst>
      <p:ext uri="{BB962C8B-B14F-4D97-AF65-F5344CB8AC3E}">
        <p14:creationId xmlns:p14="http://schemas.microsoft.com/office/powerpoint/2010/main" val="9833922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331539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2290009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2819898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0708546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4458026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338346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019104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8173089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9111679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756420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288D81-0CAC-2E46-AEB4-223B57C64AE2}" type="datetime1">
              <a:rPr lang="en-US" smtClean="0"/>
              <a:t>11/11/21</a:t>
            </a:fld>
            <a:endParaRPr lang="en-US"/>
          </a:p>
        </p:txBody>
      </p:sp>
      <p:sp>
        <p:nvSpPr>
          <p:cNvPr id="5" name="Footer Placeholder 4"/>
          <p:cNvSpPr>
            <a:spLocks noGrp="1"/>
          </p:cNvSpPr>
          <p:nvPr>
            <p:ph type="ftr" sz="quarter" idx="11"/>
          </p:nvPr>
        </p:nvSpPr>
        <p:spPr/>
        <p:txBody>
          <a:bodyPr/>
          <a:lstStyle/>
          <a:p>
            <a:r>
              <a:rPr lang="en-US"/>
              <a:t>Distributed and Cloud Computing - Fall 2021</a:t>
            </a:r>
          </a:p>
        </p:txBody>
      </p:sp>
      <p:sp>
        <p:nvSpPr>
          <p:cNvPr id="6" name="Slide Number Placeholder 5"/>
          <p:cNvSpPr>
            <a:spLocks noGrp="1"/>
          </p:cNvSpPr>
          <p:nvPr>
            <p:ph type="sldNum" sz="quarter" idx="12"/>
          </p:nvPr>
        </p:nvSpPr>
        <p:spPr/>
        <p:txBody>
          <a:bodyPr/>
          <a:lstStyle/>
          <a:p>
            <a:fld id="{BD332752-9405-3B49-87A2-9A38CAF0CA50}" type="slidenum">
              <a:rPr lang="en-US" smtClean="0"/>
              <a:t>‹#›</a:t>
            </a:fld>
            <a:endParaRPr lang="en-US"/>
          </a:p>
        </p:txBody>
      </p:sp>
    </p:spTree>
    <p:extLst>
      <p:ext uri="{BB962C8B-B14F-4D97-AF65-F5344CB8AC3E}">
        <p14:creationId xmlns:p14="http://schemas.microsoft.com/office/powerpoint/2010/main" val="8395833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471242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2280469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4807041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18400604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7994858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4105748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3770361"/>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20427E-B548-D348-BD87-775025E17F5D}" type="datetime1">
              <a:rPr lang="en-US" smtClean="0"/>
              <a:t>11/11/21</a:t>
            </a:fld>
            <a:endParaRPr lang="en-US"/>
          </a:p>
        </p:txBody>
      </p:sp>
      <p:sp>
        <p:nvSpPr>
          <p:cNvPr id="6" name="Footer Placeholder 5"/>
          <p:cNvSpPr>
            <a:spLocks noGrp="1"/>
          </p:cNvSpPr>
          <p:nvPr>
            <p:ph type="ftr" sz="quarter" idx="11"/>
          </p:nvPr>
        </p:nvSpPr>
        <p:spPr/>
        <p:txBody>
          <a:bodyPr/>
          <a:lstStyle/>
          <a:p>
            <a:r>
              <a:rPr lang="en-US"/>
              <a:t>Distributed and Cloud Computing - Fall 2021</a:t>
            </a:r>
          </a:p>
        </p:txBody>
      </p:sp>
      <p:sp>
        <p:nvSpPr>
          <p:cNvPr id="7" name="Slide Number Placeholder 6"/>
          <p:cNvSpPr>
            <a:spLocks noGrp="1"/>
          </p:cNvSpPr>
          <p:nvPr>
            <p:ph type="sldNum" sz="quarter" idx="12"/>
          </p:nvPr>
        </p:nvSpPr>
        <p:spPr/>
        <p:txBody>
          <a:bodyPr/>
          <a:lstStyle/>
          <a:p>
            <a:fld id="{BD332752-9405-3B49-87A2-9A38CAF0CA50}" type="slidenum">
              <a:rPr lang="en-US" smtClean="0"/>
              <a:t>‹#›</a:t>
            </a:fld>
            <a:endParaRPr lang="en-US"/>
          </a:p>
        </p:txBody>
      </p:sp>
    </p:spTree>
    <p:extLst>
      <p:ext uri="{BB962C8B-B14F-4D97-AF65-F5344CB8AC3E}">
        <p14:creationId xmlns:p14="http://schemas.microsoft.com/office/powerpoint/2010/main" val="190921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3C192E-6985-C446-A115-D02190F4F121}" type="datetime1">
              <a:rPr lang="en-US" smtClean="0"/>
              <a:t>11/11/21</a:t>
            </a:fld>
            <a:endParaRPr lang="en-US"/>
          </a:p>
        </p:txBody>
      </p:sp>
      <p:sp>
        <p:nvSpPr>
          <p:cNvPr id="8" name="Footer Placeholder 7"/>
          <p:cNvSpPr>
            <a:spLocks noGrp="1"/>
          </p:cNvSpPr>
          <p:nvPr>
            <p:ph type="ftr" sz="quarter" idx="11"/>
          </p:nvPr>
        </p:nvSpPr>
        <p:spPr/>
        <p:txBody>
          <a:bodyPr/>
          <a:lstStyle/>
          <a:p>
            <a:r>
              <a:rPr lang="en-US"/>
              <a:t>Distributed and Cloud Computing - Fall 2021</a:t>
            </a:r>
          </a:p>
        </p:txBody>
      </p:sp>
      <p:sp>
        <p:nvSpPr>
          <p:cNvPr id="9" name="Slide Number Placeholder 8"/>
          <p:cNvSpPr>
            <a:spLocks noGrp="1"/>
          </p:cNvSpPr>
          <p:nvPr>
            <p:ph type="sldNum" sz="quarter" idx="12"/>
          </p:nvPr>
        </p:nvSpPr>
        <p:spPr/>
        <p:txBody>
          <a:bodyPr/>
          <a:lstStyle/>
          <a:p>
            <a:fld id="{BD332752-9405-3B49-87A2-9A38CAF0CA50}" type="slidenum">
              <a:rPr lang="en-US" smtClean="0"/>
              <a:t>‹#›</a:t>
            </a:fld>
            <a:endParaRPr lang="en-US"/>
          </a:p>
        </p:txBody>
      </p:sp>
    </p:spTree>
    <p:extLst>
      <p:ext uri="{BB962C8B-B14F-4D97-AF65-F5344CB8AC3E}">
        <p14:creationId xmlns:p14="http://schemas.microsoft.com/office/powerpoint/2010/main" val="466019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B112724-D9F5-B14F-BB25-E6D5104B5C4D}" type="datetime1">
              <a:rPr lang="en-US" smtClean="0"/>
              <a:t>11/11/21</a:t>
            </a:fld>
            <a:endParaRPr lang="en-US"/>
          </a:p>
        </p:txBody>
      </p:sp>
      <p:sp>
        <p:nvSpPr>
          <p:cNvPr id="4" name="Footer Placeholder 3"/>
          <p:cNvSpPr>
            <a:spLocks noGrp="1"/>
          </p:cNvSpPr>
          <p:nvPr>
            <p:ph type="ftr" sz="quarter" idx="11"/>
          </p:nvPr>
        </p:nvSpPr>
        <p:spPr/>
        <p:txBody>
          <a:bodyPr/>
          <a:lstStyle/>
          <a:p>
            <a:r>
              <a:rPr lang="en-US"/>
              <a:t>Distributed and Cloud Computing - Fall 2021</a:t>
            </a:r>
          </a:p>
        </p:txBody>
      </p:sp>
      <p:sp>
        <p:nvSpPr>
          <p:cNvPr id="5" name="Slide Number Placeholder 4"/>
          <p:cNvSpPr>
            <a:spLocks noGrp="1"/>
          </p:cNvSpPr>
          <p:nvPr>
            <p:ph type="sldNum" sz="quarter" idx="12"/>
          </p:nvPr>
        </p:nvSpPr>
        <p:spPr/>
        <p:txBody>
          <a:bodyPr/>
          <a:lstStyle/>
          <a:p>
            <a:fld id="{BD332752-9405-3B49-87A2-9A38CAF0CA50}" type="slidenum">
              <a:rPr lang="en-US" smtClean="0"/>
              <a:t>‹#›</a:t>
            </a:fld>
            <a:endParaRPr lang="en-US"/>
          </a:p>
        </p:txBody>
      </p:sp>
    </p:spTree>
    <p:extLst>
      <p:ext uri="{BB962C8B-B14F-4D97-AF65-F5344CB8AC3E}">
        <p14:creationId xmlns:p14="http://schemas.microsoft.com/office/powerpoint/2010/main" val="515716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8747F-7884-3C43-8659-D379F94C21D4}" type="datetime1">
              <a:rPr lang="en-US" smtClean="0"/>
              <a:t>11/11/21</a:t>
            </a:fld>
            <a:endParaRPr lang="en-US"/>
          </a:p>
        </p:txBody>
      </p:sp>
      <p:sp>
        <p:nvSpPr>
          <p:cNvPr id="3" name="Footer Placeholder 2"/>
          <p:cNvSpPr>
            <a:spLocks noGrp="1"/>
          </p:cNvSpPr>
          <p:nvPr>
            <p:ph type="ftr" sz="quarter" idx="11"/>
          </p:nvPr>
        </p:nvSpPr>
        <p:spPr/>
        <p:txBody>
          <a:bodyPr/>
          <a:lstStyle/>
          <a:p>
            <a:r>
              <a:rPr lang="en-US"/>
              <a:t>Distributed and Cloud Computing - Fall 2021</a:t>
            </a:r>
          </a:p>
        </p:txBody>
      </p:sp>
      <p:sp>
        <p:nvSpPr>
          <p:cNvPr id="4" name="Slide Number Placeholder 3"/>
          <p:cNvSpPr>
            <a:spLocks noGrp="1"/>
          </p:cNvSpPr>
          <p:nvPr>
            <p:ph type="sldNum" sz="quarter" idx="12"/>
          </p:nvPr>
        </p:nvSpPr>
        <p:spPr/>
        <p:txBody>
          <a:bodyPr/>
          <a:lstStyle/>
          <a:p>
            <a:fld id="{BD332752-9405-3B49-87A2-9A38CAF0CA50}" type="slidenum">
              <a:rPr lang="en-US" smtClean="0"/>
              <a:t>‹#›</a:t>
            </a:fld>
            <a:endParaRPr lang="en-US"/>
          </a:p>
        </p:txBody>
      </p:sp>
    </p:spTree>
    <p:extLst>
      <p:ext uri="{BB962C8B-B14F-4D97-AF65-F5344CB8AC3E}">
        <p14:creationId xmlns:p14="http://schemas.microsoft.com/office/powerpoint/2010/main" val="398308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3257E6-4D79-AD4D-B59E-9B1A8D8D586E}" type="datetime1">
              <a:rPr lang="en-US" smtClean="0"/>
              <a:t>11/11/21</a:t>
            </a:fld>
            <a:endParaRPr lang="en-US"/>
          </a:p>
        </p:txBody>
      </p:sp>
      <p:sp>
        <p:nvSpPr>
          <p:cNvPr id="6" name="Footer Placeholder 5"/>
          <p:cNvSpPr>
            <a:spLocks noGrp="1"/>
          </p:cNvSpPr>
          <p:nvPr>
            <p:ph type="ftr" sz="quarter" idx="11"/>
          </p:nvPr>
        </p:nvSpPr>
        <p:spPr/>
        <p:txBody>
          <a:bodyPr/>
          <a:lstStyle/>
          <a:p>
            <a:r>
              <a:rPr lang="en-US"/>
              <a:t>Distributed and Cloud Computing - Fall 2021</a:t>
            </a:r>
          </a:p>
        </p:txBody>
      </p:sp>
      <p:sp>
        <p:nvSpPr>
          <p:cNvPr id="7" name="Slide Number Placeholder 6"/>
          <p:cNvSpPr>
            <a:spLocks noGrp="1"/>
          </p:cNvSpPr>
          <p:nvPr>
            <p:ph type="sldNum" sz="quarter" idx="12"/>
          </p:nvPr>
        </p:nvSpPr>
        <p:spPr/>
        <p:txBody>
          <a:bodyPr/>
          <a:lstStyle/>
          <a:p>
            <a:fld id="{BD332752-9405-3B49-87A2-9A38CAF0CA50}" type="slidenum">
              <a:rPr lang="en-US" smtClean="0"/>
              <a:t>‹#›</a:t>
            </a:fld>
            <a:endParaRPr lang="en-US"/>
          </a:p>
        </p:txBody>
      </p:sp>
    </p:spTree>
    <p:extLst>
      <p:ext uri="{BB962C8B-B14F-4D97-AF65-F5344CB8AC3E}">
        <p14:creationId xmlns:p14="http://schemas.microsoft.com/office/powerpoint/2010/main" val="665507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9D7FB4-7199-6C4B-B97C-F25AD8C0803A}" type="datetime1">
              <a:rPr lang="en-US" smtClean="0"/>
              <a:t>11/11/21</a:t>
            </a:fld>
            <a:endParaRPr lang="en-US"/>
          </a:p>
        </p:txBody>
      </p:sp>
      <p:sp>
        <p:nvSpPr>
          <p:cNvPr id="6" name="Footer Placeholder 5"/>
          <p:cNvSpPr>
            <a:spLocks noGrp="1"/>
          </p:cNvSpPr>
          <p:nvPr>
            <p:ph type="ftr" sz="quarter" idx="11"/>
          </p:nvPr>
        </p:nvSpPr>
        <p:spPr/>
        <p:txBody>
          <a:bodyPr/>
          <a:lstStyle/>
          <a:p>
            <a:r>
              <a:rPr lang="en-US"/>
              <a:t>Distributed and Cloud Computing - Fall 2021</a:t>
            </a:r>
          </a:p>
        </p:txBody>
      </p:sp>
      <p:sp>
        <p:nvSpPr>
          <p:cNvPr id="7" name="Slide Number Placeholder 6"/>
          <p:cNvSpPr>
            <a:spLocks noGrp="1"/>
          </p:cNvSpPr>
          <p:nvPr>
            <p:ph type="sldNum" sz="quarter" idx="12"/>
          </p:nvPr>
        </p:nvSpPr>
        <p:spPr/>
        <p:txBody>
          <a:bodyPr/>
          <a:lstStyle/>
          <a:p>
            <a:fld id="{BD332752-9405-3B49-87A2-9A38CAF0CA50}" type="slidenum">
              <a:rPr lang="en-US" smtClean="0"/>
              <a:t>‹#›</a:t>
            </a:fld>
            <a:endParaRPr lang="en-US"/>
          </a:p>
        </p:txBody>
      </p:sp>
    </p:spTree>
    <p:extLst>
      <p:ext uri="{BB962C8B-B14F-4D97-AF65-F5344CB8AC3E}">
        <p14:creationId xmlns:p14="http://schemas.microsoft.com/office/powerpoint/2010/main" val="1088861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ags" Target="../tags/tag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D5CCF7-188B-DB44-B159-9525C78BD6DB}" type="datetime1">
              <a:rPr lang="en-US" smtClean="0"/>
              <a:t>11/11/21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Distributed and Cloud Computing - Fall 2021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332752-9405-3B49-87A2-9A38CAF0CA50}" type="slidenum">
              <a:rPr lang="en-US" smtClean="0"/>
              <a:t>‹#›</a:t>
            </a:fld>
            <a:endParaRPr lang="en-US"/>
          </a:p>
        </p:txBody>
      </p:sp>
    </p:spTree>
    <p:extLst>
      <p:ext uri="{BB962C8B-B14F-4D97-AF65-F5344CB8AC3E}">
        <p14:creationId xmlns:p14="http://schemas.microsoft.com/office/powerpoint/2010/main" val="55192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4" r:id="rId12"/>
    <p:sldLayoutId id="2147483725"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Tree>
    <p:custDataLst>
      <p:tags r:id="rId25"/>
    </p:custDataLst>
    <p:extLst>
      <p:ext uri="{BB962C8B-B14F-4D97-AF65-F5344CB8AC3E}">
        <p14:creationId xmlns:p14="http://schemas.microsoft.com/office/powerpoint/2010/main" val="4125115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thanaa.ghanem@metrostat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4.xml"/><Relationship Id="rId1" Type="http://schemas.openxmlformats.org/officeDocument/2006/relationships/tags" Target="../tags/tag3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3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tags" Target="../tags/tag33.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1.pn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35.xml"/><Relationship Id="rId4" Type="http://schemas.openxmlformats.org/officeDocument/2006/relationships/image" Target="../media/image52.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ags" Target="../tags/tag36.xml"/><Relationship Id="rId4" Type="http://schemas.openxmlformats.org/officeDocument/2006/relationships/image" Target="../media/image53.jp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37.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38.xml"/><Relationship Id="rId4" Type="http://schemas.openxmlformats.org/officeDocument/2006/relationships/image" Target="../media/image54.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39.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40.xml"/><Relationship Id="rId4" Type="http://schemas.openxmlformats.org/officeDocument/2006/relationships/image" Target="../media/image55.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41.xml"/><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42.xml"/><Relationship Id="rId4" Type="http://schemas.openxmlformats.org/officeDocument/2006/relationships/image" Target="../media/image56.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43.xml"/><Relationship Id="rId4" Type="http://schemas.openxmlformats.org/officeDocument/2006/relationships/image" Target="../media/image55.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44.xml"/><Relationship Id="rId5" Type="http://schemas.openxmlformats.org/officeDocument/2006/relationships/image" Target="../media/image57.png"/><Relationship Id="rId4" Type="http://schemas.openxmlformats.org/officeDocument/2006/relationships/image" Target="../media/image55.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xml"/><Relationship Id="rId1" Type="http://schemas.openxmlformats.org/officeDocument/2006/relationships/tags" Target="../tags/tag45.xml"/><Relationship Id="rId4" Type="http://schemas.openxmlformats.org/officeDocument/2006/relationships/image" Target="../media/image57.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5.xml"/><Relationship Id="rId1" Type="http://schemas.openxmlformats.org/officeDocument/2006/relationships/tags" Target="../tags/tag46.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xml"/><Relationship Id="rId1" Type="http://schemas.openxmlformats.org/officeDocument/2006/relationships/tags" Target="../tags/tag47.xml"/><Relationship Id="rId5" Type="http://schemas.openxmlformats.org/officeDocument/2006/relationships/image" Target="../media/image59.svg"/><Relationship Id="rId4" Type="http://schemas.openxmlformats.org/officeDocument/2006/relationships/image" Target="../media/image58.png"/></Relationships>
</file>

<file path=ppt/slides/_rels/slide1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38.xml"/><Relationship Id="rId7" Type="http://schemas.openxmlformats.org/officeDocument/2006/relationships/image" Target="../media/image63.png"/><Relationship Id="rId2" Type="http://schemas.openxmlformats.org/officeDocument/2006/relationships/slideLayout" Target="../slideLayouts/slideLayout18.xml"/><Relationship Id="rId1" Type="http://schemas.openxmlformats.org/officeDocument/2006/relationships/tags" Target="../tags/tag48.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65.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8.xml"/><Relationship Id="rId1" Type="http://schemas.openxmlformats.org/officeDocument/2006/relationships/tags" Target="../tags/tag49.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8.xml"/><Relationship Id="rId1" Type="http://schemas.openxmlformats.org/officeDocument/2006/relationships/tags" Target="../tags/tag50.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8.xml"/><Relationship Id="rId1" Type="http://schemas.openxmlformats.org/officeDocument/2006/relationships/tags" Target="../tags/tag51.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8.xml"/><Relationship Id="rId1" Type="http://schemas.openxmlformats.org/officeDocument/2006/relationships/tags" Target="../tags/tag5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5.xml"/><Relationship Id="rId1" Type="http://schemas.openxmlformats.org/officeDocument/2006/relationships/tags" Target="../tags/tag53.xml"/></Relationships>
</file>

<file path=ppt/slides/_rels/slide13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4.xml"/><Relationship Id="rId7" Type="http://schemas.openxmlformats.org/officeDocument/2006/relationships/diagramColors" Target="../diagrams/colors3.xml"/><Relationship Id="rId2" Type="http://schemas.openxmlformats.org/officeDocument/2006/relationships/slideLayout" Target="../slideLayouts/slideLayout18.xml"/><Relationship Id="rId1" Type="http://schemas.openxmlformats.org/officeDocument/2006/relationships/tags" Target="../tags/tag5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notesSlide" Target="../notesSlides/notesSlide45.xml"/><Relationship Id="rId7" Type="http://schemas.openxmlformats.org/officeDocument/2006/relationships/diagramLayout" Target="../diagrams/layout4.xml"/><Relationship Id="rId2" Type="http://schemas.openxmlformats.org/officeDocument/2006/relationships/slideLayout" Target="../slideLayouts/slideLayout31.xml"/><Relationship Id="rId1" Type="http://schemas.openxmlformats.org/officeDocument/2006/relationships/tags" Target="../tags/tag55.xml"/><Relationship Id="rId6" Type="http://schemas.openxmlformats.org/officeDocument/2006/relationships/diagramData" Target="../diagrams/data4.xml"/><Relationship Id="rId5" Type="http://schemas.openxmlformats.org/officeDocument/2006/relationships/image" Target="../media/image68.svg"/><Relationship Id="rId10" Type="http://schemas.microsoft.com/office/2007/relationships/diagramDrawing" Target="../diagrams/drawing4.xml"/><Relationship Id="rId4" Type="http://schemas.openxmlformats.org/officeDocument/2006/relationships/image" Target="../media/image67.png"/><Relationship Id="rId9" Type="http://schemas.openxmlformats.org/officeDocument/2006/relationships/diagramColors" Target="../diagrams/colors4.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8.xml"/><Relationship Id="rId1" Type="http://schemas.openxmlformats.org/officeDocument/2006/relationships/tags" Target="../tags/tag56.xml"/><Relationship Id="rId4" Type="http://schemas.openxmlformats.org/officeDocument/2006/relationships/image" Target="../media/image69.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8.xml"/><Relationship Id="rId1" Type="http://schemas.openxmlformats.org/officeDocument/2006/relationships/tags" Target="../tags/tag57.xml"/><Relationship Id="rId4" Type="http://schemas.openxmlformats.org/officeDocument/2006/relationships/image" Target="../media/image7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8.xml"/><Relationship Id="rId1" Type="http://schemas.openxmlformats.org/officeDocument/2006/relationships/tags" Target="../tags/tag58.xml"/><Relationship Id="rId4" Type="http://schemas.openxmlformats.org/officeDocument/2006/relationships/image" Target="../media/image50.png"/></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8.xml"/><Relationship Id="rId1" Type="http://schemas.openxmlformats.org/officeDocument/2006/relationships/tags" Target="../tags/tag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8.xml"/><Relationship Id="rId1" Type="http://schemas.openxmlformats.org/officeDocument/2006/relationships/tags" Target="../tags/tag6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8.xml"/><Relationship Id="rId1" Type="http://schemas.openxmlformats.org/officeDocument/2006/relationships/tags" Target="../tags/tag61.xml"/><Relationship Id="rId5" Type="http://schemas.openxmlformats.org/officeDocument/2006/relationships/image" Target="../media/image72.png"/><Relationship Id="rId4" Type="http://schemas.openxmlformats.org/officeDocument/2006/relationships/image" Target="../media/image71.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8.xml"/><Relationship Id="rId1" Type="http://schemas.openxmlformats.org/officeDocument/2006/relationships/tags" Target="../tags/tag62.xml"/><Relationship Id="rId6" Type="http://schemas.openxmlformats.org/officeDocument/2006/relationships/image" Target="../media/image71.png"/><Relationship Id="rId5" Type="http://schemas.openxmlformats.org/officeDocument/2006/relationships/image" Target="../media/image72.png"/><Relationship Id="rId4" Type="http://schemas.openxmlformats.org/officeDocument/2006/relationships/image" Target="../media/image66.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5.xml"/><Relationship Id="rId1" Type="http://schemas.openxmlformats.org/officeDocument/2006/relationships/tags" Target="../tags/tag63.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8.xml"/><Relationship Id="rId1" Type="http://schemas.openxmlformats.org/officeDocument/2006/relationships/tags" Target="../tags/tag6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8.xml"/><Relationship Id="rId1" Type="http://schemas.openxmlformats.org/officeDocument/2006/relationships/tags" Target="../tags/tag65.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8.xml"/><Relationship Id="rId1" Type="http://schemas.openxmlformats.org/officeDocument/2006/relationships/tags" Target="../tags/tag66.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5.xml"/><Relationship Id="rId1" Type="http://schemas.openxmlformats.org/officeDocument/2006/relationships/tags" Target="../tags/tag67.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8.xml"/><Relationship Id="rId1" Type="http://schemas.openxmlformats.org/officeDocument/2006/relationships/tags" Target="../tags/tag68.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8.xml"/><Relationship Id="rId1" Type="http://schemas.openxmlformats.org/officeDocument/2006/relationships/tags" Target="../tags/tag69.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8.xml"/><Relationship Id="rId1" Type="http://schemas.openxmlformats.org/officeDocument/2006/relationships/tags" Target="../tags/tag70.xml"/><Relationship Id="rId4" Type="http://schemas.openxmlformats.org/officeDocument/2006/relationships/image" Target="../media/image73.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8.xml"/><Relationship Id="rId1" Type="http://schemas.openxmlformats.org/officeDocument/2006/relationships/tags" Target="../tags/tag71.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8.xml"/><Relationship Id="rId1" Type="http://schemas.openxmlformats.org/officeDocument/2006/relationships/tags" Target="../tags/tag72.xml"/><Relationship Id="rId4" Type="http://schemas.openxmlformats.org/officeDocument/2006/relationships/image" Target="../media/image73.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8.xml"/><Relationship Id="rId1" Type="http://schemas.openxmlformats.org/officeDocument/2006/relationships/tags" Target="../tags/tag73.xml"/><Relationship Id="rId4" Type="http://schemas.openxmlformats.org/officeDocument/2006/relationships/image" Target="../media/image73.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8.xml"/><Relationship Id="rId1" Type="http://schemas.openxmlformats.org/officeDocument/2006/relationships/tags" Target="../tags/tag74.xml"/><Relationship Id="rId4" Type="http://schemas.openxmlformats.org/officeDocument/2006/relationships/image" Target="../media/image73.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8.xml"/><Relationship Id="rId1" Type="http://schemas.openxmlformats.org/officeDocument/2006/relationships/tags" Target="../tags/tag75.xml"/><Relationship Id="rId4" Type="http://schemas.openxmlformats.org/officeDocument/2006/relationships/image" Target="../media/image73.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5.xml"/><Relationship Id="rId1" Type="http://schemas.openxmlformats.org/officeDocument/2006/relationships/tags" Target="../tags/tag76.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8.xml"/><Relationship Id="rId1" Type="http://schemas.openxmlformats.org/officeDocument/2006/relationships/tags" Target="../tags/tag77.xml"/><Relationship Id="rId6" Type="http://schemas.openxmlformats.org/officeDocument/2006/relationships/image" Target="../media/image75.png"/><Relationship Id="rId5" Type="http://schemas.microsoft.com/office/2007/relationships/hdphoto" Target="../media/hdphoto1.wdp"/><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1.xml"/><Relationship Id="rId1" Type="http://schemas.openxmlformats.org/officeDocument/2006/relationships/tags" Target="../tags/tag78.xml"/><Relationship Id="rId4" Type="http://schemas.openxmlformats.org/officeDocument/2006/relationships/image" Target="../media/image76.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8.xml"/><Relationship Id="rId1" Type="http://schemas.openxmlformats.org/officeDocument/2006/relationships/tags" Target="../tags/tag79.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8.xml"/><Relationship Id="rId1" Type="http://schemas.openxmlformats.org/officeDocument/2006/relationships/tags" Target="../tags/tag80.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png"/></Relationships>
</file>

<file path=ppt/slides/_rels/slide16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notesSlide" Target="../notesSlides/notesSlide72.xml"/><Relationship Id="rId7" Type="http://schemas.openxmlformats.org/officeDocument/2006/relationships/image" Target="../media/image80.png"/><Relationship Id="rId2" Type="http://schemas.openxmlformats.org/officeDocument/2006/relationships/slideLayout" Target="../slideLayouts/slideLayout18.xml"/><Relationship Id="rId1" Type="http://schemas.openxmlformats.org/officeDocument/2006/relationships/tags" Target="../tags/tag81.xml"/><Relationship Id="rId6" Type="http://schemas.openxmlformats.org/officeDocument/2006/relationships/image" Target="../media/image77.png"/><Relationship Id="rId5" Type="http://schemas.openxmlformats.org/officeDocument/2006/relationships/image" Target="../media/image79.svg"/><Relationship Id="rId4" Type="http://schemas.openxmlformats.org/officeDocument/2006/relationships/image" Target="../media/image7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5.xml"/><Relationship Id="rId1" Type="http://schemas.openxmlformats.org/officeDocument/2006/relationships/tags" Target="../tags/tag82.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8.xml"/><Relationship Id="rId1" Type="http://schemas.openxmlformats.org/officeDocument/2006/relationships/tags" Target="../tags/tag83.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1.xml"/><Relationship Id="rId1" Type="http://schemas.openxmlformats.org/officeDocument/2006/relationships/tags" Target="../tags/tag84.xml"/><Relationship Id="rId4" Type="http://schemas.openxmlformats.org/officeDocument/2006/relationships/image" Target="../media/image7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2.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1.xml"/><Relationship Id="rId1" Type="http://schemas.openxmlformats.org/officeDocument/2006/relationships/tags" Target="../tags/tag85.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1.xml"/><Relationship Id="rId1" Type="http://schemas.openxmlformats.org/officeDocument/2006/relationships/tags" Target="../tags/tag86.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1.xml"/><Relationship Id="rId1" Type="http://schemas.openxmlformats.org/officeDocument/2006/relationships/tags" Target="../tags/tag87.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8.xml"/><Relationship Id="rId1" Type="http://schemas.openxmlformats.org/officeDocument/2006/relationships/tags" Target="../tags/tag88.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1.xml"/><Relationship Id="rId1" Type="http://schemas.openxmlformats.org/officeDocument/2006/relationships/tags" Target="../tags/tag8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6.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notesSlide" Target="../notesSlides/notesSlide81.xml"/><Relationship Id="rId7" Type="http://schemas.openxmlformats.org/officeDocument/2006/relationships/image" Target="../media/image83.png"/><Relationship Id="rId2" Type="http://schemas.openxmlformats.org/officeDocument/2006/relationships/slideLayout" Target="../slideLayouts/slideLayout18.xml"/><Relationship Id="rId1" Type="http://schemas.openxmlformats.org/officeDocument/2006/relationships/tags" Target="../tags/tag90.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82.png"/></Relationships>
</file>

<file path=ppt/slides/_rels/slide177.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notesSlide" Target="../notesSlides/notesSlide82.xml"/><Relationship Id="rId7" Type="http://schemas.openxmlformats.org/officeDocument/2006/relationships/image" Target="../media/image78.png"/><Relationship Id="rId2" Type="http://schemas.openxmlformats.org/officeDocument/2006/relationships/slideLayout" Target="../slideLayouts/slideLayout18.xml"/><Relationship Id="rId1" Type="http://schemas.openxmlformats.org/officeDocument/2006/relationships/tags" Target="../tags/tag9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1.xml"/><Relationship Id="rId1" Type="http://schemas.openxmlformats.org/officeDocument/2006/relationships/tags" Target="../tags/tag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mnscu-my.sharepoint.com/personal/xn7118mm_minnstate_edu/_layouts/15/onedrive.aspx?id=%2Fpersonal%2Fxn7118mm%5Fminnstate%5Fedu%2FDocuments%2FFall2021%2DICS432%2Fweek%2D12%2DNov13%2Freading%2FNoSQL%2DDistilled%2Dchapters%2D1%2D3%2Epdf&amp;parent=%2Fpersonal%2Fxn7118mm%5Fminnstate%5Fedu%2FDocuments%2FFall2021%2DICS432%2Fweek%2D12%2DNov13%2Freading&amp;wdLOR=c884BF02F%2DBF4D%2D8141%2D8890%2DC4E1E60BF597"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notesSlide" Target="../notesSlides/notesSlide13.xml"/><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slideLayout" Target="../slideLayouts/slideLayout18.xml"/><Relationship Id="rId1" Type="http://schemas.openxmlformats.org/officeDocument/2006/relationships/tags" Target="../tags/tag29.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45088A-9F21-7E48-B09D-D52ABC971DE1}"/>
              </a:ext>
            </a:extLst>
          </p:cNvPr>
          <p:cNvSpPr>
            <a:spLocks noGrp="1"/>
          </p:cNvSpPr>
          <p:nvPr>
            <p:ph type="ctrTitle"/>
          </p:nvPr>
        </p:nvSpPr>
        <p:spPr>
          <a:xfrm>
            <a:off x="526472" y="665163"/>
            <a:ext cx="9144000" cy="2387600"/>
          </a:xfrm>
        </p:spPr>
        <p:txBody>
          <a:bodyPr>
            <a:noAutofit/>
          </a:bodyPr>
          <a:lstStyle/>
          <a:p>
            <a:pPr algn="l"/>
            <a:br>
              <a:rPr lang="en-US" sz="3300" dirty="0"/>
            </a:br>
            <a:r>
              <a:rPr lang="en-US" sz="3600" dirty="0"/>
              <a:t>ICS 432 – 01</a:t>
            </a:r>
            <a:br>
              <a:rPr lang="en-US" sz="3600" dirty="0"/>
            </a:br>
            <a:r>
              <a:rPr lang="en-US" sz="3600" dirty="0"/>
              <a:t>Distributed and Cloud Computing </a:t>
            </a:r>
            <a:br>
              <a:rPr lang="en-US" sz="3600" dirty="0"/>
            </a:br>
            <a:r>
              <a:rPr lang="en-US" sz="3600" dirty="0"/>
              <a:t>Fall 2021</a:t>
            </a:r>
            <a:br>
              <a:rPr lang="en-US" sz="3600" dirty="0"/>
            </a:br>
            <a:endParaRPr lang="en-US" sz="3300" dirty="0"/>
          </a:p>
        </p:txBody>
      </p:sp>
      <p:sp>
        <p:nvSpPr>
          <p:cNvPr id="6" name="Subtitle 5">
            <a:extLst>
              <a:ext uri="{FF2B5EF4-FFF2-40B4-BE49-F238E27FC236}">
                <a16:creationId xmlns:a16="http://schemas.microsoft.com/office/drawing/2014/main" id="{C82263AD-4EFB-5B40-88F4-E3166439C74D}"/>
              </a:ext>
            </a:extLst>
          </p:cNvPr>
          <p:cNvSpPr>
            <a:spLocks noGrp="1"/>
          </p:cNvSpPr>
          <p:nvPr>
            <p:ph type="subTitle" idx="1"/>
          </p:nvPr>
        </p:nvSpPr>
        <p:spPr/>
        <p:txBody>
          <a:bodyPr/>
          <a:lstStyle/>
          <a:p>
            <a:r>
              <a:rPr lang="en-US" dirty="0"/>
              <a:t>Instructor: </a:t>
            </a:r>
            <a:r>
              <a:rPr lang="en-US" dirty="0" err="1"/>
              <a:t>Thanaa</a:t>
            </a:r>
            <a:r>
              <a:rPr lang="en-US" dirty="0"/>
              <a:t> Ghanem</a:t>
            </a:r>
          </a:p>
          <a:p>
            <a:r>
              <a:rPr lang="en-US" dirty="0">
                <a:hlinkClick r:id="rId2"/>
              </a:rPr>
              <a:t>thanaa.ghanem@metrostate.edu</a:t>
            </a:r>
            <a:endParaRPr lang="en-US" dirty="0"/>
          </a:p>
          <a:p>
            <a:endParaRPr lang="en-US" sz="2800" dirty="0"/>
          </a:p>
          <a:p>
            <a:endParaRPr lang="en-US" b="1" dirty="0"/>
          </a:p>
          <a:p>
            <a:r>
              <a:rPr lang="en-US" b="1" dirty="0"/>
              <a:t>Lectures 12</a:t>
            </a:r>
          </a:p>
          <a:p>
            <a:r>
              <a:rPr lang="en-US" b="1" dirty="0"/>
              <a:t>November 13, 2021</a:t>
            </a:r>
          </a:p>
          <a:p>
            <a:endParaRPr lang="en-US" dirty="0"/>
          </a:p>
        </p:txBody>
      </p:sp>
      <p:sp>
        <p:nvSpPr>
          <p:cNvPr id="7" name="Footer Placeholder 6">
            <a:extLst>
              <a:ext uri="{FF2B5EF4-FFF2-40B4-BE49-F238E27FC236}">
                <a16:creationId xmlns:a16="http://schemas.microsoft.com/office/drawing/2014/main" id="{FC9E78D3-AC7B-A047-B57D-4D47D718C81B}"/>
              </a:ext>
            </a:extLst>
          </p:cNvPr>
          <p:cNvSpPr>
            <a:spLocks noGrp="1"/>
          </p:cNvSpPr>
          <p:nvPr>
            <p:ph type="ftr" sz="quarter" idx="11"/>
          </p:nvPr>
        </p:nvSpPr>
        <p:spPr/>
        <p:txBody>
          <a:bodyPr/>
          <a:lstStyle/>
          <a:p>
            <a:r>
              <a:rPr lang="en-US" dirty="0"/>
              <a:t>Distributed and Cloud Computing - Fall 2021</a:t>
            </a:r>
          </a:p>
        </p:txBody>
      </p:sp>
      <p:sp>
        <p:nvSpPr>
          <p:cNvPr id="4" name="Slide Number Placeholder 3">
            <a:extLst>
              <a:ext uri="{FF2B5EF4-FFF2-40B4-BE49-F238E27FC236}">
                <a16:creationId xmlns:a16="http://schemas.microsoft.com/office/drawing/2014/main" id="{14FDB143-A0C0-F14D-86B5-9F7D0E306B8D}"/>
              </a:ext>
            </a:extLst>
          </p:cNvPr>
          <p:cNvSpPr>
            <a:spLocks noGrp="1"/>
          </p:cNvSpPr>
          <p:nvPr>
            <p:ph type="sldNum" sz="quarter" idx="12"/>
          </p:nvPr>
        </p:nvSpPr>
        <p:spPr/>
        <p:txBody>
          <a:bodyPr/>
          <a:lstStyle/>
          <a:p>
            <a:fld id="{B6A95138-A96E-2F42-A959-2EFD44FE4AB7}" type="slidenum">
              <a:rPr lang="en-US" smtClean="0"/>
              <a:pPr/>
              <a:t>1</a:t>
            </a:fld>
            <a:endParaRPr lang="en-US" dirty="0"/>
          </a:p>
        </p:txBody>
      </p:sp>
    </p:spTree>
    <p:extLst>
      <p:ext uri="{BB962C8B-B14F-4D97-AF65-F5344CB8AC3E}">
        <p14:creationId xmlns:p14="http://schemas.microsoft.com/office/powerpoint/2010/main" val="4154413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 of RDBMS (1/4): </a:t>
            </a:r>
            <a:r>
              <a:rPr lang="en-US" b="1" dirty="0"/>
              <a:t>Persistent Data</a:t>
            </a:r>
          </a:p>
        </p:txBody>
      </p:sp>
      <p:sp>
        <p:nvSpPr>
          <p:cNvPr id="3" name="Content Placeholder 2"/>
          <p:cNvSpPr>
            <a:spLocks noGrp="1"/>
          </p:cNvSpPr>
          <p:nvPr>
            <p:ph idx="1"/>
          </p:nvPr>
        </p:nvSpPr>
        <p:spPr>
          <a:xfrm>
            <a:off x="838200" y="1825625"/>
            <a:ext cx="10841182" cy="4351338"/>
          </a:xfrm>
        </p:spPr>
        <p:txBody>
          <a:bodyPr>
            <a:noAutofit/>
          </a:bodyPr>
          <a:lstStyle/>
          <a:p>
            <a:pPr>
              <a:lnSpc>
                <a:spcPct val="100000"/>
              </a:lnSpc>
            </a:pPr>
            <a:r>
              <a:rPr lang="en-US" sz="2600" dirty="0"/>
              <a:t>The most obvious value of a database is keeping large amounts of persistent data.</a:t>
            </a:r>
          </a:p>
          <a:p>
            <a:pPr>
              <a:lnSpc>
                <a:spcPct val="100000"/>
              </a:lnSpc>
            </a:pPr>
            <a:r>
              <a:rPr lang="en-US" sz="2600" dirty="0"/>
              <a:t>Main memory is both limited in space and loses all data when you lose power. To keep data, you have to write it to a backing store.</a:t>
            </a:r>
          </a:p>
          <a:p>
            <a:pPr>
              <a:lnSpc>
                <a:spcPct val="100000"/>
              </a:lnSpc>
            </a:pPr>
            <a:r>
              <a:rPr lang="en-US" sz="2600" dirty="0"/>
              <a:t>The backing store can be organized in many different ways (e.g., word document, excel sheet, or any file).</a:t>
            </a:r>
          </a:p>
          <a:p>
            <a:pPr>
              <a:lnSpc>
                <a:spcPct val="100000"/>
              </a:lnSpc>
            </a:pPr>
            <a:r>
              <a:rPr lang="en-US" sz="2600" dirty="0"/>
              <a:t>However, </a:t>
            </a:r>
            <a:r>
              <a:rPr lang="en-US" sz="2600" dirty="0">
                <a:highlight>
                  <a:srgbClr val="FFFF00"/>
                </a:highlight>
              </a:rPr>
              <a:t>a database allows more flexibility than a file system in storing large amount of data in a way that allows an application to get information quickly and easily.</a:t>
            </a:r>
          </a:p>
        </p:txBody>
      </p:sp>
      <p:sp>
        <p:nvSpPr>
          <p:cNvPr id="4" name="Slide Number Placeholder 3"/>
          <p:cNvSpPr>
            <a:spLocks noGrp="1"/>
          </p:cNvSpPr>
          <p:nvPr>
            <p:ph type="sldNum" sz="quarter" idx="12"/>
          </p:nvPr>
        </p:nvSpPr>
        <p:spPr/>
        <p:txBody>
          <a:bodyPr/>
          <a:lstStyle/>
          <a:p>
            <a:fld id="{BD332752-9405-3B49-87A2-9A38CAF0CA50}" type="slidenum">
              <a:rPr lang="en-US" smtClean="0"/>
              <a:t>10</a:t>
            </a:fld>
            <a:endParaRPr lang="en-US" dirty="0"/>
          </a:p>
        </p:txBody>
      </p:sp>
      <p:sp>
        <p:nvSpPr>
          <p:cNvPr id="5" name="Footer Placeholder 4">
            <a:extLst>
              <a:ext uri="{FF2B5EF4-FFF2-40B4-BE49-F238E27FC236}">
                <a16:creationId xmlns:a16="http://schemas.microsoft.com/office/drawing/2014/main" id="{D16C1F68-9177-FB48-AC8E-070854DDB5E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4403899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255" y="371620"/>
            <a:ext cx="10548654" cy="1143000"/>
          </a:xfrm>
        </p:spPr>
        <p:txBody>
          <a:bodyPr>
            <a:normAutofit fontScale="90000"/>
          </a:bodyPr>
          <a:lstStyle/>
          <a:p>
            <a:r>
              <a:rPr lang="en-US" dirty="0"/>
              <a:t>Problem for Relational Database to be Distributed</a:t>
            </a:r>
          </a:p>
        </p:txBody>
      </p:sp>
      <p:sp>
        <p:nvSpPr>
          <p:cNvPr id="3" name="Content Placeholder 2"/>
          <p:cNvSpPr>
            <a:spLocks noGrp="1"/>
          </p:cNvSpPr>
          <p:nvPr>
            <p:ph idx="1"/>
          </p:nvPr>
        </p:nvSpPr>
        <p:spPr/>
        <p:txBody>
          <a:bodyPr/>
          <a:lstStyle/>
          <a:p>
            <a:r>
              <a:rPr lang="en-US" dirty="0"/>
              <a:t>The Relational Database is built on the principle of </a:t>
            </a:r>
            <a:r>
              <a:rPr lang="en-US" b="1" dirty="0"/>
              <a:t>ACID</a:t>
            </a:r>
            <a:r>
              <a:rPr lang="en-US" dirty="0"/>
              <a:t> (Atomicity, Consistency, Isolation, Durability)</a:t>
            </a:r>
          </a:p>
          <a:p>
            <a:endParaRPr lang="en-US" dirty="0"/>
          </a:p>
          <a:p>
            <a:r>
              <a:rPr lang="en-US" dirty="0"/>
              <a:t>It implies that a truly </a:t>
            </a:r>
            <a:r>
              <a:rPr lang="en-US" b="1" dirty="0"/>
              <a:t>distributed</a:t>
            </a:r>
            <a:r>
              <a:rPr lang="en-US" dirty="0"/>
              <a:t> relational database should have </a:t>
            </a:r>
            <a:r>
              <a:rPr lang="en-US" b="1" dirty="0">
                <a:solidFill>
                  <a:srgbClr val="FF0000"/>
                </a:solidFill>
              </a:rPr>
              <a:t>availability</a:t>
            </a:r>
            <a:r>
              <a:rPr lang="en-US" b="1" dirty="0"/>
              <a:t>, </a:t>
            </a:r>
            <a:r>
              <a:rPr lang="en-US" b="1" dirty="0">
                <a:solidFill>
                  <a:srgbClr val="FF0000"/>
                </a:solidFill>
              </a:rPr>
              <a:t>consistency</a:t>
            </a:r>
            <a:r>
              <a:rPr lang="en-US" b="1" dirty="0"/>
              <a:t> and partition tolerance</a:t>
            </a:r>
            <a:r>
              <a:rPr lang="en-US" dirty="0"/>
              <a:t>.</a:t>
            </a:r>
          </a:p>
          <a:p>
            <a:endParaRPr lang="en-US" dirty="0"/>
          </a:p>
          <a:p>
            <a:r>
              <a:rPr lang="en-US" dirty="0"/>
              <a:t>Which unfortunately is </a:t>
            </a:r>
            <a:r>
              <a:rPr lang="en-US" b="1" dirty="0"/>
              <a:t>impossible</a:t>
            </a:r>
            <a:r>
              <a:rPr lang="en-US" dirty="0"/>
              <a:t> …</a:t>
            </a:r>
          </a:p>
        </p:txBody>
      </p:sp>
      <p:sp>
        <p:nvSpPr>
          <p:cNvPr id="4" name="Slide Number Placeholder 3"/>
          <p:cNvSpPr>
            <a:spLocks noGrp="1"/>
          </p:cNvSpPr>
          <p:nvPr>
            <p:ph type="sldNum" sz="quarter" idx="12"/>
          </p:nvPr>
        </p:nvSpPr>
        <p:spPr/>
        <p:txBody>
          <a:bodyPr/>
          <a:lstStyle/>
          <a:p>
            <a:fld id="{BD332752-9405-3B49-87A2-9A38CAF0CA50}" type="slidenum">
              <a:rPr lang="en-US" smtClean="0"/>
              <a:t>100</a:t>
            </a:fld>
            <a:endParaRPr lang="en-US"/>
          </a:p>
        </p:txBody>
      </p:sp>
      <p:sp>
        <p:nvSpPr>
          <p:cNvPr id="5" name="Footer Placeholder 4">
            <a:extLst>
              <a:ext uri="{FF2B5EF4-FFF2-40B4-BE49-F238E27FC236}">
                <a16:creationId xmlns:a16="http://schemas.microsoft.com/office/drawing/2014/main" id="{4059E84E-8EF9-6645-AC5C-41C3C5F77C79}"/>
              </a:ext>
            </a:extLst>
          </p:cNvPr>
          <p:cNvSpPr>
            <a:spLocks noGrp="1"/>
          </p:cNvSpPr>
          <p:nvPr>
            <p:ph type="ftr" sz="quarter" idx="11"/>
          </p:nvPr>
        </p:nvSpPr>
        <p:spPr/>
        <p:txBody>
          <a:bodyPr/>
          <a:lstStyle/>
          <a:p>
            <a:r>
              <a:rPr lang="en-US" dirty="0"/>
              <a:t>Distributed and Cloud Computing - Fall 2021</a:t>
            </a:r>
          </a:p>
        </p:txBody>
      </p:sp>
    </p:spTree>
    <p:extLst>
      <p:ext uri="{BB962C8B-B14F-4D97-AF65-F5344CB8AC3E}">
        <p14:creationId xmlns:p14="http://schemas.microsoft.com/office/powerpoint/2010/main" val="7615777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784" y="427590"/>
            <a:ext cx="8529052" cy="955257"/>
          </a:xfrm>
        </p:spPr>
        <p:txBody>
          <a:bodyPr>
            <a:normAutofit/>
          </a:bodyPr>
          <a:lstStyle/>
          <a:p>
            <a:r>
              <a:rPr lang="en-US" dirty="0"/>
              <a:t>Consistency or Availability</a:t>
            </a:r>
          </a:p>
        </p:txBody>
      </p:sp>
      <p:grpSp>
        <p:nvGrpSpPr>
          <p:cNvPr id="3" name="Group 2"/>
          <p:cNvGrpSpPr/>
          <p:nvPr/>
        </p:nvGrpSpPr>
        <p:grpSpPr>
          <a:xfrm>
            <a:off x="7607370" y="1967822"/>
            <a:ext cx="3916958" cy="3261308"/>
            <a:chOff x="1657674" y="1417639"/>
            <a:chExt cx="5748420" cy="5012571"/>
          </a:xfrm>
        </p:grpSpPr>
        <p:sp>
          <p:nvSpPr>
            <p:cNvPr id="4" name="Oval 3"/>
            <p:cNvSpPr/>
            <p:nvPr/>
          </p:nvSpPr>
          <p:spPr>
            <a:xfrm>
              <a:off x="1657674" y="1417639"/>
              <a:ext cx="3141579" cy="3154362"/>
            </a:xfrm>
            <a:prstGeom prst="ellipse">
              <a:avLst/>
            </a:prstGeom>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C</a:t>
              </a:r>
            </a:p>
          </p:txBody>
        </p:sp>
        <p:sp>
          <p:nvSpPr>
            <p:cNvPr id="5" name="Oval 4"/>
            <p:cNvSpPr/>
            <p:nvPr/>
          </p:nvSpPr>
          <p:spPr>
            <a:xfrm>
              <a:off x="4069338" y="1417639"/>
              <a:ext cx="3336756" cy="3154362"/>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A</a:t>
              </a:r>
            </a:p>
          </p:txBody>
        </p:sp>
        <p:sp>
          <p:nvSpPr>
            <p:cNvPr id="6" name="Oval 5"/>
            <p:cNvSpPr/>
            <p:nvPr/>
          </p:nvSpPr>
          <p:spPr>
            <a:xfrm>
              <a:off x="2847464" y="3088105"/>
              <a:ext cx="3395578" cy="3342105"/>
            </a:xfrm>
            <a:prstGeom prst="ellipse">
              <a:avLst/>
            </a:prstGeom>
            <a:solidFill>
              <a:srgbClr val="FF0000">
                <a:alpha val="50000"/>
              </a:srgbClr>
            </a:solidFill>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P</a:t>
              </a:r>
            </a:p>
          </p:txBody>
        </p:sp>
        <p:sp>
          <p:nvSpPr>
            <p:cNvPr id="7" name="Multiply 6"/>
            <p:cNvSpPr/>
            <p:nvPr/>
          </p:nvSpPr>
          <p:spPr>
            <a:xfrm>
              <a:off x="4197684" y="2954421"/>
              <a:ext cx="507990" cy="1002632"/>
            </a:xfrm>
            <a:prstGeom prst="mathMultiply">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469784" y="1636589"/>
            <a:ext cx="6596034" cy="5032147"/>
          </a:xfrm>
          <a:prstGeom prst="rect">
            <a:avLst/>
          </a:prstGeom>
          <a:noFill/>
        </p:spPr>
        <p:txBody>
          <a:bodyPr wrap="square" rtlCol="0">
            <a:spAutoFit/>
          </a:bodyPr>
          <a:lstStyle/>
          <a:p>
            <a:pPr marL="285750" indent="-285750">
              <a:buFontTx/>
              <a:buChar char="•"/>
            </a:pPr>
            <a:r>
              <a:rPr lang="en-US" sz="2400" dirty="0"/>
              <a:t>Consistency and Availability is not “binary” decision</a:t>
            </a:r>
          </a:p>
          <a:p>
            <a:pPr lvl="1"/>
            <a:endParaRPr lang="en-US" sz="1100" dirty="0"/>
          </a:p>
          <a:p>
            <a:pPr marL="285750" indent="-285750">
              <a:buFontTx/>
              <a:buChar char="•"/>
            </a:pPr>
            <a:endParaRPr lang="en-US" sz="2400" dirty="0"/>
          </a:p>
          <a:p>
            <a:pPr marL="285750" indent="-285750">
              <a:buFontTx/>
              <a:buChar char="•"/>
            </a:pPr>
            <a:r>
              <a:rPr lang="en-US" sz="2400" dirty="0"/>
              <a:t>AP systems relax consistency in favor of availability – </a:t>
            </a:r>
            <a:r>
              <a:rPr lang="en-US" sz="2400" dirty="0">
                <a:highlight>
                  <a:srgbClr val="FFFF00"/>
                </a:highlight>
              </a:rPr>
              <a:t>but are not inconsistent</a:t>
            </a:r>
          </a:p>
          <a:p>
            <a:endParaRPr lang="en-US" sz="1100" dirty="0"/>
          </a:p>
          <a:p>
            <a:pPr marL="285750" indent="-285750">
              <a:buFontTx/>
              <a:buChar char="•"/>
            </a:pPr>
            <a:endParaRPr lang="en-US" sz="2400" dirty="0"/>
          </a:p>
          <a:p>
            <a:pPr marL="285750" indent="-285750">
              <a:buFontTx/>
              <a:buChar char="•"/>
            </a:pPr>
            <a:r>
              <a:rPr lang="en-US" sz="2400" dirty="0"/>
              <a:t>CP systems sacrifice availability for consistency- </a:t>
            </a:r>
            <a:r>
              <a:rPr lang="en-US" sz="2400" dirty="0">
                <a:highlight>
                  <a:srgbClr val="FFFF00"/>
                </a:highlight>
              </a:rPr>
              <a:t>but are not unavailable</a:t>
            </a:r>
          </a:p>
          <a:p>
            <a:endParaRPr lang="en-US" sz="1100" dirty="0"/>
          </a:p>
          <a:p>
            <a:pPr marL="285750" indent="-285750">
              <a:buFontTx/>
              <a:buChar char="•"/>
            </a:pPr>
            <a:endParaRPr lang="en-US" sz="2400" dirty="0"/>
          </a:p>
          <a:p>
            <a:pPr marL="285750" indent="-285750">
              <a:buFontTx/>
              <a:buChar char="•"/>
            </a:pPr>
            <a:r>
              <a:rPr lang="en-US" sz="2400" dirty="0">
                <a:highlight>
                  <a:srgbClr val="FFFF00"/>
                </a:highlight>
              </a:rPr>
              <a:t>This suggests both AP and CP systems can offer a degree of consistency, and availability, as well as partition tolerance</a:t>
            </a:r>
          </a:p>
        </p:txBody>
      </p:sp>
      <p:sp>
        <p:nvSpPr>
          <p:cNvPr id="9" name="Slide Number Placeholder 8"/>
          <p:cNvSpPr>
            <a:spLocks noGrp="1"/>
          </p:cNvSpPr>
          <p:nvPr>
            <p:ph type="sldNum" sz="quarter" idx="12"/>
          </p:nvPr>
        </p:nvSpPr>
        <p:spPr/>
        <p:txBody>
          <a:bodyPr/>
          <a:lstStyle/>
          <a:p>
            <a:fld id="{BD332752-9405-3B49-87A2-9A38CAF0CA50}" type="slidenum">
              <a:rPr lang="en-US" smtClean="0"/>
              <a:t>101</a:t>
            </a:fld>
            <a:endParaRPr lang="en-US"/>
          </a:p>
        </p:txBody>
      </p:sp>
      <p:sp>
        <p:nvSpPr>
          <p:cNvPr id="10" name="Footer Placeholder 9">
            <a:extLst>
              <a:ext uri="{FF2B5EF4-FFF2-40B4-BE49-F238E27FC236}">
                <a16:creationId xmlns:a16="http://schemas.microsoft.com/office/drawing/2014/main" id="{408D59E8-C1D1-CA4B-85AE-DD094C1DB9B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9546184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BASE</a:t>
            </a:r>
            <a:r>
              <a:rPr lang="en-US" dirty="0"/>
              <a:t> Properties</a:t>
            </a:r>
          </a:p>
        </p:txBody>
      </p:sp>
      <p:sp>
        <p:nvSpPr>
          <p:cNvPr id="3" name="Content Placeholder 2"/>
          <p:cNvSpPr>
            <a:spLocks noGrp="1"/>
          </p:cNvSpPr>
          <p:nvPr>
            <p:ph idx="1"/>
          </p:nvPr>
        </p:nvSpPr>
        <p:spPr>
          <a:xfrm>
            <a:off x="838200" y="1825625"/>
            <a:ext cx="10515600" cy="2455430"/>
          </a:xfrm>
        </p:spPr>
        <p:txBody>
          <a:bodyPr/>
          <a:lstStyle/>
          <a:p>
            <a:r>
              <a:rPr lang="en-US" dirty="0"/>
              <a:t>Instead of following ACID, NoSQL systems follow </a:t>
            </a:r>
            <a:r>
              <a:rPr lang="en-US" b="1" dirty="0"/>
              <a:t>BASE</a:t>
            </a:r>
            <a:r>
              <a:rPr lang="en-US" dirty="0"/>
              <a:t> properties:</a:t>
            </a:r>
          </a:p>
          <a:p>
            <a:pPr lvl="1"/>
            <a:r>
              <a:rPr lang="en-US" b="1" dirty="0">
                <a:solidFill>
                  <a:srgbClr val="FF0000"/>
                </a:solidFill>
              </a:rPr>
              <a:t>B</a:t>
            </a:r>
            <a:r>
              <a:rPr lang="en-US" dirty="0"/>
              <a:t>asically </a:t>
            </a:r>
            <a:r>
              <a:rPr lang="en-US" b="1" dirty="0">
                <a:solidFill>
                  <a:srgbClr val="FF0000"/>
                </a:solidFill>
              </a:rPr>
              <a:t>A</a:t>
            </a:r>
            <a:r>
              <a:rPr lang="en-US" dirty="0"/>
              <a:t>vailable, </a:t>
            </a:r>
            <a:r>
              <a:rPr lang="en-US" b="1" dirty="0">
                <a:solidFill>
                  <a:srgbClr val="FF0000"/>
                </a:solidFill>
              </a:rPr>
              <a:t>S</a:t>
            </a:r>
            <a:r>
              <a:rPr lang="en-US" dirty="0"/>
              <a:t>oft State, </a:t>
            </a:r>
            <a:r>
              <a:rPr lang="en-US" b="1" dirty="0">
                <a:solidFill>
                  <a:srgbClr val="FF0000"/>
                </a:solidFill>
              </a:rPr>
              <a:t>E</a:t>
            </a:r>
            <a:r>
              <a:rPr lang="en-US" dirty="0"/>
              <a:t>ventually Consistent</a:t>
            </a:r>
          </a:p>
          <a:p>
            <a:pPr>
              <a:lnSpc>
                <a:spcPct val="100000"/>
              </a:lnSpc>
            </a:pPr>
            <a:r>
              <a:rPr lang="en-US" sz="2000" dirty="0"/>
              <a:t> </a:t>
            </a:r>
          </a:p>
          <a:p>
            <a:pPr>
              <a:lnSpc>
                <a:spcPct val="100000"/>
              </a:lnSpc>
            </a:pPr>
            <a:r>
              <a:rPr lang="en-US" sz="2000" b="1" dirty="0"/>
              <a:t>Basically Available</a:t>
            </a:r>
            <a:r>
              <a:rPr lang="en-US" sz="2000" dirty="0"/>
              <a:t> – Rather than enforcing immediate consistency, BASE-modelled NoSQL databases will ensure availability of data by spreading and replicating it across the nodes of the database cluster.</a:t>
            </a:r>
          </a:p>
          <a:p>
            <a:pPr>
              <a:lnSpc>
                <a:spcPct val="100000"/>
              </a:lnSpc>
            </a:pPr>
            <a:r>
              <a:rPr lang="en-US" sz="2000" b="1" dirty="0"/>
              <a:t>Soft State</a:t>
            </a:r>
            <a:r>
              <a:rPr lang="en-US" sz="2000" dirty="0"/>
              <a:t> – Due to the lack of immediate consistency, data values may change over time. The BASE model breaks off with the concept of a database which enforces its own consistency, delegating that responsibility to developers.</a:t>
            </a:r>
          </a:p>
          <a:p>
            <a:pPr>
              <a:lnSpc>
                <a:spcPct val="100000"/>
              </a:lnSpc>
            </a:pPr>
            <a:r>
              <a:rPr lang="en-US" sz="2000" b="1" dirty="0"/>
              <a:t>Eventually Consistent</a:t>
            </a:r>
            <a:r>
              <a:rPr lang="en-US" sz="2000" dirty="0"/>
              <a:t> – The fact that BASE does not enforce immediate consistency does not mean that it never achieves it. However, until it does, data reads are still possible (even though they might not reflect the reality).</a:t>
            </a:r>
          </a:p>
          <a:p>
            <a:endParaRPr lang="en-US" dirty="0"/>
          </a:p>
          <a:p>
            <a:pPr lvl="1"/>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102</a:t>
            </a:fld>
            <a:endParaRPr lang="en-US"/>
          </a:p>
        </p:txBody>
      </p:sp>
      <p:sp>
        <p:nvSpPr>
          <p:cNvPr id="5" name="Footer Placeholder 4">
            <a:extLst>
              <a:ext uri="{FF2B5EF4-FFF2-40B4-BE49-F238E27FC236}">
                <a16:creationId xmlns:a16="http://schemas.microsoft.com/office/drawing/2014/main" id="{6ED433D6-9472-3740-B644-BB76F17CCBB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229642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9BFEB-4557-3848-A91E-FC11EAF49370}"/>
              </a:ext>
            </a:extLst>
          </p:cNvPr>
          <p:cNvSpPr>
            <a:spLocks noGrp="1"/>
          </p:cNvSpPr>
          <p:nvPr>
            <p:ph type="title"/>
          </p:nvPr>
        </p:nvSpPr>
        <p:spPr/>
        <p:txBody>
          <a:bodyPr/>
          <a:lstStyle/>
          <a:p>
            <a:r>
              <a:rPr lang="en-US" dirty="0"/>
              <a:t>ACID vs. BASE</a:t>
            </a:r>
          </a:p>
        </p:txBody>
      </p:sp>
      <p:sp>
        <p:nvSpPr>
          <p:cNvPr id="3" name="Content Placeholder 2">
            <a:extLst>
              <a:ext uri="{FF2B5EF4-FFF2-40B4-BE49-F238E27FC236}">
                <a16:creationId xmlns:a16="http://schemas.microsoft.com/office/drawing/2014/main" id="{416FF860-04E8-7842-993E-E796DAB7FC45}"/>
              </a:ext>
            </a:extLst>
          </p:cNvPr>
          <p:cNvSpPr>
            <a:spLocks noGrp="1"/>
          </p:cNvSpPr>
          <p:nvPr>
            <p:ph idx="1"/>
          </p:nvPr>
        </p:nvSpPr>
        <p:spPr/>
        <p:txBody>
          <a:bodyPr/>
          <a:lstStyle/>
          <a:p>
            <a:pPr>
              <a:lnSpc>
                <a:spcPct val="100000"/>
              </a:lnSpc>
            </a:pPr>
            <a:r>
              <a:rPr lang="en-US" sz="2400" dirty="0"/>
              <a:t>The tradeoff between ACID and BASE is a spectrum, not a binary choice.</a:t>
            </a:r>
          </a:p>
          <a:p>
            <a:pPr>
              <a:lnSpc>
                <a:spcPct val="100000"/>
              </a:lnSpc>
            </a:pPr>
            <a:r>
              <a:rPr lang="en-US" sz="2400" dirty="0"/>
              <a:t>Given their highly structured nature, ACID-compliant databases will be a better fit for those who require consistency, predictability, and reliability.</a:t>
            </a:r>
          </a:p>
          <a:p>
            <a:pPr>
              <a:lnSpc>
                <a:spcPct val="100000"/>
              </a:lnSpc>
            </a:pPr>
            <a:r>
              <a:rPr lang="en-US" sz="2400" dirty="0"/>
              <a:t>Those who consider growth to be among their priorities will likely want to choose the BASE model, because it enables easier scaling up and provides more flexibility. However, BASE also requires developers who will know how to deal with the limitations of the model.</a:t>
            </a:r>
          </a:p>
          <a:p>
            <a:endParaRPr lang="en-US" dirty="0"/>
          </a:p>
        </p:txBody>
      </p:sp>
      <p:sp>
        <p:nvSpPr>
          <p:cNvPr id="4" name="Footer Placeholder 3">
            <a:extLst>
              <a:ext uri="{FF2B5EF4-FFF2-40B4-BE49-F238E27FC236}">
                <a16:creationId xmlns:a16="http://schemas.microsoft.com/office/drawing/2014/main" id="{126B3444-6225-904D-9212-3FE0501EA14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44A7F9B6-3975-3B47-B146-69D1A7C15B05}"/>
              </a:ext>
            </a:extLst>
          </p:cNvPr>
          <p:cNvSpPr>
            <a:spLocks noGrp="1"/>
          </p:cNvSpPr>
          <p:nvPr>
            <p:ph type="sldNum" sz="quarter" idx="12"/>
          </p:nvPr>
        </p:nvSpPr>
        <p:spPr/>
        <p:txBody>
          <a:bodyPr/>
          <a:lstStyle/>
          <a:p>
            <a:fld id="{BD332752-9405-3B49-87A2-9A38CAF0CA50}" type="slidenum">
              <a:rPr lang="en-US" smtClean="0"/>
              <a:t>103</a:t>
            </a:fld>
            <a:endParaRPr lang="en-US"/>
          </a:p>
        </p:txBody>
      </p:sp>
      <p:pic>
        <p:nvPicPr>
          <p:cNvPr id="6" name="Picture 5">
            <a:extLst>
              <a:ext uri="{FF2B5EF4-FFF2-40B4-BE49-F238E27FC236}">
                <a16:creationId xmlns:a16="http://schemas.microsoft.com/office/drawing/2014/main" id="{B95C2F87-519F-0745-BCDB-4D18DC124B44}"/>
              </a:ext>
            </a:extLst>
          </p:cNvPr>
          <p:cNvPicPr>
            <a:picLocks noChangeAspect="1"/>
          </p:cNvPicPr>
          <p:nvPr/>
        </p:nvPicPr>
        <p:blipFill>
          <a:blip r:embed="rId2"/>
          <a:stretch>
            <a:fillRect/>
          </a:stretch>
        </p:blipFill>
        <p:spPr>
          <a:xfrm>
            <a:off x="487055" y="4851400"/>
            <a:ext cx="4548084" cy="1338984"/>
          </a:xfrm>
          <a:prstGeom prst="rect">
            <a:avLst/>
          </a:prstGeom>
        </p:spPr>
      </p:pic>
      <p:pic>
        <p:nvPicPr>
          <p:cNvPr id="7" name="Picture 6">
            <a:extLst>
              <a:ext uri="{FF2B5EF4-FFF2-40B4-BE49-F238E27FC236}">
                <a16:creationId xmlns:a16="http://schemas.microsoft.com/office/drawing/2014/main" id="{8BBF7D57-12C4-BA46-BF61-B7DE928D979E}"/>
              </a:ext>
            </a:extLst>
          </p:cNvPr>
          <p:cNvPicPr>
            <a:picLocks noChangeAspect="1"/>
          </p:cNvPicPr>
          <p:nvPr/>
        </p:nvPicPr>
        <p:blipFill>
          <a:blip r:embed="rId3"/>
          <a:stretch>
            <a:fillRect/>
          </a:stretch>
        </p:blipFill>
        <p:spPr>
          <a:xfrm>
            <a:off x="6948336" y="4851400"/>
            <a:ext cx="4634064" cy="1325563"/>
          </a:xfrm>
          <a:prstGeom prst="rect">
            <a:avLst/>
          </a:prstGeom>
        </p:spPr>
      </p:pic>
    </p:spTree>
    <p:extLst>
      <p:ext uri="{BB962C8B-B14F-4D97-AF65-F5344CB8AC3E}">
        <p14:creationId xmlns:p14="http://schemas.microsoft.com/office/powerpoint/2010/main" val="39990203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ACID vs BASE</a:t>
            </a:r>
          </a:p>
        </p:txBody>
      </p:sp>
      <p:sp>
        <p:nvSpPr>
          <p:cNvPr id="4" name="Slide Number Placeholder 3"/>
          <p:cNvSpPr>
            <a:spLocks noGrp="1"/>
          </p:cNvSpPr>
          <p:nvPr>
            <p:ph type="sldNum" sz="quarter" idx="12"/>
          </p:nvPr>
        </p:nvSpPr>
        <p:spPr/>
        <p:txBody>
          <a:bodyPr/>
          <a:lstStyle/>
          <a:p>
            <a:fld id="{BD332752-9405-3B49-87A2-9A38CAF0CA50}" type="slidenum">
              <a:rPr lang="en-US" smtClean="0"/>
              <a:t>104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794950"/>
            <a:ext cx="10058400" cy="4104200"/>
          </a:xfrm>
          <a:prstGeom prst="rect">
            <a:avLst/>
          </a:prstGeom>
        </p:spPr>
      </p:pic>
      <p:sp>
        <p:nvSpPr>
          <p:cNvPr id="3" name="Footer Placeholder 2">
            <a:extLst>
              <a:ext uri="{FF2B5EF4-FFF2-40B4-BE49-F238E27FC236}">
                <a16:creationId xmlns:a16="http://schemas.microsoft.com/office/drawing/2014/main" id="{E20E7370-2EE5-0346-A79B-C80D3287813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517697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and map-reduce</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dirty="0"/>
              <a:t>The rise of aggregate-oriented databases is in large part due to the growth of clusters.</a:t>
            </a:r>
          </a:p>
          <a:p>
            <a:pPr>
              <a:lnSpc>
                <a:spcPct val="120000"/>
              </a:lnSpc>
            </a:pPr>
            <a:endParaRPr lang="en-US" dirty="0"/>
          </a:p>
          <a:p>
            <a:pPr>
              <a:lnSpc>
                <a:spcPct val="120000"/>
              </a:lnSpc>
            </a:pPr>
            <a:r>
              <a:rPr lang="en-US" dirty="0"/>
              <a:t>If you store lots of data on a cluster, processing that data efficiently means you have to think differently about how you organize your processing.</a:t>
            </a:r>
          </a:p>
          <a:p>
            <a:pPr>
              <a:lnSpc>
                <a:spcPct val="120000"/>
              </a:lnSpc>
            </a:pPr>
            <a:endParaRPr lang="en-US" dirty="0"/>
          </a:p>
          <a:p>
            <a:pPr>
              <a:lnSpc>
                <a:spcPct val="120000"/>
              </a:lnSpc>
            </a:pPr>
            <a:r>
              <a:rPr lang="en-US" dirty="0"/>
              <a:t>The map-reduce pattern provides a way to organize processing in such a way as to take advantage of multiple machines on a cluster while keeping as much processing and the data it needs together on the same machine.</a:t>
            </a:r>
          </a:p>
          <a:p>
            <a:pPr>
              <a:lnSpc>
                <a:spcPct val="120000"/>
              </a:lnSpc>
            </a:pPr>
            <a:endParaRPr lang="en-US" dirty="0"/>
          </a:p>
          <a:p>
            <a:pPr>
              <a:lnSpc>
                <a:spcPct val="120000"/>
              </a:lnSpc>
            </a:pPr>
            <a:r>
              <a:rPr lang="en-US" dirty="0"/>
              <a:t>Each NoSQL systems has its own implementation of the map-reduce framework.</a:t>
            </a:r>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105</a:t>
            </a:fld>
            <a:endParaRPr lang="en-US"/>
          </a:p>
        </p:txBody>
      </p:sp>
      <p:sp>
        <p:nvSpPr>
          <p:cNvPr id="5" name="Footer Placeholder 4">
            <a:extLst>
              <a:ext uri="{FF2B5EF4-FFF2-40B4-BE49-F238E27FC236}">
                <a16:creationId xmlns:a16="http://schemas.microsoft.com/office/drawing/2014/main" id="{C5FD6CF3-8025-BB42-AA6C-2CA89136981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9928522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(1)</a:t>
            </a:r>
          </a:p>
        </p:txBody>
      </p:sp>
      <p:sp>
        <p:nvSpPr>
          <p:cNvPr id="3" name="Content Placeholder 2"/>
          <p:cNvSpPr>
            <a:spLocks noGrp="1"/>
          </p:cNvSpPr>
          <p:nvPr>
            <p:ph idx="1"/>
          </p:nvPr>
        </p:nvSpPr>
        <p:spPr/>
        <p:txBody>
          <a:bodyPr>
            <a:normAutofit fontScale="70000" lnSpcReduction="20000"/>
          </a:bodyPr>
          <a:lstStyle/>
          <a:p>
            <a:r>
              <a:rPr lang="en-US" b="1" dirty="0"/>
              <a:t>Limitations RDBMs:</a:t>
            </a:r>
          </a:p>
          <a:p>
            <a:pPr lvl="1">
              <a:lnSpc>
                <a:spcPct val="120000"/>
              </a:lnSpc>
            </a:pPr>
            <a:r>
              <a:rPr lang="en-US" dirty="0"/>
              <a:t>Simple attributes</a:t>
            </a:r>
          </a:p>
          <a:p>
            <a:pPr lvl="1">
              <a:lnSpc>
                <a:spcPct val="120000"/>
              </a:lnSpc>
            </a:pPr>
            <a:r>
              <a:rPr lang="en-US" dirty="0"/>
              <a:t>Impedance Mismatch</a:t>
            </a:r>
          </a:p>
          <a:p>
            <a:pPr lvl="1">
              <a:lnSpc>
                <a:spcPct val="120000"/>
              </a:lnSpc>
            </a:pPr>
            <a:r>
              <a:rPr lang="en-US" dirty="0"/>
              <a:t>Not designed to work on clusters</a:t>
            </a:r>
          </a:p>
          <a:p>
            <a:pPr lvl="1">
              <a:lnSpc>
                <a:spcPct val="120000"/>
              </a:lnSpc>
            </a:pPr>
            <a:endParaRPr lang="en-US" dirty="0"/>
          </a:p>
          <a:p>
            <a:pPr>
              <a:lnSpc>
                <a:spcPct val="120000"/>
              </a:lnSpc>
            </a:pPr>
            <a:r>
              <a:rPr lang="en-US" b="1" dirty="0"/>
              <a:t>Common characteristics of NoSQL databases:</a:t>
            </a:r>
          </a:p>
          <a:p>
            <a:pPr lvl="1">
              <a:lnSpc>
                <a:spcPct val="100000"/>
              </a:lnSpc>
            </a:pPr>
            <a:r>
              <a:rPr lang="en-US" dirty="0"/>
              <a:t>Don’t use SQL.</a:t>
            </a:r>
          </a:p>
          <a:p>
            <a:pPr lvl="1">
              <a:lnSpc>
                <a:spcPct val="100000"/>
              </a:lnSpc>
            </a:pPr>
            <a:r>
              <a:rPr lang="en-US" dirty="0"/>
              <a:t>Open-source projects.</a:t>
            </a:r>
          </a:p>
          <a:p>
            <a:pPr lvl="1">
              <a:lnSpc>
                <a:spcPct val="100000"/>
              </a:lnSpc>
            </a:pPr>
            <a:r>
              <a:rPr lang="en-US" dirty="0"/>
              <a:t>Driven by the need to run on clusters.</a:t>
            </a:r>
          </a:p>
          <a:p>
            <a:pPr lvl="1">
              <a:lnSpc>
                <a:spcPct val="100000"/>
              </a:lnSpc>
            </a:pPr>
            <a:r>
              <a:rPr lang="en-US" dirty="0"/>
              <a:t>Operate without a schema.</a:t>
            </a:r>
          </a:p>
          <a:p>
            <a:pPr>
              <a:lnSpc>
                <a:spcPct val="120000"/>
              </a:lnSpc>
            </a:pPr>
            <a:endParaRPr lang="en-US" dirty="0"/>
          </a:p>
          <a:p>
            <a:pPr>
              <a:lnSpc>
                <a:spcPct val="120000"/>
              </a:lnSpc>
            </a:pPr>
            <a:r>
              <a:rPr lang="en-US" dirty="0"/>
              <a:t>Aggregate-oriented models helps greatly when running queries on a cluster to minimize how many nodes we need to query when we are gathering data</a:t>
            </a:r>
          </a:p>
          <a:p>
            <a:pPr>
              <a:lnSpc>
                <a:spcPct val="120000"/>
              </a:lnSpc>
            </a:pPr>
            <a:endParaRPr lang="en-US" dirty="0"/>
          </a:p>
          <a:p>
            <a:pPr>
              <a:lnSpc>
                <a:spcPct val="100000"/>
              </a:lnSpc>
            </a:pPr>
            <a:endParaRPr lang="en-US" dirty="0"/>
          </a:p>
          <a:p>
            <a:pPr>
              <a:lnSpc>
                <a:spcPct val="120000"/>
              </a:lnSpc>
            </a:pPr>
            <a:endParaRPr lang="en-US" dirty="0"/>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106</a:t>
            </a:fld>
            <a:endParaRPr lang="en-US"/>
          </a:p>
        </p:txBody>
      </p:sp>
      <p:sp>
        <p:nvSpPr>
          <p:cNvPr id="5" name="Footer Placeholder 4">
            <a:extLst>
              <a:ext uri="{FF2B5EF4-FFF2-40B4-BE49-F238E27FC236}">
                <a16:creationId xmlns:a16="http://schemas.microsoft.com/office/drawing/2014/main" id="{80F91E63-3701-8543-977D-2949044AD86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65059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(2)</a:t>
            </a:r>
          </a:p>
        </p:txBody>
      </p:sp>
      <p:sp>
        <p:nvSpPr>
          <p:cNvPr id="3" name="Content Placeholder 2"/>
          <p:cNvSpPr>
            <a:spLocks noGrp="1"/>
          </p:cNvSpPr>
          <p:nvPr>
            <p:ph idx="1"/>
          </p:nvPr>
        </p:nvSpPr>
        <p:spPr/>
        <p:txBody>
          <a:bodyPr>
            <a:normAutofit fontScale="70000" lnSpcReduction="20000"/>
          </a:bodyPr>
          <a:lstStyle/>
          <a:p>
            <a:pPr>
              <a:lnSpc>
                <a:spcPct val="120000"/>
              </a:lnSpc>
            </a:pPr>
            <a:r>
              <a:rPr lang="en-US" dirty="0"/>
              <a:t>Categories of NoSQL systems:</a:t>
            </a:r>
          </a:p>
          <a:p>
            <a:pPr lvl="1">
              <a:lnSpc>
                <a:spcPct val="120000"/>
              </a:lnSpc>
            </a:pPr>
            <a:r>
              <a:rPr lang="en-US" dirty="0"/>
              <a:t>Key-value systems (e.g., </a:t>
            </a:r>
            <a:r>
              <a:rPr lang="en-US" dirty="0" err="1"/>
              <a:t>Riak</a:t>
            </a:r>
            <a:r>
              <a:rPr lang="en-US" dirty="0"/>
              <a:t>).</a:t>
            </a:r>
          </a:p>
          <a:p>
            <a:pPr lvl="1">
              <a:lnSpc>
                <a:spcPct val="120000"/>
              </a:lnSpc>
            </a:pPr>
            <a:r>
              <a:rPr lang="en-US" dirty="0"/>
              <a:t>Document systems (e.g., MongoDB and </a:t>
            </a:r>
            <a:r>
              <a:rPr lang="en-US" dirty="0" err="1"/>
              <a:t>DynampDB</a:t>
            </a:r>
            <a:r>
              <a:rPr lang="en-US" dirty="0"/>
              <a:t>).</a:t>
            </a:r>
          </a:p>
          <a:p>
            <a:pPr lvl="1">
              <a:lnSpc>
                <a:spcPct val="120000"/>
              </a:lnSpc>
            </a:pPr>
            <a:r>
              <a:rPr lang="en-US" dirty="0"/>
              <a:t>Column-family systems (e.g., Cassandra and Bigtable).</a:t>
            </a:r>
          </a:p>
          <a:p>
            <a:pPr lvl="1">
              <a:lnSpc>
                <a:spcPct val="120000"/>
              </a:lnSpc>
            </a:pPr>
            <a:r>
              <a:rPr lang="en-US" dirty="0"/>
              <a:t>Graph databases (</a:t>
            </a:r>
            <a:r>
              <a:rPr lang="en-US" dirty="0" err="1"/>
              <a:t>e.g</a:t>
            </a:r>
            <a:r>
              <a:rPr lang="en-US" dirty="0"/>
              <a:t>, Neo4J).</a:t>
            </a:r>
          </a:p>
          <a:p>
            <a:pPr>
              <a:lnSpc>
                <a:spcPct val="120000"/>
              </a:lnSpc>
            </a:pPr>
            <a:endParaRPr lang="en-US" dirty="0"/>
          </a:p>
          <a:p>
            <a:pPr>
              <a:lnSpc>
                <a:spcPct val="120000"/>
              </a:lnSpc>
            </a:pPr>
            <a:r>
              <a:rPr lang="en-US" b="1" dirty="0"/>
              <a:t>Modeling for data access:</a:t>
            </a:r>
            <a:r>
              <a:rPr lang="en-US" dirty="0"/>
              <a:t> when modeling data aggregates, we need to consider how the data is going to be read as well as what are the side effects on data related to those aggregates.</a:t>
            </a:r>
          </a:p>
          <a:p>
            <a:pPr>
              <a:lnSpc>
                <a:spcPct val="120000"/>
              </a:lnSpc>
            </a:pPr>
            <a:endParaRPr lang="en-US" dirty="0"/>
          </a:p>
          <a:p>
            <a:pPr marL="0" indent="0">
              <a:lnSpc>
                <a:spcPct val="120000"/>
              </a:lnSpc>
              <a:buNone/>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107</a:t>
            </a:fld>
            <a:endParaRPr lang="en-US" dirty="0"/>
          </a:p>
        </p:txBody>
      </p:sp>
      <p:sp>
        <p:nvSpPr>
          <p:cNvPr id="5" name="Footer Placeholder 4">
            <a:extLst>
              <a:ext uri="{FF2B5EF4-FFF2-40B4-BE49-F238E27FC236}">
                <a16:creationId xmlns:a16="http://schemas.microsoft.com/office/drawing/2014/main" id="{0480AE89-5EAE-7B4A-A26E-D8BC9B69208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8237336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(3)</a:t>
            </a:r>
          </a:p>
        </p:txBody>
      </p:sp>
      <p:sp>
        <p:nvSpPr>
          <p:cNvPr id="3" name="Content Placeholder 2"/>
          <p:cNvSpPr>
            <a:spLocks noGrp="1"/>
          </p:cNvSpPr>
          <p:nvPr>
            <p:ph idx="1"/>
          </p:nvPr>
        </p:nvSpPr>
        <p:spPr/>
        <p:txBody>
          <a:bodyPr>
            <a:normAutofit fontScale="70000" lnSpcReduction="20000"/>
          </a:bodyPr>
          <a:lstStyle/>
          <a:p>
            <a:pPr>
              <a:lnSpc>
                <a:spcPct val="120000"/>
              </a:lnSpc>
            </a:pPr>
            <a:r>
              <a:rPr lang="en-US" dirty="0"/>
              <a:t>One of the biggest differences a centralized relational database to a cluster-oriented NoSQL database is in how you think about </a:t>
            </a:r>
            <a:r>
              <a:rPr lang="en-US" b="1" dirty="0"/>
              <a:t>consistency</a:t>
            </a:r>
            <a:r>
              <a:rPr lang="en-US" dirty="0"/>
              <a:t>.</a:t>
            </a:r>
          </a:p>
          <a:p>
            <a:pPr>
              <a:lnSpc>
                <a:spcPct val="120000"/>
              </a:lnSpc>
            </a:pPr>
            <a:endParaRPr lang="en-US" dirty="0"/>
          </a:p>
          <a:p>
            <a:pPr marL="285750" indent="-285750">
              <a:lnSpc>
                <a:spcPct val="120000"/>
              </a:lnSpc>
              <a:buFontTx/>
              <a:buChar char="•"/>
            </a:pPr>
            <a:r>
              <a:rPr lang="en-US" b="1" dirty="0"/>
              <a:t>CAP theorem: </a:t>
            </a:r>
            <a:r>
              <a:rPr lang="en-US" dirty="0"/>
              <a:t>It is impossible for a web service to provide following </a:t>
            </a:r>
            <a:r>
              <a:rPr lang="en-US" i="1" dirty="0"/>
              <a:t>three guarantees at the same time</a:t>
            </a:r>
            <a:r>
              <a:rPr lang="en-US" dirty="0"/>
              <a:t>:</a:t>
            </a:r>
          </a:p>
          <a:p>
            <a:pPr marL="742950" lvl="1" indent="-285750">
              <a:lnSpc>
                <a:spcPct val="120000"/>
              </a:lnSpc>
              <a:buFontTx/>
              <a:buChar char="•"/>
            </a:pPr>
            <a:r>
              <a:rPr lang="en-US" sz="2800" dirty="0"/>
              <a:t>Consistency</a:t>
            </a:r>
          </a:p>
          <a:p>
            <a:pPr marL="742950" lvl="1" indent="-285750">
              <a:lnSpc>
                <a:spcPct val="120000"/>
              </a:lnSpc>
              <a:buFontTx/>
              <a:buChar char="•"/>
            </a:pPr>
            <a:r>
              <a:rPr lang="en-US" sz="2800" dirty="0"/>
              <a:t>Availability</a:t>
            </a:r>
          </a:p>
          <a:p>
            <a:pPr marL="742950" lvl="1" indent="-285750">
              <a:lnSpc>
                <a:spcPct val="120000"/>
              </a:lnSpc>
              <a:buFontTx/>
              <a:buChar char="•"/>
            </a:pPr>
            <a:r>
              <a:rPr lang="en-US" sz="2800" dirty="0"/>
              <a:t>Partition-tolerance  </a:t>
            </a:r>
            <a:endParaRPr lang="en-US" dirty="0"/>
          </a:p>
          <a:p>
            <a:pPr>
              <a:lnSpc>
                <a:spcPct val="120000"/>
              </a:lnSpc>
            </a:pPr>
            <a:endParaRPr lang="en-US" dirty="0"/>
          </a:p>
          <a:p>
            <a:pPr>
              <a:lnSpc>
                <a:spcPct val="120000"/>
              </a:lnSpc>
            </a:pPr>
            <a:r>
              <a:rPr lang="en-US" b="1" dirty="0"/>
              <a:t>CAP theorem conclusion: </a:t>
            </a:r>
            <a:r>
              <a:rPr lang="en-US" dirty="0"/>
              <a:t>in a distributed systems, can avoid network partitioning, and hence you have to trade off </a:t>
            </a:r>
            <a:r>
              <a:rPr lang="en-US" b="1" dirty="0"/>
              <a:t>consistency</a:t>
            </a:r>
            <a:r>
              <a:rPr lang="en-US" dirty="0"/>
              <a:t> versus </a:t>
            </a:r>
            <a:r>
              <a:rPr lang="en-US" b="1" dirty="0"/>
              <a:t>availability</a:t>
            </a:r>
            <a:r>
              <a:rPr lang="en-US" dirty="0"/>
              <a:t>.</a:t>
            </a:r>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108</a:t>
            </a:fld>
            <a:endParaRPr lang="en-US"/>
          </a:p>
        </p:txBody>
      </p:sp>
      <p:sp>
        <p:nvSpPr>
          <p:cNvPr id="5" name="Footer Placeholder 4">
            <a:extLst>
              <a:ext uri="{FF2B5EF4-FFF2-40B4-BE49-F238E27FC236}">
                <a16:creationId xmlns:a16="http://schemas.microsoft.com/office/drawing/2014/main" id="{ADC710F9-5D4E-6442-913E-1CA660A78807}"/>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7150069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t>Amazon DynamoDB</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1921027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 of RDBMS (2/4): </a:t>
            </a:r>
            <a:r>
              <a:rPr lang="en-US" b="1" dirty="0"/>
              <a:t>Concurrency</a:t>
            </a:r>
          </a:p>
        </p:txBody>
      </p:sp>
      <p:sp>
        <p:nvSpPr>
          <p:cNvPr id="3" name="Content Placeholder 2"/>
          <p:cNvSpPr>
            <a:spLocks noGrp="1"/>
          </p:cNvSpPr>
          <p:nvPr>
            <p:ph idx="1"/>
          </p:nvPr>
        </p:nvSpPr>
        <p:spPr>
          <a:xfrm>
            <a:off x="711529" y="1847850"/>
            <a:ext cx="10515600" cy="4351338"/>
          </a:xfrm>
        </p:spPr>
        <p:txBody>
          <a:bodyPr>
            <a:noAutofit/>
          </a:bodyPr>
          <a:lstStyle/>
          <a:p>
            <a:pPr>
              <a:lnSpc>
                <a:spcPct val="100000"/>
              </a:lnSpc>
            </a:pPr>
            <a:r>
              <a:rPr lang="en-US" sz="2600" dirty="0"/>
              <a:t>Enterprise applications tend to have many people looking at the same body of data at once, possibly modifying that data.</a:t>
            </a:r>
          </a:p>
          <a:p>
            <a:pPr>
              <a:lnSpc>
                <a:spcPct val="100000"/>
              </a:lnSpc>
            </a:pPr>
            <a:r>
              <a:rPr lang="en-US" sz="2600" dirty="0"/>
              <a:t>If two persons are working on the same part of that data, we have to worry about coordinating these interactions to avoid such things as double booking of hotel rooms.</a:t>
            </a:r>
          </a:p>
          <a:p>
            <a:pPr>
              <a:lnSpc>
                <a:spcPct val="100000"/>
              </a:lnSpc>
            </a:pPr>
            <a:r>
              <a:rPr lang="en-US" sz="2600" dirty="0"/>
              <a:t>Enterprise applications always have lots of users and other systems all working concurrently, and hence there is a lot of room for bad things to happen.</a:t>
            </a:r>
          </a:p>
          <a:p>
            <a:pPr>
              <a:lnSpc>
                <a:spcPct val="100000"/>
              </a:lnSpc>
            </a:pPr>
            <a:r>
              <a:rPr lang="en-US" sz="2600" dirty="0">
                <a:highlight>
                  <a:srgbClr val="FFFF00"/>
                </a:highlight>
              </a:rPr>
              <a:t>RDBMs helps handle this by controlling all access to their data through transactions.</a:t>
            </a:r>
          </a:p>
        </p:txBody>
      </p:sp>
      <p:sp>
        <p:nvSpPr>
          <p:cNvPr id="4" name="Slide Number Placeholder 3"/>
          <p:cNvSpPr>
            <a:spLocks noGrp="1"/>
          </p:cNvSpPr>
          <p:nvPr>
            <p:ph type="sldNum" sz="quarter" idx="12"/>
          </p:nvPr>
        </p:nvSpPr>
        <p:spPr/>
        <p:txBody>
          <a:bodyPr/>
          <a:lstStyle/>
          <a:p>
            <a:fld id="{BD332752-9405-3B49-87A2-9A38CAF0CA50}" type="slidenum">
              <a:rPr lang="en-US" smtClean="0"/>
              <a:t>11</a:t>
            </a:fld>
            <a:endParaRPr lang="en-US"/>
          </a:p>
        </p:txBody>
      </p:sp>
      <p:sp>
        <p:nvSpPr>
          <p:cNvPr id="5" name="Footer Placeholder 4">
            <a:extLst>
              <a:ext uri="{FF2B5EF4-FFF2-40B4-BE49-F238E27FC236}">
                <a16:creationId xmlns:a16="http://schemas.microsoft.com/office/drawing/2014/main" id="{D7DD75E9-926A-7245-9227-75CC6C3B08E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0791024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4" name="Slide Number Placeholder 3"/>
          <p:cNvSpPr>
            <a:spLocks noGrp="1"/>
          </p:cNvSpPr>
          <p:nvPr>
            <p:ph type="sldNum" sz="quarter" idx="12"/>
          </p:nvPr>
        </p:nvSpPr>
        <p:spPr/>
        <p:txBody>
          <a:bodyPr/>
          <a:lstStyle/>
          <a:p>
            <a:fld id="{B6A95138-A96E-2F42-A959-2EFD44FE4AB7}" type="slidenum">
              <a:rPr lang="en-US" smtClean="0"/>
              <a:t>110</a:t>
            </a:fld>
            <a:endParaRPr lang="en-US" dirty="0"/>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sp>
        <p:nvSpPr>
          <p:cNvPr id="6" name="Content Placeholder 2"/>
          <p:cNvSpPr>
            <a:spLocks noGrp="1"/>
          </p:cNvSpPr>
          <p:nvPr>
            <p:ph idx="1"/>
          </p:nvPr>
        </p:nvSpPr>
        <p:spPr>
          <a:xfrm>
            <a:off x="419100" y="1528175"/>
            <a:ext cx="11353800" cy="4648788"/>
          </a:xfrm>
        </p:spPr>
        <p:txBody>
          <a:bodyPr/>
          <a:lstStyle/>
          <a:p>
            <a:r>
              <a:rPr lang="en-US" dirty="0"/>
              <a:t>Background: Managed services &amp; JSON</a:t>
            </a:r>
          </a:p>
          <a:p>
            <a:r>
              <a:rPr lang="en-US" dirty="0"/>
              <a:t>Amazon DynamoDB key concepts</a:t>
            </a:r>
          </a:p>
          <a:p>
            <a:r>
              <a:rPr lang="en-US" dirty="0"/>
              <a:t>DynamoDB partitions and Data distribution</a:t>
            </a:r>
          </a:p>
          <a:p>
            <a:r>
              <a:rPr lang="en-US" dirty="0"/>
              <a:t>Indexes in with Amazon DynamoDB</a:t>
            </a:r>
          </a:p>
          <a:p>
            <a:r>
              <a:rPr lang="en-US" dirty="0"/>
              <a:t>Read/write throughput</a:t>
            </a:r>
          </a:p>
          <a:p>
            <a:r>
              <a:rPr lang="en-US" dirty="0"/>
              <a:t>Describe how Amazon DynamoDB keeps data consistent</a:t>
            </a:r>
          </a:p>
          <a:p>
            <a:r>
              <a:rPr lang="en-US" dirty="0"/>
              <a:t>Recognize when streaming and global tables are used</a:t>
            </a:r>
          </a:p>
          <a:p>
            <a:r>
              <a:rPr lang="en-US" dirty="0"/>
              <a:t>Develop with Amazon DynamoDB using the AWS SDK – Lab 11</a:t>
            </a:r>
          </a:p>
        </p:txBody>
      </p:sp>
    </p:spTree>
    <p:custDataLst>
      <p:tags r:id="rId1"/>
    </p:custDataLst>
    <p:extLst>
      <p:ext uri="{BB962C8B-B14F-4D97-AF65-F5344CB8AC3E}">
        <p14:creationId xmlns:p14="http://schemas.microsoft.com/office/powerpoint/2010/main" val="20792666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Background: </a:t>
            </a:r>
            <a:br>
              <a:rPr lang="en-US" dirty="0"/>
            </a:br>
            <a:r>
              <a:rPr lang="en-US" dirty="0"/>
              <a:t>Managed services &amp; JSON</a:t>
            </a:r>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4425463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Unmanaged versus managed services</a:t>
            </a:r>
          </a:p>
        </p:txBody>
      </p:sp>
      <p:sp>
        <p:nvSpPr>
          <p:cNvPr id="3" name="Content Placeholder 2"/>
          <p:cNvSpPr>
            <a:spLocks noGrp="1"/>
          </p:cNvSpPr>
          <p:nvPr>
            <p:ph idx="1"/>
          </p:nvPr>
        </p:nvSpPr>
        <p:spPr>
          <a:xfrm>
            <a:off x="1839625" y="1996135"/>
            <a:ext cx="2439347" cy="612430"/>
          </a:xfrm>
        </p:spPr>
        <p:txBody>
          <a:bodyPr/>
          <a:lstStyle/>
          <a:p>
            <a:pPr marL="0" indent="0" algn="ctr">
              <a:buNone/>
            </a:pPr>
            <a:r>
              <a:rPr lang="en-US" b="1" dirty="0">
                <a:solidFill>
                  <a:schemeClr val="accent5"/>
                </a:solidFill>
              </a:rPr>
              <a:t>Unmanaged</a:t>
            </a:r>
            <a:r>
              <a:rPr lang="en-US" b="1" dirty="0">
                <a:solidFill>
                  <a:srgbClr val="0070C0"/>
                </a:solidFill>
              </a:rPr>
              <a:t>:</a:t>
            </a:r>
          </a:p>
        </p:txBody>
      </p:sp>
      <p:sp>
        <p:nvSpPr>
          <p:cNvPr id="9" name="Content Placeholder 2"/>
          <p:cNvSpPr txBox="1">
            <a:spLocks/>
          </p:cNvSpPr>
          <p:nvPr/>
        </p:nvSpPr>
        <p:spPr>
          <a:xfrm>
            <a:off x="640658" y="2608565"/>
            <a:ext cx="4548131" cy="138722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344488" indent="-341313" algn="l" defTabSz="457200" rtl="0" eaLnBrk="1" latinLnBrk="0" hangingPunct="1">
              <a:spcBef>
                <a:spcPct val="20000"/>
              </a:spcBef>
              <a:buClr>
                <a:schemeClr val="accent1"/>
              </a:buClr>
              <a:buSzPct val="125000"/>
              <a:buFontTx/>
              <a:buBlip>
                <a:blip r:embed="rId4"/>
              </a:buBlip>
              <a:defRPr sz="2200" b="0" i="0" kern="1200">
                <a:solidFill>
                  <a:schemeClr val="tx1"/>
                </a:solidFill>
                <a:latin typeface="Arial"/>
                <a:ea typeface="+mn-ea"/>
                <a:cs typeface="Arial"/>
              </a:defRPr>
            </a:lvl2pPr>
            <a:lvl3pPr marL="625475" indent="-282575" algn="l" defTabSz="457200" rtl="0" eaLnBrk="1" latinLnBrk="0" hangingPunct="1">
              <a:spcBef>
                <a:spcPct val="20000"/>
              </a:spcBef>
              <a:buClr>
                <a:schemeClr val="accent1"/>
              </a:buClr>
              <a:buFont typeface="Wingdings" panose="05000000000000000000" pitchFamily="2" charset="2"/>
              <a:buChar char="Ø"/>
              <a:defRPr sz="2000" b="0" i="0" kern="1200" baseline="0">
                <a:solidFill>
                  <a:schemeClr val="tx1"/>
                </a:solidFill>
                <a:latin typeface="Arial"/>
                <a:ea typeface="+mn-ea"/>
                <a:cs typeface="Arial"/>
              </a:defRPr>
            </a:lvl3pPr>
            <a:lvl4pPr marL="914400" indent="-222250" algn="l" defTabSz="457200" rtl="0" eaLnBrk="1" latinLnBrk="0" hangingPunct="1">
              <a:spcBef>
                <a:spcPct val="20000"/>
              </a:spcBef>
              <a:buClr>
                <a:schemeClr val="accent1"/>
              </a:buClr>
              <a:buFont typeface="Arial" panose="020B0604020202020204" pitchFamily="34" charset="0"/>
              <a:buChar char="•"/>
              <a:defRPr sz="18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i="1" dirty="0">
                <a:latin typeface="Amazon Ember" panose="020B0603020204020204" pitchFamily="34" charset="0"/>
                <a:ea typeface="Amazon Ember" panose="020B0603020204020204" pitchFamily="34" charset="0"/>
                <a:cs typeface="Amazon Ember" panose="020B0603020204020204" pitchFamily="34" charset="0"/>
              </a:rPr>
              <a:t>Scaling, fault tolerance, and availability are managed by you.</a:t>
            </a:r>
          </a:p>
        </p:txBody>
      </p:sp>
      <p:pic>
        <p:nvPicPr>
          <p:cNvPr id="4" name="Picture 3" descr="tools."/>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39625" y="4249435"/>
            <a:ext cx="2150198" cy="2046048"/>
          </a:xfrm>
          <a:prstGeom prst="rect">
            <a:avLst/>
          </a:prstGeom>
          <a:effectLst>
            <a:outerShdw blurRad="50800" dist="38100" dir="2700000" algn="tl" rotWithShape="0">
              <a:prstClr val="black">
                <a:alpha val="40000"/>
              </a:prstClr>
            </a:outerShdw>
          </a:effectLst>
        </p:spPr>
      </p:pic>
      <p:sp>
        <p:nvSpPr>
          <p:cNvPr id="6" name="Content Placeholder 2"/>
          <p:cNvSpPr txBox="1">
            <a:spLocks/>
          </p:cNvSpPr>
          <p:nvPr/>
        </p:nvSpPr>
        <p:spPr>
          <a:xfrm>
            <a:off x="7621798" y="2475534"/>
            <a:ext cx="2448985" cy="588460"/>
          </a:xfrm>
          <a:prstGeom prst="rect">
            <a:avLst/>
          </a:prstGeom>
        </p:spPr>
        <p:txBody>
          <a:bodyPr vert="horz" lIns="91440" tIns="45720" rIns="91440" bIns="45720" rtlCol="0">
            <a:normAutofit/>
          </a:bodyPr>
          <a:lstStyle>
            <a:lvl1pPr indent="0" algn="ctr">
              <a:lnSpc>
                <a:spcPct val="90000"/>
              </a:lnSpc>
              <a:spcBef>
                <a:spcPts val="1000"/>
              </a:spcBef>
              <a:buFontTx/>
              <a:buNone/>
              <a:defRPr sz="2800" b="0" i="0">
                <a:latin typeface="Amazon Ember Light" charset="0"/>
                <a:ea typeface="Amazon Ember Light" charset="0"/>
                <a:cs typeface="Amazon Ember Light" charset="0"/>
              </a:defRPr>
            </a:lvl1pPr>
            <a:lvl2pPr marL="685800" indent="-228600">
              <a:lnSpc>
                <a:spcPct val="90000"/>
              </a:lnSpc>
              <a:spcBef>
                <a:spcPts val="500"/>
              </a:spcBef>
              <a:buFontTx/>
              <a:buBlip>
                <a:blip r:embed="rId6"/>
              </a:buBlip>
              <a:defRPr sz="2400" b="0" i="0">
                <a:latin typeface="Amazon Ember Light" charset="0"/>
                <a:ea typeface="Amazon Ember Light" charset="0"/>
                <a:cs typeface="Amazon Ember Light" charset="0"/>
              </a:defRPr>
            </a:lvl2pPr>
            <a:lvl3pPr marL="1143000" indent="-228600">
              <a:lnSpc>
                <a:spcPct val="90000"/>
              </a:lnSpc>
              <a:spcBef>
                <a:spcPts val="500"/>
              </a:spcBef>
              <a:buFontTx/>
              <a:buBlip>
                <a:blip r:embed="rId6"/>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6"/>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6"/>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b="1" dirty="0">
                <a:solidFill>
                  <a:schemeClr val="accent5"/>
                </a:solidFill>
              </a:rPr>
              <a:t>Managed</a:t>
            </a:r>
            <a:r>
              <a:rPr lang="en-US" b="1" dirty="0">
                <a:solidFill>
                  <a:srgbClr val="0070C0"/>
                </a:solidFill>
              </a:rPr>
              <a:t>:</a:t>
            </a:r>
          </a:p>
        </p:txBody>
      </p:sp>
      <p:sp>
        <p:nvSpPr>
          <p:cNvPr id="8" name="Content Placeholder 2"/>
          <p:cNvSpPr txBox="1">
            <a:spLocks/>
          </p:cNvSpPr>
          <p:nvPr/>
        </p:nvSpPr>
        <p:spPr>
          <a:xfrm>
            <a:off x="6572226" y="3262332"/>
            <a:ext cx="4548131" cy="1387221"/>
          </a:xfrm>
          <a:prstGeom prst="rect">
            <a:avLst/>
          </a:prstGeom>
        </p:spPr>
        <p:txBody>
          <a:bodyPr vert="horz" lIns="121920" tIns="60960" rIns="121920" bIns="60960" rtlCol="0">
            <a:noAutofit/>
          </a:bodyPr>
          <a:lstStyle>
            <a:defPPr>
              <a:defRPr lang="en-US"/>
            </a:defPPr>
            <a:lvl1pPr indent="0" defTabSz="457200">
              <a:spcBef>
                <a:spcPct val="20000"/>
              </a:spcBef>
              <a:buFontTx/>
              <a:buNone/>
              <a:defRPr sz="2667" b="1" i="1">
                <a:latin typeface="Amazon Ember" panose="020B0603020204020204" pitchFamily="34" charset="0"/>
                <a:ea typeface="Amazon Ember" panose="020B0603020204020204" pitchFamily="34" charset="0"/>
                <a:cs typeface="Amazon Ember" panose="020B0603020204020204" pitchFamily="34" charset="0"/>
              </a:defRPr>
            </a:lvl1pPr>
            <a:lvl2pPr marL="344488" indent="-341313" defTabSz="457200">
              <a:spcBef>
                <a:spcPct val="20000"/>
              </a:spcBef>
              <a:buClr>
                <a:schemeClr val="accent1"/>
              </a:buClr>
              <a:buSzPct val="125000"/>
              <a:buFontTx/>
              <a:buBlip>
                <a:blip r:embed="rId4"/>
              </a:buBlip>
              <a:defRPr sz="2200" b="0" i="0">
                <a:latin typeface="Arial"/>
                <a:cs typeface="Arial"/>
              </a:defRPr>
            </a:lvl2pPr>
            <a:lvl3pPr marL="625475" indent="-282575" defTabSz="457200">
              <a:spcBef>
                <a:spcPct val="20000"/>
              </a:spcBef>
              <a:buClr>
                <a:schemeClr val="accent1"/>
              </a:buClr>
              <a:buFont typeface="Wingdings" panose="05000000000000000000" pitchFamily="2" charset="2"/>
              <a:buChar char="Ø"/>
              <a:defRPr sz="2000" b="0" i="0" baseline="0">
                <a:latin typeface="Arial"/>
                <a:cs typeface="Arial"/>
              </a:defRPr>
            </a:lvl3pPr>
            <a:lvl4pPr marL="914400" indent="-222250" defTabSz="457200">
              <a:spcBef>
                <a:spcPct val="20000"/>
              </a:spcBef>
              <a:buClr>
                <a:schemeClr val="accent1"/>
              </a:buClr>
              <a:buFont typeface="Arial" panose="020B0604020202020204" pitchFamily="34" charset="0"/>
              <a:buChar char="•"/>
              <a:defRPr b="0" i="0">
                <a:latin typeface="Arial"/>
                <a:cs typeface="Arial"/>
              </a:defRPr>
            </a:lvl4pPr>
            <a:lvl5pPr marL="2057400" indent="-228600" defTabSz="457200">
              <a:spcBef>
                <a:spcPct val="20000"/>
              </a:spcBef>
              <a:buFont typeface="Arial"/>
              <a:buChar char="»"/>
              <a:defRPr sz="1600" b="0" i="0">
                <a:solidFill>
                  <a:srgbClr val="595A5D"/>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algn="ctr"/>
            <a:r>
              <a:rPr lang="en-US" b="0" dirty="0"/>
              <a:t>Scaling, fault tolerance, and availability are typically built in to the service.</a:t>
            </a:r>
          </a:p>
        </p:txBody>
      </p:sp>
      <p:pic>
        <p:nvPicPr>
          <p:cNvPr id="1028" name="Picture 4" descr="a key."/>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389427" y="4734891"/>
            <a:ext cx="2913730" cy="145078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Footer Placeholder 6">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5" name="Slide Number Placeholder 4">
            <a:extLst>
              <a:ext uri="{FF2B5EF4-FFF2-40B4-BE49-F238E27FC236}">
                <a16:creationId xmlns:a16="http://schemas.microsoft.com/office/drawing/2014/main" id="{B939F248-E495-42D7-8B3A-55B00023C05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112</a:t>
            </a:fld>
            <a:endParaRPr lang="en-US" dirty="0"/>
          </a:p>
        </p:txBody>
      </p:sp>
      <p:sp>
        <p:nvSpPr>
          <p:cNvPr id="12" name="TextBox 11">
            <a:extLst>
              <a:ext uri="{FF2B5EF4-FFF2-40B4-BE49-F238E27FC236}">
                <a16:creationId xmlns:a16="http://schemas.microsoft.com/office/drawing/2014/main" id="{11ABDC5B-6B22-274A-9561-764377D9C4B8}"/>
              </a:ext>
            </a:extLst>
          </p:cNvPr>
          <p:cNvSpPr txBox="1"/>
          <p:nvPr/>
        </p:nvSpPr>
        <p:spPr>
          <a:xfrm>
            <a:off x="1229983" y="1280821"/>
            <a:ext cx="9122392" cy="646331"/>
          </a:xfrm>
          <a:prstGeom prst="rect">
            <a:avLst/>
          </a:prstGeom>
          <a:noFill/>
        </p:spPr>
        <p:txBody>
          <a:bodyPr wrap="square">
            <a:spAutoFit/>
          </a:bodyPr>
          <a:lstStyle/>
          <a:p>
            <a:r>
              <a:rPr lang="en-US" sz="1800" kern="1200" dirty="0">
                <a:solidFill>
                  <a:schemeClr val="tx1"/>
                </a:solidFill>
                <a:effectLst/>
                <a:highlight>
                  <a:srgbClr val="FFFF00"/>
                </a:highlight>
                <a:latin typeface="+mn-lt"/>
                <a:ea typeface="+mn-ea"/>
                <a:cs typeface="+mn-cs"/>
              </a:rPr>
              <a:t>AWS solutions typically fall into one of two categories: unmanaged or managed.</a:t>
            </a:r>
          </a:p>
          <a:p>
            <a:r>
              <a:rPr lang="en-US" sz="1800" kern="1200" dirty="0">
                <a:solidFill>
                  <a:schemeClr val="tx1"/>
                </a:solidFill>
                <a:effectLst/>
                <a:highlight>
                  <a:srgbClr val="FFFF00"/>
                </a:highlight>
                <a:latin typeface="+mn-lt"/>
                <a:ea typeface="+mn-ea"/>
                <a:cs typeface="+mn-cs"/>
              </a:rPr>
              <a:t> </a:t>
            </a:r>
          </a:p>
        </p:txBody>
      </p:sp>
    </p:spTree>
    <p:custDataLst>
      <p:tags r:id="rId1"/>
    </p:custDataLst>
    <p:extLst>
      <p:ext uri="{BB962C8B-B14F-4D97-AF65-F5344CB8AC3E}">
        <p14:creationId xmlns:p14="http://schemas.microsoft.com/office/powerpoint/2010/main" val="16718648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Example on using managed services:</a:t>
            </a:r>
            <a:br>
              <a:rPr lang="en-US" sz="3400" dirty="0"/>
            </a:br>
            <a:r>
              <a:rPr lang="en-US" sz="3400" dirty="0"/>
              <a:t>From on-premises databases to Amazon RDS</a:t>
            </a:r>
          </a:p>
        </p:txBody>
      </p:sp>
      <p:sp>
        <p:nvSpPr>
          <p:cNvPr id="10" name="TextBox 9">
            <a:extLst>
              <a:ext uri="{FF2B5EF4-FFF2-40B4-BE49-F238E27FC236}">
                <a16:creationId xmlns:a16="http://schemas.microsoft.com/office/drawing/2014/main" id="{B6036A0F-C2FD-5C4F-A938-8AFCB5C1F050}"/>
              </a:ext>
            </a:extLst>
          </p:cNvPr>
          <p:cNvSpPr txBox="1"/>
          <p:nvPr/>
        </p:nvSpPr>
        <p:spPr>
          <a:xfrm>
            <a:off x="871221" y="1398074"/>
            <a:ext cx="2588974" cy="369332"/>
          </a:xfrm>
          <a:prstGeom prst="rect">
            <a:avLst/>
          </a:prstGeom>
          <a:noFill/>
        </p:spPr>
        <p:txBody>
          <a:bodyPr wrap="square" rtlCol="0">
            <a:spAutoFit/>
          </a:bodyPr>
          <a:lstStyle/>
          <a:p>
            <a:r>
              <a:rPr lang="en-US" dirty="0"/>
              <a:t>On-premises database</a:t>
            </a:r>
          </a:p>
        </p:txBody>
      </p:sp>
      <p:sp>
        <p:nvSpPr>
          <p:cNvPr id="6" name="Rectangle: Rounded Corners 5" descr="compares services provided for on-premises databases with running a database on EC2 and Amazon RDS or Amazon Aurora.">
            <a:extLst>
              <a:ext uri="{FF2B5EF4-FFF2-40B4-BE49-F238E27FC236}">
                <a16:creationId xmlns:a16="http://schemas.microsoft.com/office/drawing/2014/main" id="{81235D6E-2D82-4819-831C-825FAB5EF2EE}"/>
              </a:ext>
              <a:ext uri="{C183D7F6-B498-43B3-948B-1728B52AA6E4}">
                <adec:decorative xmlns:adec="http://schemas.microsoft.com/office/drawing/2017/decorative" val="1"/>
              </a:ext>
            </a:extLst>
          </p:cNvPr>
          <p:cNvSpPr/>
          <p:nvPr/>
        </p:nvSpPr>
        <p:spPr>
          <a:xfrm>
            <a:off x="992459" y="1905906"/>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descr="compares services provided for on-premises databases with running a database on EC2 and Amazon RDS or Amazon Aurora.">
            <a:extLst>
              <a:ext uri="{FF2B5EF4-FFF2-40B4-BE49-F238E27FC236}">
                <a16:creationId xmlns:a16="http://schemas.microsoft.com/office/drawing/2014/main" id="{32414289-969B-40A9-BA47-A0F31822B01C}"/>
              </a:ext>
            </a:extLst>
          </p:cNvPr>
          <p:cNvSpPr txBox="1"/>
          <p:nvPr/>
        </p:nvSpPr>
        <p:spPr>
          <a:xfrm>
            <a:off x="1127101" y="2326236"/>
            <a:ext cx="2504491" cy="329320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pic>
        <p:nvPicPr>
          <p:cNvPr id="14" name="Picture 13">
            <a:extLst>
              <a:ext uri="{FF2B5EF4-FFF2-40B4-BE49-F238E27FC236}">
                <a16:creationId xmlns:a16="http://schemas.microsoft.com/office/drawing/2014/main" id="{CDCD166F-1AE8-A546-8BE5-CF5BEA06E94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400517" y="1420204"/>
            <a:ext cx="917850" cy="325072"/>
          </a:xfrm>
          <a:prstGeom prst="rect">
            <a:avLst/>
          </a:prstGeom>
        </p:spPr>
      </p:pic>
      <p:sp>
        <p:nvSpPr>
          <p:cNvPr id="11" name="TextBox 10">
            <a:extLst>
              <a:ext uri="{FF2B5EF4-FFF2-40B4-BE49-F238E27FC236}">
                <a16:creationId xmlns:a16="http://schemas.microsoft.com/office/drawing/2014/main" id="{B6036A0F-C2FD-5C4F-A938-8AFCB5C1F050}"/>
              </a:ext>
            </a:extLst>
          </p:cNvPr>
          <p:cNvSpPr txBox="1"/>
          <p:nvPr/>
        </p:nvSpPr>
        <p:spPr>
          <a:xfrm>
            <a:off x="4258689" y="1259575"/>
            <a:ext cx="3290622" cy="646331"/>
          </a:xfrm>
          <a:prstGeom prst="rect">
            <a:avLst/>
          </a:prstGeom>
          <a:noFill/>
        </p:spPr>
        <p:txBody>
          <a:bodyPr wrap="square" rtlCol="0">
            <a:spAutoFit/>
          </a:bodyPr>
          <a:lstStyle/>
          <a:p>
            <a:pPr algn="ctr"/>
            <a:r>
              <a:rPr lang="en-US" dirty="0"/>
              <a:t>Database in Amazon Elastic Compute Cloud (Amazon EC2) </a:t>
            </a:r>
          </a:p>
        </p:txBody>
      </p:sp>
      <p:sp>
        <p:nvSpPr>
          <p:cNvPr id="16" name="Rectangle: Rounded Corners 15" descr="compares services provided for on-premises databases with running a database on EC2 and Amazon RDS or Amazon Aurora.">
            <a:extLst>
              <a:ext uri="{FF2B5EF4-FFF2-40B4-BE49-F238E27FC236}">
                <a16:creationId xmlns:a16="http://schemas.microsoft.com/office/drawing/2014/main" id="{ED60E61A-2F24-4948-B18D-E53B00C572FD}"/>
              </a:ext>
              <a:ext uri="{C183D7F6-B498-43B3-948B-1728B52AA6E4}">
                <adec:decorative xmlns:adec="http://schemas.microsoft.com/office/drawing/2017/decorative" val="1"/>
              </a:ext>
            </a:extLst>
          </p:cNvPr>
          <p:cNvSpPr/>
          <p:nvPr/>
        </p:nvSpPr>
        <p:spPr>
          <a:xfrm>
            <a:off x="4624032" y="1913343"/>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descr="compares services provided for on-premises databases with running a database on EC2 and Amazon RDS or Amazon Aurora.">
            <a:extLst>
              <a:ext uri="{FF2B5EF4-FFF2-40B4-BE49-F238E27FC236}">
                <a16:creationId xmlns:a16="http://schemas.microsoft.com/office/drawing/2014/main" id="{8F8F047D-3287-4218-BC4C-4C0A5C99CE5B}"/>
              </a:ext>
            </a:extLst>
          </p:cNvPr>
          <p:cNvSpPr txBox="1"/>
          <p:nvPr/>
        </p:nvSpPr>
        <p:spPr>
          <a:xfrm>
            <a:off x="3737729" y="4843413"/>
            <a:ext cx="942887"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provides</a:t>
            </a:r>
          </a:p>
        </p:txBody>
      </p:sp>
      <p:sp>
        <p:nvSpPr>
          <p:cNvPr id="8" name="Rectangle: Rounded Corners 7">
            <a:extLst>
              <a:ext uri="{FF2B5EF4-FFF2-40B4-BE49-F238E27FC236}">
                <a16:creationId xmlns:a16="http://schemas.microsoft.com/office/drawing/2014/main" id="{BBEAD904-7A00-417D-A4F4-ABF8C0F4EF8E}"/>
              </a:ext>
              <a:ext uri="{C183D7F6-B498-43B3-948B-1728B52AA6E4}">
                <adec:decorative xmlns:adec="http://schemas.microsoft.com/office/drawing/2017/decorative" val="1"/>
              </a:ext>
            </a:extLst>
          </p:cNvPr>
          <p:cNvSpPr/>
          <p:nvPr/>
        </p:nvSpPr>
        <p:spPr>
          <a:xfrm>
            <a:off x="4657485" y="4594302"/>
            <a:ext cx="2583378" cy="1025143"/>
          </a:xfrm>
          <a:prstGeom prst="roundRect">
            <a:avLst/>
          </a:prstGeom>
          <a:gradFill>
            <a:gsLst>
              <a:gs pos="0">
                <a:schemeClr val="accent5">
                  <a:alpha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descr="compares services provided for on-premises databases with running a database on EC2 and Amazon RDS or Amazon Aurora.">
            <a:extLst>
              <a:ext uri="{FF2B5EF4-FFF2-40B4-BE49-F238E27FC236}">
                <a16:creationId xmlns:a16="http://schemas.microsoft.com/office/drawing/2014/main" id="{C79D75DB-AAA9-46C6-A870-DDFBB1DFAF11}"/>
              </a:ext>
            </a:extLst>
          </p:cNvPr>
          <p:cNvSpPr txBox="1"/>
          <p:nvPr/>
        </p:nvSpPr>
        <p:spPr>
          <a:xfrm>
            <a:off x="4702919" y="2344824"/>
            <a:ext cx="2504491" cy="329320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pic>
        <p:nvPicPr>
          <p:cNvPr id="13" name="Picture 12">
            <a:extLst>
              <a:ext uri="{FF2B5EF4-FFF2-40B4-BE49-F238E27FC236}">
                <a16:creationId xmlns:a16="http://schemas.microsoft.com/office/drawing/2014/main" id="{FBE9623D-EF37-BB4D-9AB7-3B927610344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489633" y="1420204"/>
            <a:ext cx="917850" cy="325072"/>
          </a:xfrm>
          <a:prstGeom prst="rect">
            <a:avLst/>
          </a:prstGeom>
        </p:spPr>
      </p:pic>
      <p:sp>
        <p:nvSpPr>
          <p:cNvPr id="3" name="TextBox 2">
            <a:extLst>
              <a:ext uri="{FF2B5EF4-FFF2-40B4-BE49-F238E27FC236}">
                <a16:creationId xmlns:a16="http://schemas.microsoft.com/office/drawing/2014/main" id="{B6036A0F-C2FD-5C4F-A938-8AFCB5C1F050}"/>
              </a:ext>
            </a:extLst>
          </p:cNvPr>
          <p:cNvSpPr txBox="1"/>
          <p:nvPr/>
        </p:nvSpPr>
        <p:spPr>
          <a:xfrm>
            <a:off x="8347803" y="1259575"/>
            <a:ext cx="2855424" cy="369332"/>
          </a:xfrm>
          <a:prstGeom prst="rect">
            <a:avLst/>
          </a:prstGeom>
          <a:noFill/>
        </p:spPr>
        <p:txBody>
          <a:bodyPr wrap="square" rtlCol="0">
            <a:spAutoFit/>
          </a:bodyPr>
          <a:lstStyle/>
          <a:p>
            <a:pPr algn="ctr"/>
            <a:r>
              <a:rPr lang="en-US" dirty="0"/>
              <a:t>Database in Amazon RDS </a:t>
            </a:r>
          </a:p>
        </p:txBody>
      </p:sp>
      <p:sp>
        <p:nvSpPr>
          <p:cNvPr id="26" name="TextBox 25" descr="compares services provided for on-premises databases with running a database on EC2 and Amazon RDS or Amazon Aurora.">
            <a:extLst>
              <a:ext uri="{FF2B5EF4-FFF2-40B4-BE49-F238E27FC236}">
                <a16:creationId xmlns:a16="http://schemas.microsoft.com/office/drawing/2014/main" id="{2CEEECB6-5C06-44C9-A46C-649EF00725B1}"/>
              </a:ext>
            </a:extLst>
          </p:cNvPr>
          <p:cNvSpPr txBox="1"/>
          <p:nvPr/>
        </p:nvSpPr>
        <p:spPr>
          <a:xfrm>
            <a:off x="7342053" y="3593397"/>
            <a:ext cx="942887" cy="584775"/>
          </a:xfrm>
          <a:prstGeom prst="rect">
            <a:avLst/>
          </a:prstGeom>
          <a:noFill/>
        </p:spPr>
        <p:txBody>
          <a:bodyPr wrap="none" rtlCol="0">
            <a:spAutoFit/>
          </a:bodyPr>
          <a:lstStyle/>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provides</a:t>
            </a:r>
          </a:p>
        </p:txBody>
      </p:sp>
      <p:sp>
        <p:nvSpPr>
          <p:cNvPr id="17" name="Rectangle: Rounded Corners 16" descr="compares services provided for on-premises databases with running a database on EC2 and Amazon RDS or Amazon Aurora.">
            <a:extLst>
              <a:ext uri="{FF2B5EF4-FFF2-40B4-BE49-F238E27FC236}">
                <a16:creationId xmlns:a16="http://schemas.microsoft.com/office/drawing/2014/main" id="{7254ACC3-2FD3-472D-B9E0-6633E3E97631}"/>
              </a:ext>
              <a:ext uri="{C183D7F6-B498-43B3-948B-1728B52AA6E4}">
                <adec:decorative xmlns:adec="http://schemas.microsoft.com/office/drawing/2017/decorative" val="1"/>
              </a:ext>
            </a:extLst>
          </p:cNvPr>
          <p:cNvSpPr/>
          <p:nvPr/>
        </p:nvSpPr>
        <p:spPr>
          <a:xfrm>
            <a:off x="8315086" y="1924494"/>
            <a:ext cx="2639134" cy="44283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1E5F9D01-ED71-4FC5-9CEA-75E42C1DE44E}"/>
              </a:ext>
              <a:ext uri="{C183D7F6-B498-43B3-948B-1728B52AA6E4}">
                <adec:decorative xmlns:adec="http://schemas.microsoft.com/office/drawing/2017/decorative" val="1"/>
              </a:ext>
            </a:extLst>
          </p:cNvPr>
          <p:cNvSpPr/>
          <p:nvPr/>
        </p:nvSpPr>
        <p:spPr>
          <a:xfrm>
            <a:off x="8407483" y="2542478"/>
            <a:ext cx="2431503" cy="3055947"/>
          </a:xfrm>
          <a:prstGeom prst="roundRect">
            <a:avLst/>
          </a:prstGeom>
          <a:gradFill>
            <a:gsLst>
              <a:gs pos="0">
                <a:schemeClr val="accent5">
                  <a:alpha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compares services provided for on-premises databases with running a database on EC2 and Amazon RDS or Amazon Aurora.">
            <a:extLst>
              <a:ext uri="{FF2B5EF4-FFF2-40B4-BE49-F238E27FC236}">
                <a16:creationId xmlns:a16="http://schemas.microsoft.com/office/drawing/2014/main" id="{0DB00234-7610-4C94-BE98-C5F07F79CFAE}"/>
              </a:ext>
            </a:extLst>
          </p:cNvPr>
          <p:cNvSpPr txBox="1"/>
          <p:nvPr/>
        </p:nvSpPr>
        <p:spPr>
          <a:xfrm>
            <a:off x="8449729" y="2300220"/>
            <a:ext cx="2504491" cy="329320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optimization</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Scaling</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High Availability</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backups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Database software installs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Operation system patches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Operating system install</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Server maintenance</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Rack and stack servers</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Power, HVAC, network</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4" name="Slide Number Placeholder 3">
            <a:extLst>
              <a:ext uri="{FF2B5EF4-FFF2-40B4-BE49-F238E27FC236}">
                <a16:creationId xmlns:a16="http://schemas.microsoft.com/office/drawing/2014/main" id="{AC1BDBC9-A750-4EA5-95CA-8D1B678F99F5}"/>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113</a:t>
            </a:fld>
            <a:endParaRPr lang="en-US" dirty="0"/>
          </a:p>
        </p:txBody>
      </p:sp>
    </p:spTree>
    <p:custDataLst>
      <p:tags r:id="rId1"/>
    </p:custDataLst>
    <p:extLst>
      <p:ext uri="{BB962C8B-B14F-4D97-AF65-F5344CB8AC3E}">
        <p14:creationId xmlns:p14="http://schemas.microsoft.com/office/powerpoint/2010/main" val="182039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services responsibilities</a:t>
            </a:r>
          </a:p>
        </p:txBody>
      </p:sp>
      <p:pic>
        <p:nvPicPr>
          <p:cNvPr id="6" name="Picture 5">
            <a:extLst>
              <a:ext uri="{FF2B5EF4-FFF2-40B4-BE49-F238E27FC236}">
                <a16:creationId xmlns:a16="http://schemas.microsoft.com/office/drawing/2014/main" id="{03AD659B-DEC1-5447-84EE-A91DCCEDE37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09963" y="1182471"/>
            <a:ext cx="7061200" cy="1495372"/>
          </a:xfrm>
          <a:prstGeom prst="rect">
            <a:avLst/>
          </a:prstGeom>
        </p:spPr>
      </p:pic>
      <p:sp>
        <p:nvSpPr>
          <p:cNvPr id="5" name="Content Placeholder 2">
            <a:extLst>
              <a:ext uri="{C183D7F6-B498-43B3-948B-1728B52AA6E4}">
                <adec:decorative xmlns:adec="http://schemas.microsoft.com/office/drawing/2017/decorative" val="1"/>
              </a:ext>
            </a:extLst>
          </p:cNvPr>
          <p:cNvSpPr>
            <a:spLocks noGrp="1"/>
          </p:cNvSpPr>
          <p:nvPr>
            <p:ph idx="1"/>
          </p:nvPr>
        </p:nvSpPr>
        <p:spPr>
          <a:xfrm>
            <a:off x="238538" y="1573341"/>
            <a:ext cx="11350487" cy="4913308"/>
          </a:xfrm>
        </p:spPr>
        <p:txBody>
          <a:bodyPr>
            <a:normAutofit fontScale="70000" lnSpcReduction="20000"/>
          </a:bodyPr>
          <a:lstStyle/>
          <a:p>
            <a:pPr marL="0" indent="0" algn="just">
              <a:spcAft>
                <a:spcPts val="800"/>
              </a:spcAft>
              <a:buNone/>
            </a:pPr>
            <a:r>
              <a:rPr lang="en-US" b="1" dirty="0"/>
              <a:t>You manage: </a:t>
            </a:r>
          </a:p>
          <a:p>
            <a:pPr marL="457200" indent="-457200" algn="just">
              <a:spcAft>
                <a:spcPts val="800"/>
              </a:spcAft>
            </a:pPr>
            <a:r>
              <a:rPr lang="en-US" dirty="0"/>
              <a:t>Application optimization</a:t>
            </a:r>
          </a:p>
          <a:p>
            <a:pPr marL="457200" indent="-457200" algn="just">
              <a:spcAft>
                <a:spcPts val="800"/>
              </a:spcAft>
            </a:pPr>
            <a:endParaRPr lang="en-US" dirty="0"/>
          </a:p>
          <a:p>
            <a:pPr marL="0" indent="0" algn="just">
              <a:spcAft>
                <a:spcPts val="800"/>
              </a:spcAft>
              <a:buNone/>
            </a:pPr>
            <a:r>
              <a:rPr lang="en-US" b="1" dirty="0"/>
              <a:t>AWS manages:</a:t>
            </a:r>
          </a:p>
          <a:p>
            <a:pPr marL="457200" indent="-457200" algn="just">
              <a:spcAft>
                <a:spcPts val="800"/>
              </a:spcAft>
            </a:pPr>
            <a:r>
              <a:rPr lang="en-US" dirty="0"/>
              <a:t>OS installation and patches</a:t>
            </a:r>
          </a:p>
          <a:p>
            <a:pPr marL="457200" indent="-457200" algn="just">
              <a:spcAft>
                <a:spcPts val="800"/>
              </a:spcAft>
            </a:pPr>
            <a:r>
              <a:rPr lang="en-US" dirty="0"/>
              <a:t>Database software installation and patches</a:t>
            </a:r>
          </a:p>
          <a:p>
            <a:pPr marL="457200" indent="-457200" algn="just">
              <a:spcAft>
                <a:spcPts val="800"/>
              </a:spcAft>
            </a:pPr>
            <a:r>
              <a:rPr lang="en-US" dirty="0"/>
              <a:t>Database backups</a:t>
            </a:r>
          </a:p>
          <a:p>
            <a:pPr marL="457200" indent="-457200" algn="just">
              <a:spcAft>
                <a:spcPts val="800"/>
              </a:spcAft>
            </a:pPr>
            <a:r>
              <a:rPr lang="en-US" dirty="0"/>
              <a:t>High availability</a:t>
            </a:r>
          </a:p>
          <a:p>
            <a:pPr marL="457200" indent="-457200" algn="just">
              <a:spcAft>
                <a:spcPts val="800"/>
              </a:spcAft>
            </a:pPr>
            <a:r>
              <a:rPr lang="en-US" dirty="0"/>
              <a:t>Scaling</a:t>
            </a:r>
          </a:p>
          <a:p>
            <a:pPr marL="457200" indent="-457200" algn="just">
              <a:spcAft>
                <a:spcPts val="800"/>
              </a:spcAft>
            </a:pPr>
            <a:r>
              <a:rPr lang="en-US" dirty="0"/>
              <a:t>Power and racking and stacking servers</a:t>
            </a:r>
          </a:p>
          <a:p>
            <a:pPr marL="457200" indent="-457200" algn="just">
              <a:spcAft>
                <a:spcPts val="800"/>
              </a:spcAft>
            </a:pPr>
            <a:r>
              <a:rPr lang="en-US" dirty="0"/>
              <a:t>Server maintenance</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3" name="Slide Number Placeholder 2">
            <a:extLst>
              <a:ext uri="{FF2B5EF4-FFF2-40B4-BE49-F238E27FC236}">
                <a16:creationId xmlns:a16="http://schemas.microsoft.com/office/drawing/2014/main" id="{F610C22F-1499-4D68-BC9B-428CD89B36A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114</a:t>
            </a:fld>
            <a:endParaRPr lang="en-US" dirty="0"/>
          </a:p>
        </p:txBody>
      </p:sp>
    </p:spTree>
    <p:custDataLst>
      <p:tags r:id="rId1"/>
    </p:custDataLst>
    <p:extLst>
      <p:ext uri="{BB962C8B-B14F-4D97-AF65-F5344CB8AC3E}">
        <p14:creationId xmlns:p14="http://schemas.microsoft.com/office/powerpoint/2010/main" val="8235237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5B7C5-2F27-AE4B-BB02-E6F992DF4706}"/>
              </a:ext>
            </a:extLst>
          </p:cNvPr>
          <p:cNvSpPr>
            <a:spLocks noGrp="1"/>
          </p:cNvSpPr>
          <p:nvPr>
            <p:ph type="title"/>
          </p:nvPr>
        </p:nvSpPr>
        <p:spPr/>
        <p:txBody>
          <a:bodyPr/>
          <a:lstStyle/>
          <a:p>
            <a:r>
              <a:rPr lang="en-US" b="1" dirty="0"/>
              <a:t>What is JSON?</a:t>
            </a:r>
          </a:p>
        </p:txBody>
      </p:sp>
      <p:sp>
        <p:nvSpPr>
          <p:cNvPr id="3" name="Content Placeholder 2">
            <a:extLst>
              <a:ext uri="{FF2B5EF4-FFF2-40B4-BE49-F238E27FC236}">
                <a16:creationId xmlns:a16="http://schemas.microsoft.com/office/drawing/2014/main" id="{A0FB020D-C6CF-F54B-86CE-1684002C3042}"/>
              </a:ext>
            </a:extLst>
          </p:cNvPr>
          <p:cNvSpPr>
            <a:spLocks noGrp="1"/>
          </p:cNvSpPr>
          <p:nvPr>
            <p:ph idx="1"/>
          </p:nvPr>
        </p:nvSpPr>
        <p:spPr/>
        <p:txBody>
          <a:bodyPr/>
          <a:lstStyle/>
          <a:p>
            <a:pPr marL="0" indent="0">
              <a:buNone/>
            </a:pPr>
            <a:r>
              <a:rPr lang="en-US" b="1" dirty="0">
                <a:solidFill>
                  <a:schemeClr val="tx2">
                    <a:lumMod val="75000"/>
                  </a:schemeClr>
                </a:solidFill>
              </a:rPr>
              <a:t>JSON : JavaScript Object Notation:</a:t>
            </a:r>
          </a:p>
          <a:p>
            <a:pPr marL="0" indent="0">
              <a:buNone/>
            </a:pPr>
            <a:endParaRPr lang="en-US" dirty="0"/>
          </a:p>
          <a:p>
            <a:r>
              <a:rPr lang="en-US" dirty="0"/>
              <a:t>Is a syntax for storing and transporting data that contains:</a:t>
            </a:r>
          </a:p>
          <a:p>
            <a:pPr lvl="1"/>
            <a:r>
              <a:rPr lang="en-US" dirty="0"/>
              <a:t>Key-value pairs</a:t>
            </a:r>
          </a:p>
          <a:p>
            <a:pPr lvl="1"/>
            <a:r>
              <a:rPr lang="en-US" dirty="0"/>
              <a:t>Arrays (lists) and other objects</a:t>
            </a:r>
          </a:p>
          <a:p>
            <a:pPr lvl="1"/>
            <a:endParaRPr lang="en-US" dirty="0"/>
          </a:p>
          <a:p>
            <a:r>
              <a:rPr lang="en-US" dirty="0"/>
              <a:t>Enables complex data structures to be exchanged a single document</a:t>
            </a:r>
          </a:p>
        </p:txBody>
      </p:sp>
      <p:sp>
        <p:nvSpPr>
          <p:cNvPr id="6"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ea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a typeface="Amazon Ember" panose="02000000000000000000" pitchFamily="2" charset="0"/>
            </a:endParaRPr>
          </a:p>
        </p:txBody>
      </p:sp>
      <p:sp>
        <p:nvSpPr>
          <p:cNvPr id="4" name="Slide Number Placeholder 3">
            <a:extLst>
              <a:ext uri="{FF2B5EF4-FFF2-40B4-BE49-F238E27FC236}">
                <a16:creationId xmlns:a16="http://schemas.microsoft.com/office/drawing/2014/main" id="{D7151CB0-A098-784F-AA53-38E57AE3173C}"/>
              </a:ext>
            </a:extLst>
          </p:cNvPr>
          <p:cNvSpPr>
            <a:spLocks noGrp="1"/>
          </p:cNvSpPr>
          <p:nvPr>
            <p:ph type="sldNum" sz="quarter" idx="12"/>
          </p:nvPr>
        </p:nvSpPr>
        <p:spPr/>
        <p:txBody>
          <a:bodyPr/>
          <a:lstStyle/>
          <a:p>
            <a:fld id="{B6A95138-A96E-2F42-A959-2EFD44FE4AB7}" type="slidenum">
              <a:rPr lang="en-US" smtClean="0"/>
              <a:t>115</a:t>
            </a:fld>
            <a:endParaRPr lang="en-US" dirty="0"/>
          </a:p>
        </p:txBody>
      </p:sp>
    </p:spTree>
    <p:custDataLst>
      <p:tags r:id="rId1"/>
    </p:custDataLst>
    <p:extLst>
      <p:ext uri="{BB962C8B-B14F-4D97-AF65-F5344CB8AC3E}">
        <p14:creationId xmlns:p14="http://schemas.microsoft.com/office/powerpoint/2010/main" val="3520392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7F78D5-0761-C045-9BAA-01674E811B26}"/>
              </a:ext>
            </a:extLst>
          </p:cNvPr>
          <p:cNvPicPr>
            <a:picLocks noChangeAspect="1"/>
          </p:cNvPicPr>
          <p:nvPr/>
        </p:nvPicPr>
        <p:blipFill>
          <a:blip r:embed="rId4"/>
          <a:stretch>
            <a:fillRect/>
          </a:stretch>
        </p:blipFill>
        <p:spPr>
          <a:xfrm>
            <a:off x="6809866" y="719527"/>
            <a:ext cx="3756007" cy="5533998"/>
          </a:xfrm>
          <a:prstGeom prst="rect">
            <a:avLst/>
          </a:prstGeom>
        </p:spPr>
      </p:pic>
      <p:sp>
        <p:nvSpPr>
          <p:cNvPr id="2" name="Title 1">
            <a:extLst>
              <a:ext uri="{FF2B5EF4-FFF2-40B4-BE49-F238E27FC236}">
                <a16:creationId xmlns:a16="http://schemas.microsoft.com/office/drawing/2014/main" id="{D25D5522-1C2B-C541-9D7D-73EEF89B1508}"/>
              </a:ext>
            </a:extLst>
          </p:cNvPr>
          <p:cNvSpPr>
            <a:spLocks noGrp="1"/>
          </p:cNvSpPr>
          <p:nvPr>
            <p:ph type="title"/>
          </p:nvPr>
        </p:nvSpPr>
        <p:spPr/>
        <p:txBody>
          <a:bodyPr/>
          <a:lstStyle/>
          <a:p>
            <a:r>
              <a:rPr lang="en-US" b="1" dirty="0"/>
              <a:t>Representation of data</a:t>
            </a:r>
          </a:p>
        </p:txBody>
      </p:sp>
      <p:graphicFrame>
        <p:nvGraphicFramePr>
          <p:cNvPr id="6" name="Content Placeholder 5">
            <a:extLst>
              <a:ext uri="{FF2B5EF4-FFF2-40B4-BE49-F238E27FC236}">
                <a16:creationId xmlns:a16="http://schemas.microsoft.com/office/drawing/2014/main" id="{A80A497D-2042-BC46-BE94-D3CD964C6E93}"/>
              </a:ext>
            </a:extLst>
          </p:cNvPr>
          <p:cNvGraphicFramePr>
            <a:graphicFrameLocks noGrp="1"/>
          </p:cNvGraphicFramePr>
          <p:nvPr>
            <p:ph idx="1"/>
          </p:nvPr>
        </p:nvGraphicFramePr>
        <p:xfrm>
          <a:off x="228600" y="1940159"/>
          <a:ext cx="4450478" cy="3092676"/>
        </p:xfrm>
        <a:graphic>
          <a:graphicData uri="http://schemas.openxmlformats.org/drawingml/2006/table">
            <a:tbl>
              <a:tblPr>
                <a:tableStyleId>{5C22544A-7EE6-4342-B048-85BDC9FD1C3A}</a:tableStyleId>
              </a:tblPr>
              <a:tblGrid>
                <a:gridCol w="1383257">
                  <a:extLst>
                    <a:ext uri="{9D8B030D-6E8A-4147-A177-3AD203B41FA5}">
                      <a16:colId xmlns:a16="http://schemas.microsoft.com/office/drawing/2014/main" val="3520732159"/>
                    </a:ext>
                  </a:extLst>
                </a:gridCol>
                <a:gridCol w="1563681">
                  <a:extLst>
                    <a:ext uri="{9D8B030D-6E8A-4147-A177-3AD203B41FA5}">
                      <a16:colId xmlns:a16="http://schemas.microsoft.com/office/drawing/2014/main" val="2630777774"/>
                    </a:ext>
                  </a:extLst>
                </a:gridCol>
                <a:gridCol w="1503540">
                  <a:extLst>
                    <a:ext uri="{9D8B030D-6E8A-4147-A177-3AD203B41FA5}">
                      <a16:colId xmlns:a16="http://schemas.microsoft.com/office/drawing/2014/main" val="1874417205"/>
                    </a:ext>
                  </a:extLst>
                </a:gridCol>
              </a:tblGrid>
              <a:tr h="515446">
                <a:tc>
                  <a:txBody>
                    <a:bodyPr/>
                    <a:lstStyle/>
                    <a:p>
                      <a:pPr algn="ctr" fontAlgn="b"/>
                      <a:r>
                        <a:rPr lang="en-US" sz="1600" b="1" u="none" strike="noStrike" dirty="0">
                          <a:effectLst/>
                          <a:latin typeface="Amazon Ember" panose="02000000000000000000" pitchFamily="2" charset="0"/>
                        </a:rPr>
                        <a:t>StudentName</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latin typeface="Amazon Ember" panose="02000000000000000000" pitchFamily="2" charset="0"/>
                        </a:rPr>
                        <a:t>Location</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latin typeface="Amazon Ember" panose="02000000000000000000" pitchFamily="2" charset="0"/>
                        </a:rPr>
                        <a:t>FavoriteSport</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84782269"/>
                  </a:ext>
                </a:extLst>
              </a:tr>
              <a:tr h="515446">
                <a:tc>
                  <a:txBody>
                    <a:bodyPr/>
                    <a:lstStyle/>
                    <a:p>
                      <a:pPr algn="l" fontAlgn="b"/>
                      <a:r>
                        <a:rPr lang="en-US" sz="1600" u="none" strike="noStrike" dirty="0">
                          <a:effectLst/>
                          <a:latin typeface="Amazon Ember" panose="02000000000000000000" pitchFamily="2" charset="0"/>
                        </a:rPr>
                        <a:t>Maria</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latin typeface="Amazon Ember" panose="02000000000000000000" pitchFamily="2" charset="0"/>
                        </a:rPr>
                        <a:t>USA</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latin typeface="Amazon Ember" panose="02000000000000000000" pitchFamily="2" charset="0"/>
                        </a:rPr>
                        <a:t>Tennis</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50791314"/>
                  </a:ext>
                </a:extLst>
              </a:tr>
              <a:tr h="515446">
                <a:tc>
                  <a:txBody>
                    <a:bodyPr/>
                    <a:lstStyle/>
                    <a:p>
                      <a:pPr algn="l" fontAlgn="b"/>
                      <a:r>
                        <a:rPr lang="en-US" sz="1600" u="none" strike="noStrike" dirty="0">
                          <a:effectLst/>
                          <a:latin typeface="Amazon Ember" panose="02000000000000000000" pitchFamily="2" charset="0"/>
                        </a:rPr>
                        <a:t>John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latin typeface="Amazon Ember" panose="02000000000000000000" pitchFamily="2" charset="0"/>
                        </a:rPr>
                        <a:t>UK</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latin typeface="Amazon Ember" panose="02000000000000000000" pitchFamily="2" charset="0"/>
                        </a:rPr>
                        <a:t>Cricket</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8274009"/>
                  </a:ext>
                </a:extLst>
              </a:tr>
              <a:tr h="515446">
                <a:tc>
                  <a:txBody>
                    <a:bodyPr/>
                    <a:lstStyle/>
                    <a:p>
                      <a:pPr algn="l" fontAlgn="b"/>
                      <a:r>
                        <a:rPr lang="en-US" sz="1600" u="none" strike="noStrike" dirty="0">
                          <a:effectLst/>
                          <a:latin typeface="Amazon Ember" panose="02000000000000000000" pitchFamily="2" charset="0"/>
                        </a:rPr>
                        <a:t>David</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latin typeface="Amazon Ember" panose="02000000000000000000" pitchFamily="2" charset="0"/>
                        </a:rPr>
                        <a:t>USA</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latin typeface="Amazon Ember" panose="02000000000000000000" pitchFamily="2" charset="0"/>
                        </a:rPr>
                        <a:t>Basketball</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4579662"/>
                  </a:ext>
                </a:extLst>
              </a:tr>
              <a:tr h="515446">
                <a:tc>
                  <a:txBody>
                    <a:bodyPr/>
                    <a:lstStyle/>
                    <a:p>
                      <a:pPr algn="l" fontAlgn="b"/>
                      <a:r>
                        <a:rPr lang="en-US" sz="1600" u="none" strike="noStrike" dirty="0">
                          <a:effectLst/>
                          <a:latin typeface="Amazon Ember" panose="02000000000000000000" pitchFamily="2" charset="0"/>
                        </a:rPr>
                        <a:t>Raj</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latin typeface="Amazon Ember" panose="02000000000000000000" pitchFamily="2" charset="0"/>
                        </a:rPr>
                        <a:t>India</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latin typeface="Amazon Ember" panose="02000000000000000000" pitchFamily="2" charset="0"/>
                        </a:rPr>
                        <a:t>Hockey</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72462209"/>
                  </a:ext>
                </a:extLst>
              </a:tr>
              <a:tr h="515446">
                <a:tc>
                  <a:txBody>
                    <a:bodyPr/>
                    <a:lstStyle/>
                    <a:p>
                      <a:pPr algn="l" fontAlgn="b"/>
                      <a:r>
                        <a:rPr lang="en-US" sz="1600" u="none" strike="noStrike" dirty="0">
                          <a:effectLst/>
                          <a:latin typeface="Amazon Ember" panose="02000000000000000000" pitchFamily="2" charset="0"/>
                        </a:rPr>
                        <a:t>Xavier</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latin typeface="Amazon Ember" panose="02000000000000000000" pitchFamily="2" charset="0"/>
                        </a:rPr>
                        <a:t>France</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dirty="0">
                          <a:effectLst/>
                          <a:latin typeface="Amazon Ember" panose="02000000000000000000" pitchFamily="2" charset="0"/>
                        </a:rPr>
                        <a:t>Football</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8787314"/>
                  </a:ext>
                </a:extLst>
              </a:tr>
            </a:tbl>
          </a:graphicData>
        </a:graphic>
      </p:graphicFrame>
      <p:sp>
        <p:nvSpPr>
          <p:cNvPr id="8" name="TextBox 7">
            <a:extLst>
              <a:ext uri="{FF2B5EF4-FFF2-40B4-BE49-F238E27FC236}">
                <a16:creationId xmlns:a16="http://schemas.microsoft.com/office/drawing/2014/main" id="{EFD1744D-1FEC-C247-B72D-114A1B5046D3}"/>
              </a:ext>
            </a:extLst>
          </p:cNvPr>
          <p:cNvSpPr txBox="1"/>
          <p:nvPr/>
        </p:nvSpPr>
        <p:spPr>
          <a:xfrm>
            <a:off x="1089915" y="5242801"/>
            <a:ext cx="3034172" cy="369332"/>
          </a:xfrm>
          <a:prstGeom prst="rect">
            <a:avLst/>
          </a:prstGeom>
          <a:noFill/>
        </p:spPr>
        <p:txBody>
          <a:bodyPr wrap="square" rtlCol="0">
            <a:spAutoFit/>
          </a:bodyPr>
          <a:lstStyle/>
          <a:p>
            <a:pPr algn="ctr"/>
            <a:r>
              <a:rPr lang="en-US" b="1" i="1" dirty="0">
                <a:solidFill>
                  <a:schemeClr val="accent5"/>
                </a:solidFill>
                <a:latin typeface="Amazon Ember" panose="02000000000000000000" pitchFamily="2" charset="0"/>
              </a:rPr>
              <a:t>Data in rows and columns</a:t>
            </a:r>
          </a:p>
        </p:txBody>
      </p:sp>
      <p:sp>
        <p:nvSpPr>
          <p:cNvPr id="13" name="TextBox 12">
            <a:extLst>
              <a:ext uri="{FF2B5EF4-FFF2-40B4-BE49-F238E27FC236}">
                <a16:creationId xmlns:a16="http://schemas.microsoft.com/office/drawing/2014/main" id="{27DD1290-9C0C-D649-8257-62BBF1297E6F}"/>
              </a:ext>
            </a:extLst>
          </p:cNvPr>
          <p:cNvSpPr txBox="1"/>
          <p:nvPr/>
        </p:nvSpPr>
        <p:spPr>
          <a:xfrm>
            <a:off x="7774297" y="6253525"/>
            <a:ext cx="3034172" cy="369332"/>
          </a:xfrm>
          <a:prstGeom prst="rect">
            <a:avLst/>
          </a:prstGeom>
          <a:noFill/>
        </p:spPr>
        <p:txBody>
          <a:bodyPr wrap="square" rtlCol="0">
            <a:spAutoFit/>
          </a:bodyPr>
          <a:lstStyle>
            <a:defPPr>
              <a:defRPr lang="en-US"/>
            </a:defPPr>
            <a:lvl1pPr algn="ctr">
              <a:defRPr i="1">
                <a:solidFill>
                  <a:schemeClr val="accent5"/>
                </a:solidFill>
              </a:defRPr>
            </a:lvl1pPr>
          </a:lstStyle>
          <a:p>
            <a:r>
              <a:rPr lang="en-US" b="1" dirty="0">
                <a:latin typeface="Amazon Ember" panose="02000000000000000000" pitchFamily="2" charset="0"/>
              </a:rPr>
              <a:t>Data in JSON</a:t>
            </a:r>
          </a:p>
        </p:txBody>
      </p:sp>
      <p:cxnSp>
        <p:nvCxnSpPr>
          <p:cNvPr id="15" name="Straight Arrow Connector 14">
            <a:extLst>
              <a:ext uri="{FF2B5EF4-FFF2-40B4-BE49-F238E27FC236}">
                <a16:creationId xmlns:a16="http://schemas.microsoft.com/office/drawing/2014/main" id="{88B24875-17D5-A44C-A039-A11F9561A882}"/>
              </a:ext>
            </a:extLst>
          </p:cNvPr>
          <p:cNvCxnSpPr>
            <a:cxnSpLocks/>
          </p:cNvCxnSpPr>
          <p:nvPr/>
        </p:nvCxnSpPr>
        <p:spPr>
          <a:xfrm>
            <a:off x="4835210" y="3486497"/>
            <a:ext cx="2230683" cy="0"/>
          </a:xfrm>
          <a:prstGeom prst="straightConnector1">
            <a:avLst/>
          </a:prstGeom>
          <a:ln w="254000">
            <a:solidFill>
              <a:schemeClr val="accent4"/>
            </a:solidFill>
            <a:headEnd type="triangle"/>
            <a:tailEnd type="triangle"/>
          </a:ln>
          <a:effectLst>
            <a:outerShdw blurRad="254000" dist="50800" dir="5280000" sx="108000" sy="108000" algn="ctr" rotWithShape="0">
              <a:srgbClr val="000000">
                <a:alpha val="73000"/>
              </a:srgbClr>
            </a:outerShdw>
          </a:effectLst>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ea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a typeface="Amazon Ember" panose="02000000000000000000" pitchFamily="2" charset="0"/>
            </a:endParaRPr>
          </a:p>
        </p:txBody>
      </p:sp>
      <p:sp>
        <p:nvSpPr>
          <p:cNvPr id="3" name="Slide Number Placeholder 2">
            <a:extLst>
              <a:ext uri="{FF2B5EF4-FFF2-40B4-BE49-F238E27FC236}">
                <a16:creationId xmlns:a16="http://schemas.microsoft.com/office/drawing/2014/main" id="{5C7B7B16-0862-3F42-B6D9-66FFABDDC5A8}"/>
              </a:ext>
            </a:extLst>
          </p:cNvPr>
          <p:cNvSpPr>
            <a:spLocks noGrp="1"/>
          </p:cNvSpPr>
          <p:nvPr>
            <p:ph type="sldNum" sz="quarter" idx="12"/>
          </p:nvPr>
        </p:nvSpPr>
        <p:spPr/>
        <p:txBody>
          <a:bodyPr/>
          <a:lstStyle/>
          <a:p>
            <a:fld id="{B6A95138-A96E-2F42-A959-2EFD44FE4AB7}" type="slidenum">
              <a:rPr lang="en-US" smtClean="0"/>
              <a:t>116</a:t>
            </a:fld>
            <a:endParaRPr lang="en-US" dirty="0"/>
          </a:p>
        </p:txBody>
      </p:sp>
    </p:spTree>
    <p:custDataLst>
      <p:tags r:id="rId1"/>
    </p:custDataLst>
    <p:extLst>
      <p:ext uri="{BB962C8B-B14F-4D97-AF65-F5344CB8AC3E}">
        <p14:creationId xmlns:p14="http://schemas.microsoft.com/office/powerpoint/2010/main" val="32172858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16505-D286-4E41-AC20-410D1269B41E}"/>
              </a:ext>
            </a:extLst>
          </p:cNvPr>
          <p:cNvSpPr>
            <a:spLocks noGrp="1"/>
          </p:cNvSpPr>
          <p:nvPr>
            <p:ph type="title"/>
          </p:nvPr>
        </p:nvSpPr>
        <p:spPr/>
        <p:txBody>
          <a:bodyPr/>
          <a:lstStyle/>
          <a:p>
            <a:r>
              <a:rPr lang="en-US" b="1" dirty="0"/>
              <a:t>Pros and cons of JSON</a:t>
            </a:r>
          </a:p>
        </p:txBody>
      </p:sp>
      <p:sp>
        <p:nvSpPr>
          <p:cNvPr id="3" name="Content Placeholder 2">
            <a:extLst>
              <a:ext uri="{FF2B5EF4-FFF2-40B4-BE49-F238E27FC236}">
                <a16:creationId xmlns:a16="http://schemas.microsoft.com/office/drawing/2014/main" id="{FB27226F-0617-7541-89F3-24574BF99E07}"/>
              </a:ext>
            </a:extLst>
          </p:cNvPr>
          <p:cNvSpPr>
            <a:spLocks noGrp="1"/>
          </p:cNvSpPr>
          <p:nvPr>
            <p:ph idx="1"/>
          </p:nvPr>
        </p:nvSpPr>
        <p:spPr/>
        <p:txBody>
          <a:bodyPr/>
          <a:lstStyle/>
          <a:p>
            <a:pPr marL="0" indent="0">
              <a:buNone/>
            </a:pPr>
            <a:r>
              <a:rPr lang="en-US" b="1" dirty="0">
                <a:solidFill>
                  <a:schemeClr val="accent4">
                    <a:lumMod val="75000"/>
                  </a:schemeClr>
                </a:solidFill>
              </a:rPr>
              <a:t>Advantages</a:t>
            </a:r>
            <a:r>
              <a:rPr lang="en-US" dirty="0">
                <a:solidFill>
                  <a:schemeClr val="accent4">
                    <a:lumMod val="75000"/>
                  </a:schemeClr>
                </a:solidFill>
              </a:rPr>
              <a:t>:</a:t>
            </a:r>
          </a:p>
          <a:p>
            <a:r>
              <a:rPr lang="en-US" dirty="0"/>
              <a:t>Lightweight (minimal syntax and mockup)—good for APIs.</a:t>
            </a:r>
          </a:p>
          <a:p>
            <a:r>
              <a:rPr lang="en-US" dirty="0"/>
              <a:t>Easy for humans to read and write.</a:t>
            </a:r>
          </a:p>
          <a:p>
            <a:r>
              <a:rPr lang="en-US" dirty="0"/>
              <a:t>Easy for machines to parse and generate.</a:t>
            </a:r>
          </a:p>
          <a:p>
            <a:pPr marL="0" indent="0">
              <a:buNone/>
            </a:pPr>
            <a:endParaRPr lang="en-US" b="1" dirty="0"/>
          </a:p>
          <a:p>
            <a:pPr marL="0" indent="0">
              <a:buNone/>
            </a:pPr>
            <a:r>
              <a:rPr lang="en-US" b="1" dirty="0">
                <a:solidFill>
                  <a:schemeClr val="accent6">
                    <a:lumMod val="75000"/>
                  </a:schemeClr>
                </a:solidFill>
              </a:rPr>
              <a:t>Disadvantages</a:t>
            </a:r>
            <a:r>
              <a:rPr lang="en-US" dirty="0">
                <a:solidFill>
                  <a:schemeClr val="accent6">
                    <a:lumMod val="75000"/>
                  </a:schemeClr>
                </a:solidFill>
              </a:rPr>
              <a:t>:</a:t>
            </a:r>
          </a:p>
          <a:p>
            <a:r>
              <a:rPr lang="en-US" dirty="0"/>
              <a:t>Not tabular, so it is more difficult to read.</a:t>
            </a:r>
          </a:p>
          <a:p>
            <a:r>
              <a:rPr lang="en-US" dirty="0"/>
              <a:t>No native support for binary data (such as image files).</a:t>
            </a:r>
          </a:p>
        </p:txBody>
      </p:sp>
      <p:sp>
        <p:nvSpPr>
          <p:cNvPr id="6"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ea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a typeface="Amazon Ember" panose="02000000000000000000" pitchFamily="2" charset="0"/>
            </a:endParaRPr>
          </a:p>
        </p:txBody>
      </p:sp>
      <p:sp>
        <p:nvSpPr>
          <p:cNvPr id="4" name="Slide Number Placeholder 3">
            <a:extLst>
              <a:ext uri="{FF2B5EF4-FFF2-40B4-BE49-F238E27FC236}">
                <a16:creationId xmlns:a16="http://schemas.microsoft.com/office/drawing/2014/main" id="{92F31AA4-103C-6F45-B215-C2AB4B9F9476}"/>
              </a:ext>
            </a:extLst>
          </p:cNvPr>
          <p:cNvSpPr>
            <a:spLocks noGrp="1"/>
          </p:cNvSpPr>
          <p:nvPr>
            <p:ph type="sldNum" sz="quarter" idx="12"/>
          </p:nvPr>
        </p:nvSpPr>
        <p:spPr/>
        <p:txBody>
          <a:bodyPr/>
          <a:lstStyle/>
          <a:p>
            <a:fld id="{B6A95138-A96E-2F42-A959-2EFD44FE4AB7}" type="slidenum">
              <a:rPr lang="en-US" smtClean="0"/>
              <a:t>117</a:t>
            </a:fld>
            <a:endParaRPr lang="en-US" dirty="0"/>
          </a:p>
        </p:txBody>
      </p:sp>
    </p:spTree>
    <p:custDataLst>
      <p:tags r:id="rId1"/>
    </p:custDataLst>
    <p:extLst>
      <p:ext uri="{BB962C8B-B14F-4D97-AF65-F5344CB8AC3E}">
        <p14:creationId xmlns:p14="http://schemas.microsoft.com/office/powerpoint/2010/main" val="19321163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34A5-80D0-7042-B5DD-478B1843C300}"/>
              </a:ext>
            </a:extLst>
          </p:cNvPr>
          <p:cNvSpPr>
            <a:spLocks noGrp="1"/>
          </p:cNvSpPr>
          <p:nvPr>
            <p:ph type="title"/>
          </p:nvPr>
        </p:nvSpPr>
        <p:spPr/>
        <p:txBody>
          <a:bodyPr/>
          <a:lstStyle/>
          <a:p>
            <a:r>
              <a:rPr lang="en-US" b="1" dirty="0"/>
              <a:t>JSON building blocks: Objects</a:t>
            </a:r>
          </a:p>
        </p:txBody>
      </p:sp>
      <p:sp>
        <p:nvSpPr>
          <p:cNvPr id="8" name="TextBox 7">
            <a:extLst>
              <a:ext uri="{FF2B5EF4-FFF2-40B4-BE49-F238E27FC236}">
                <a16:creationId xmlns:a16="http://schemas.microsoft.com/office/drawing/2014/main" id="{8D073166-3F04-9040-B16A-B62E79A055FE}"/>
              </a:ext>
            </a:extLst>
          </p:cNvPr>
          <p:cNvSpPr txBox="1"/>
          <p:nvPr/>
        </p:nvSpPr>
        <p:spPr>
          <a:xfrm>
            <a:off x="943484" y="3136244"/>
            <a:ext cx="3034172" cy="523220"/>
          </a:xfrm>
          <a:prstGeom prst="rect">
            <a:avLst/>
          </a:prstGeom>
          <a:noFill/>
        </p:spPr>
        <p:txBody>
          <a:bodyPr wrap="square" rtlCol="0">
            <a:spAutoFit/>
          </a:bodyPr>
          <a:lstStyle/>
          <a:p>
            <a:pPr algn="ctr"/>
            <a:r>
              <a:rPr lang="en-US" sz="2800" b="1" dirty="0">
                <a:solidFill>
                  <a:schemeClr val="accent5"/>
                </a:solidFill>
                <a:latin typeface="Amazon Ember" panose="02000000000000000000" pitchFamily="2" charset="0"/>
              </a:rPr>
              <a:t>Cake</a:t>
            </a:r>
          </a:p>
        </p:txBody>
      </p:sp>
      <p:sp>
        <p:nvSpPr>
          <p:cNvPr id="9" name="TextBox 8">
            <a:extLst>
              <a:ext uri="{FF2B5EF4-FFF2-40B4-BE49-F238E27FC236}">
                <a16:creationId xmlns:a16="http://schemas.microsoft.com/office/drawing/2014/main" id="{B1B1FCFA-51AC-3843-B819-30648F20A03B}"/>
              </a:ext>
            </a:extLst>
          </p:cNvPr>
          <p:cNvSpPr txBox="1"/>
          <p:nvPr/>
        </p:nvSpPr>
        <p:spPr>
          <a:xfrm>
            <a:off x="8210264" y="4561631"/>
            <a:ext cx="2486215" cy="523220"/>
          </a:xfrm>
          <a:prstGeom prst="rect">
            <a:avLst/>
          </a:prstGeom>
          <a:noFill/>
        </p:spPr>
        <p:txBody>
          <a:bodyPr wrap="square" rtlCol="0">
            <a:spAutoFit/>
          </a:bodyPr>
          <a:lstStyle/>
          <a:p>
            <a:pPr algn="ctr"/>
            <a:r>
              <a:rPr lang="en-US" sz="2800" b="1" dirty="0">
                <a:solidFill>
                  <a:schemeClr val="accent5"/>
                </a:solidFill>
                <a:latin typeface="Amazon Ember" panose="02000000000000000000" pitchFamily="2" charset="0"/>
              </a:rPr>
              <a:t>$20</a:t>
            </a:r>
          </a:p>
        </p:txBody>
      </p:sp>
      <p:sp>
        <p:nvSpPr>
          <p:cNvPr id="10" name="TextBox 9">
            <a:extLst>
              <a:ext uri="{FF2B5EF4-FFF2-40B4-BE49-F238E27FC236}">
                <a16:creationId xmlns:a16="http://schemas.microsoft.com/office/drawing/2014/main" id="{80BCB744-8714-E643-BD45-AF066DCEED44}"/>
              </a:ext>
            </a:extLst>
          </p:cNvPr>
          <p:cNvSpPr txBox="1"/>
          <p:nvPr/>
        </p:nvSpPr>
        <p:spPr>
          <a:xfrm>
            <a:off x="943484" y="4562837"/>
            <a:ext cx="3034172" cy="523220"/>
          </a:xfrm>
          <a:prstGeom prst="rect">
            <a:avLst/>
          </a:prstGeom>
          <a:noFill/>
        </p:spPr>
        <p:txBody>
          <a:bodyPr wrap="square" rtlCol="0">
            <a:spAutoFit/>
          </a:bodyPr>
          <a:lstStyle/>
          <a:p>
            <a:pPr algn="ctr"/>
            <a:r>
              <a:rPr lang="en-US" sz="2800" b="1" dirty="0">
                <a:solidFill>
                  <a:schemeClr val="accent5"/>
                </a:solidFill>
                <a:latin typeface="Amazon Ember" panose="02000000000000000000" pitchFamily="2" charset="0"/>
              </a:rPr>
              <a:t>Chocolate</a:t>
            </a:r>
          </a:p>
        </p:txBody>
      </p:sp>
      <p:sp>
        <p:nvSpPr>
          <p:cNvPr id="13" name="TextBox 12">
            <a:extLst>
              <a:ext uri="{FF2B5EF4-FFF2-40B4-BE49-F238E27FC236}">
                <a16:creationId xmlns:a16="http://schemas.microsoft.com/office/drawing/2014/main" id="{A1B24A38-5ABE-E74C-859A-F01397AFD3F6}"/>
              </a:ext>
            </a:extLst>
          </p:cNvPr>
          <p:cNvSpPr txBox="1"/>
          <p:nvPr/>
        </p:nvSpPr>
        <p:spPr>
          <a:xfrm>
            <a:off x="7936286" y="3136244"/>
            <a:ext cx="3034172" cy="523220"/>
          </a:xfrm>
          <a:prstGeom prst="rect">
            <a:avLst/>
          </a:prstGeom>
          <a:noFill/>
        </p:spPr>
        <p:txBody>
          <a:bodyPr wrap="square" rtlCol="0">
            <a:spAutoFit/>
          </a:bodyPr>
          <a:lstStyle/>
          <a:p>
            <a:pPr algn="ctr"/>
            <a:r>
              <a:rPr lang="en-US" sz="2800" b="1" dirty="0">
                <a:solidFill>
                  <a:schemeClr val="accent5"/>
                </a:solidFill>
                <a:latin typeface="Amazon Ember" panose="02000000000000000000" pitchFamily="2" charset="0"/>
              </a:rPr>
              <a:t>Feeds 8 people</a:t>
            </a:r>
          </a:p>
        </p:txBody>
      </p:sp>
      <p:sp>
        <p:nvSpPr>
          <p:cNvPr id="16" name="TextBox 15">
            <a:extLst>
              <a:ext uri="{FF2B5EF4-FFF2-40B4-BE49-F238E27FC236}">
                <a16:creationId xmlns:a16="http://schemas.microsoft.com/office/drawing/2014/main" id="{C023EEAB-25D0-F449-8AF5-6FB9285E3FB0}"/>
              </a:ext>
            </a:extLst>
          </p:cNvPr>
          <p:cNvSpPr txBox="1"/>
          <p:nvPr/>
        </p:nvSpPr>
        <p:spPr>
          <a:xfrm>
            <a:off x="540473" y="1429567"/>
            <a:ext cx="7614986" cy="584775"/>
          </a:xfrm>
          <a:prstGeom prst="rect">
            <a:avLst/>
          </a:prstGeom>
          <a:noFill/>
        </p:spPr>
        <p:txBody>
          <a:bodyPr wrap="square" rtlCol="0">
            <a:spAutoFit/>
          </a:bodyPr>
          <a:lstStyle/>
          <a:p>
            <a:pPr algn="ctr"/>
            <a:r>
              <a:rPr lang="en-US" sz="3200" dirty="0">
                <a:latin typeface="Amazon Ember" panose="02000000000000000000" pitchFamily="2" charset="0"/>
              </a:rPr>
              <a:t>How would you describe this dessert?</a:t>
            </a:r>
          </a:p>
        </p:txBody>
      </p:sp>
      <p:pic>
        <p:nvPicPr>
          <p:cNvPr id="3" name="Picture 2">
            <a:extLst>
              <a:ext uri="{FF2B5EF4-FFF2-40B4-BE49-F238E27FC236}">
                <a16:creationId xmlns:a16="http://schemas.microsoft.com/office/drawing/2014/main" id="{1E3E464A-3075-5047-8DE5-CBF8D68353A8}"/>
              </a:ext>
            </a:extLst>
          </p:cNvPr>
          <p:cNvPicPr>
            <a:picLocks noChangeAspect="1"/>
          </p:cNvPicPr>
          <p:nvPr/>
        </p:nvPicPr>
        <p:blipFill>
          <a:blip r:embed="rId4"/>
          <a:stretch>
            <a:fillRect/>
          </a:stretch>
        </p:blipFill>
        <p:spPr>
          <a:xfrm>
            <a:off x="4266397" y="2643732"/>
            <a:ext cx="3798435" cy="2999432"/>
          </a:xfrm>
          <a:prstGeom prst="rect">
            <a:avLst/>
          </a:prstGeom>
        </p:spPr>
      </p:pic>
      <p:sp>
        <p:nvSpPr>
          <p:cNvPr id="11"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ea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a typeface="Amazon Ember" panose="02000000000000000000" pitchFamily="2" charset="0"/>
            </a:endParaRPr>
          </a:p>
        </p:txBody>
      </p:sp>
      <p:sp>
        <p:nvSpPr>
          <p:cNvPr id="4" name="Slide Number Placeholder 3">
            <a:extLst>
              <a:ext uri="{FF2B5EF4-FFF2-40B4-BE49-F238E27FC236}">
                <a16:creationId xmlns:a16="http://schemas.microsoft.com/office/drawing/2014/main" id="{8FB1C477-6104-A343-96CE-27B24BF4AC95}"/>
              </a:ext>
            </a:extLst>
          </p:cNvPr>
          <p:cNvSpPr>
            <a:spLocks noGrp="1"/>
          </p:cNvSpPr>
          <p:nvPr>
            <p:ph type="sldNum" sz="quarter" idx="12"/>
          </p:nvPr>
        </p:nvSpPr>
        <p:spPr/>
        <p:txBody>
          <a:bodyPr/>
          <a:lstStyle/>
          <a:p>
            <a:fld id="{B6A95138-A96E-2F42-A959-2EFD44FE4AB7}" type="slidenum">
              <a:rPr lang="en-US" smtClean="0"/>
              <a:t>118</a:t>
            </a:fld>
            <a:endParaRPr lang="en-US" dirty="0"/>
          </a:p>
        </p:txBody>
      </p:sp>
    </p:spTree>
    <p:custDataLst>
      <p:tags r:id="rId1"/>
    </p:custDataLst>
    <p:extLst>
      <p:ext uri="{BB962C8B-B14F-4D97-AF65-F5344CB8AC3E}">
        <p14:creationId xmlns:p14="http://schemas.microsoft.com/office/powerpoint/2010/main" val="20466406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5B7D92C-89D7-504B-A22B-1589D9F77A25}"/>
              </a:ext>
            </a:extLst>
          </p:cNvPr>
          <p:cNvSpPr>
            <a:spLocks noGrp="1"/>
          </p:cNvSpPr>
          <p:nvPr>
            <p:ph type="title"/>
          </p:nvPr>
        </p:nvSpPr>
        <p:spPr/>
        <p:txBody>
          <a:bodyPr/>
          <a:lstStyle/>
          <a:p>
            <a:r>
              <a:rPr lang="en-US" b="1" dirty="0"/>
              <a:t>JSON building blocks: Objects</a:t>
            </a:r>
          </a:p>
        </p:txBody>
      </p:sp>
      <p:sp>
        <p:nvSpPr>
          <p:cNvPr id="7" name="TextBox 6">
            <a:extLst>
              <a:ext uri="{FF2B5EF4-FFF2-40B4-BE49-F238E27FC236}">
                <a16:creationId xmlns:a16="http://schemas.microsoft.com/office/drawing/2014/main" id="{D69956A4-515D-7847-98DA-EC418296BFBF}"/>
              </a:ext>
            </a:extLst>
          </p:cNvPr>
          <p:cNvSpPr txBox="1"/>
          <p:nvPr/>
        </p:nvSpPr>
        <p:spPr>
          <a:xfrm>
            <a:off x="540473" y="1429567"/>
            <a:ext cx="10481754" cy="584775"/>
          </a:xfrm>
          <a:prstGeom prst="rect">
            <a:avLst/>
          </a:prstGeom>
          <a:noFill/>
        </p:spPr>
        <p:txBody>
          <a:bodyPr wrap="square" rtlCol="0">
            <a:spAutoFit/>
          </a:bodyPr>
          <a:lstStyle/>
          <a:p>
            <a:pPr algn="ctr"/>
            <a:r>
              <a:rPr lang="en-US" sz="3200" dirty="0">
                <a:latin typeface="Amazon Ember" panose="02000000000000000000" pitchFamily="2" charset="0"/>
              </a:rPr>
              <a:t>You can structure that information into a </a:t>
            </a:r>
            <a:r>
              <a:rPr lang="en-US" sz="3200" b="1" dirty="0">
                <a:solidFill>
                  <a:schemeClr val="tx2">
                    <a:lumMod val="75000"/>
                  </a:schemeClr>
                </a:solidFill>
                <a:latin typeface="Amazon Ember" panose="02000000000000000000" pitchFamily="2" charset="0"/>
              </a:rPr>
              <a:t>JSON object</a:t>
            </a:r>
            <a:r>
              <a:rPr lang="en-US" sz="3200" dirty="0">
                <a:latin typeface="Amazon Ember" panose="02000000000000000000" pitchFamily="2" charset="0"/>
              </a:rPr>
              <a:t>.</a:t>
            </a:r>
          </a:p>
        </p:txBody>
      </p:sp>
      <p:cxnSp>
        <p:nvCxnSpPr>
          <p:cNvPr id="10" name="Straight Arrow Connector 9">
            <a:extLst>
              <a:ext uri="{FF2B5EF4-FFF2-40B4-BE49-F238E27FC236}">
                <a16:creationId xmlns:a16="http://schemas.microsoft.com/office/drawing/2014/main" id="{8E965F46-BAE5-7141-84F4-97AF474336A0}"/>
              </a:ext>
            </a:extLst>
          </p:cNvPr>
          <p:cNvCxnSpPr>
            <a:cxnSpLocks/>
          </p:cNvCxnSpPr>
          <p:nvPr/>
        </p:nvCxnSpPr>
        <p:spPr>
          <a:xfrm>
            <a:off x="5499505" y="4944599"/>
            <a:ext cx="2230683" cy="0"/>
          </a:xfrm>
          <a:prstGeom prst="straightConnector1">
            <a:avLst/>
          </a:prstGeom>
          <a:ln w="254000">
            <a:solidFill>
              <a:schemeClr val="accent4"/>
            </a:solidFill>
            <a:headEnd type="triangle"/>
            <a:tailEnd type="triangle"/>
          </a:ln>
          <a:effectLst>
            <a:outerShdw blurRad="254000" dist="50800" dir="5280000" sx="108000" sy="108000" algn="ctr" rotWithShape="0">
              <a:srgbClr val="000000">
                <a:alpha val="73000"/>
              </a:srgb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848002A-7DDF-764A-9B28-272906C3110B}"/>
              </a:ext>
            </a:extLst>
          </p:cNvPr>
          <p:cNvSpPr txBox="1"/>
          <p:nvPr/>
        </p:nvSpPr>
        <p:spPr>
          <a:xfrm>
            <a:off x="8198414" y="2582520"/>
            <a:ext cx="1662572" cy="461665"/>
          </a:xfrm>
          <a:prstGeom prst="rect">
            <a:avLst/>
          </a:prstGeom>
          <a:noFill/>
        </p:spPr>
        <p:txBody>
          <a:bodyPr wrap="square" rtlCol="0">
            <a:spAutoFit/>
          </a:bodyPr>
          <a:lstStyle/>
          <a:p>
            <a:pPr algn="ctr"/>
            <a:r>
              <a:rPr lang="en-US" sz="2400" b="1" dirty="0">
                <a:latin typeface="Amazon Ember" panose="02000000000000000000" pitchFamily="2" charset="0"/>
              </a:rPr>
              <a:t>Key</a:t>
            </a:r>
          </a:p>
        </p:txBody>
      </p:sp>
      <p:sp>
        <p:nvSpPr>
          <p:cNvPr id="12" name="TextBox 11">
            <a:extLst>
              <a:ext uri="{FF2B5EF4-FFF2-40B4-BE49-F238E27FC236}">
                <a16:creationId xmlns:a16="http://schemas.microsoft.com/office/drawing/2014/main" id="{61156AFA-6EC0-B540-AEE5-5CE96F68C97B}"/>
              </a:ext>
            </a:extLst>
          </p:cNvPr>
          <p:cNvSpPr txBox="1"/>
          <p:nvPr/>
        </p:nvSpPr>
        <p:spPr>
          <a:xfrm>
            <a:off x="9521702" y="2589698"/>
            <a:ext cx="1134162" cy="461665"/>
          </a:xfrm>
          <a:prstGeom prst="rect">
            <a:avLst/>
          </a:prstGeom>
          <a:noFill/>
        </p:spPr>
        <p:txBody>
          <a:bodyPr wrap="square" rtlCol="0">
            <a:spAutoFit/>
          </a:bodyPr>
          <a:lstStyle/>
          <a:p>
            <a:pPr algn="ctr"/>
            <a:r>
              <a:rPr lang="en-US" sz="2400" b="1" dirty="0">
                <a:latin typeface="Amazon Ember" panose="02000000000000000000" pitchFamily="2" charset="0"/>
              </a:rPr>
              <a:t>Value</a:t>
            </a:r>
          </a:p>
        </p:txBody>
      </p:sp>
      <p:sp>
        <p:nvSpPr>
          <p:cNvPr id="14" name="Down Arrow 13">
            <a:extLst>
              <a:ext uri="{FF2B5EF4-FFF2-40B4-BE49-F238E27FC236}">
                <a16:creationId xmlns:a16="http://schemas.microsoft.com/office/drawing/2014/main" id="{73C81C10-EF60-3B43-BF0E-D73D7AE6DF8C}"/>
              </a:ext>
            </a:extLst>
          </p:cNvPr>
          <p:cNvSpPr/>
          <p:nvPr/>
        </p:nvSpPr>
        <p:spPr>
          <a:xfrm>
            <a:off x="8923123" y="3061384"/>
            <a:ext cx="213154" cy="586702"/>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16" name="Down Arrow 15">
            <a:extLst>
              <a:ext uri="{FF2B5EF4-FFF2-40B4-BE49-F238E27FC236}">
                <a16:creationId xmlns:a16="http://schemas.microsoft.com/office/drawing/2014/main" id="{BDC87906-CDC0-C248-86C6-555E200FA250}"/>
              </a:ext>
            </a:extLst>
          </p:cNvPr>
          <p:cNvSpPr/>
          <p:nvPr/>
        </p:nvSpPr>
        <p:spPr>
          <a:xfrm>
            <a:off x="9982206" y="3060420"/>
            <a:ext cx="213154" cy="586702"/>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pic>
        <p:nvPicPr>
          <p:cNvPr id="13" name="Picture 12">
            <a:extLst>
              <a:ext uri="{FF2B5EF4-FFF2-40B4-BE49-F238E27FC236}">
                <a16:creationId xmlns:a16="http://schemas.microsoft.com/office/drawing/2014/main" id="{ABF0578B-EE45-3646-B13E-0B842C9CEFB1}"/>
              </a:ext>
            </a:extLst>
          </p:cNvPr>
          <p:cNvPicPr>
            <a:picLocks noChangeAspect="1"/>
          </p:cNvPicPr>
          <p:nvPr/>
        </p:nvPicPr>
        <p:blipFill>
          <a:blip r:embed="rId4"/>
          <a:stretch>
            <a:fillRect/>
          </a:stretch>
        </p:blipFill>
        <p:spPr>
          <a:xfrm>
            <a:off x="1137801" y="3062629"/>
            <a:ext cx="3798435" cy="2999432"/>
          </a:xfrm>
          <a:prstGeom prst="rect">
            <a:avLst/>
          </a:prstGeom>
        </p:spPr>
      </p:pic>
      <p:pic>
        <p:nvPicPr>
          <p:cNvPr id="15" name="Picture 14">
            <a:extLst>
              <a:ext uri="{FF2B5EF4-FFF2-40B4-BE49-F238E27FC236}">
                <a16:creationId xmlns:a16="http://schemas.microsoft.com/office/drawing/2014/main" id="{071F6FA7-0A74-DB4E-BDAE-BAC758596ECE}"/>
              </a:ext>
            </a:extLst>
          </p:cNvPr>
          <p:cNvPicPr>
            <a:picLocks noChangeAspect="1"/>
          </p:cNvPicPr>
          <p:nvPr/>
        </p:nvPicPr>
        <p:blipFill>
          <a:blip r:embed="rId5"/>
          <a:stretch>
            <a:fillRect/>
          </a:stretch>
        </p:blipFill>
        <p:spPr>
          <a:xfrm>
            <a:off x="8274774" y="3801721"/>
            <a:ext cx="3414864" cy="1812629"/>
          </a:xfrm>
          <a:prstGeom prst="rect">
            <a:avLst/>
          </a:prstGeom>
        </p:spPr>
      </p:pic>
      <p:sp>
        <p:nvSpPr>
          <p:cNvPr id="17"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ea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a typeface="Amazon Ember" panose="02000000000000000000" pitchFamily="2" charset="0"/>
            </a:endParaRPr>
          </a:p>
        </p:txBody>
      </p:sp>
      <p:sp>
        <p:nvSpPr>
          <p:cNvPr id="2" name="Slide Number Placeholder 1">
            <a:extLst>
              <a:ext uri="{FF2B5EF4-FFF2-40B4-BE49-F238E27FC236}">
                <a16:creationId xmlns:a16="http://schemas.microsoft.com/office/drawing/2014/main" id="{F881018A-A591-FD45-95CE-ABB5EBA55902}"/>
              </a:ext>
            </a:extLst>
          </p:cNvPr>
          <p:cNvSpPr>
            <a:spLocks noGrp="1"/>
          </p:cNvSpPr>
          <p:nvPr>
            <p:ph type="sldNum" sz="quarter" idx="12"/>
          </p:nvPr>
        </p:nvSpPr>
        <p:spPr/>
        <p:txBody>
          <a:bodyPr/>
          <a:lstStyle/>
          <a:p>
            <a:fld id="{B6A95138-A96E-2F42-A959-2EFD44FE4AB7}" type="slidenum">
              <a:rPr lang="en-US" smtClean="0"/>
              <a:t>119</a:t>
            </a:fld>
            <a:endParaRPr lang="en-US" dirty="0"/>
          </a:p>
        </p:txBody>
      </p:sp>
    </p:spTree>
    <p:custDataLst>
      <p:tags r:id="rId1"/>
    </p:custDataLst>
    <p:extLst>
      <p:ext uri="{BB962C8B-B14F-4D97-AF65-F5344CB8AC3E}">
        <p14:creationId xmlns:p14="http://schemas.microsoft.com/office/powerpoint/2010/main" val="36659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 of RDBMS (3/4): </a:t>
            </a:r>
            <a:r>
              <a:rPr lang="en-US" b="1" dirty="0"/>
              <a:t>Integration</a:t>
            </a:r>
          </a:p>
        </p:txBody>
      </p:sp>
      <p:sp>
        <p:nvSpPr>
          <p:cNvPr id="3" name="Content Placeholder 2"/>
          <p:cNvSpPr>
            <a:spLocks noGrp="1"/>
          </p:cNvSpPr>
          <p:nvPr>
            <p:ph idx="1"/>
          </p:nvPr>
        </p:nvSpPr>
        <p:spPr>
          <a:xfrm>
            <a:off x="838200" y="2005012"/>
            <a:ext cx="10515600" cy="4351338"/>
          </a:xfrm>
        </p:spPr>
        <p:txBody>
          <a:bodyPr/>
          <a:lstStyle/>
          <a:p>
            <a:pPr>
              <a:lnSpc>
                <a:spcPct val="100000"/>
              </a:lnSpc>
            </a:pPr>
            <a:r>
              <a:rPr lang="en-US" dirty="0"/>
              <a:t>Enterprise applications usually requires multiple applications, written by different teams, to collaborate in order to get things done.</a:t>
            </a:r>
          </a:p>
          <a:p>
            <a:pPr>
              <a:lnSpc>
                <a:spcPct val="100000"/>
              </a:lnSpc>
            </a:pPr>
            <a:endParaRPr lang="en-US" dirty="0"/>
          </a:p>
          <a:p>
            <a:pPr>
              <a:lnSpc>
                <a:spcPct val="100000"/>
              </a:lnSpc>
            </a:pPr>
            <a:r>
              <a:rPr lang="en-US" dirty="0"/>
              <a:t>In shared database integration, multiple applications store their data in a single database:</a:t>
            </a:r>
          </a:p>
          <a:p>
            <a:pPr lvl="1">
              <a:lnSpc>
                <a:spcPct val="100000"/>
              </a:lnSpc>
            </a:pPr>
            <a:r>
              <a:rPr lang="en-US" dirty="0"/>
              <a:t>Hence allowing the applications to use each others’ data easily while the database concurrency control handles multiple users.</a:t>
            </a:r>
          </a:p>
        </p:txBody>
      </p:sp>
      <p:sp>
        <p:nvSpPr>
          <p:cNvPr id="4" name="Slide Number Placeholder 3"/>
          <p:cNvSpPr>
            <a:spLocks noGrp="1"/>
          </p:cNvSpPr>
          <p:nvPr>
            <p:ph type="sldNum" sz="quarter" idx="12"/>
          </p:nvPr>
        </p:nvSpPr>
        <p:spPr/>
        <p:txBody>
          <a:bodyPr/>
          <a:lstStyle/>
          <a:p>
            <a:fld id="{BD332752-9405-3B49-87A2-9A38CAF0CA50}" type="slidenum">
              <a:rPr lang="en-US" smtClean="0"/>
              <a:t>12</a:t>
            </a:fld>
            <a:endParaRPr lang="en-US"/>
          </a:p>
        </p:txBody>
      </p:sp>
      <p:sp>
        <p:nvSpPr>
          <p:cNvPr id="5" name="Footer Placeholder 4">
            <a:extLst>
              <a:ext uri="{FF2B5EF4-FFF2-40B4-BE49-F238E27FC236}">
                <a16:creationId xmlns:a16="http://schemas.microsoft.com/office/drawing/2014/main" id="{429C01A4-2AD7-0F43-8DC1-2DF1245E1DA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67067260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D0F00-16E2-A64E-B27E-A8B1B2A17B26}"/>
              </a:ext>
            </a:extLst>
          </p:cNvPr>
          <p:cNvSpPr>
            <a:spLocks noGrp="1"/>
          </p:cNvSpPr>
          <p:nvPr>
            <p:ph type="title"/>
          </p:nvPr>
        </p:nvSpPr>
        <p:spPr/>
        <p:txBody>
          <a:bodyPr/>
          <a:lstStyle/>
          <a:p>
            <a:r>
              <a:rPr lang="en-US" b="1" dirty="0"/>
              <a:t>JSON building blocks: Objects</a:t>
            </a:r>
          </a:p>
        </p:txBody>
      </p:sp>
      <p:sp>
        <p:nvSpPr>
          <p:cNvPr id="3" name="Content Placeholder 2">
            <a:extLst>
              <a:ext uri="{FF2B5EF4-FFF2-40B4-BE49-F238E27FC236}">
                <a16:creationId xmlns:a16="http://schemas.microsoft.com/office/drawing/2014/main" id="{6C37366F-3542-9746-AF5A-8B930E71B20F}"/>
              </a:ext>
            </a:extLst>
          </p:cNvPr>
          <p:cNvSpPr>
            <a:spLocks noGrp="1"/>
          </p:cNvSpPr>
          <p:nvPr>
            <p:ph idx="1"/>
          </p:nvPr>
        </p:nvSpPr>
        <p:spPr/>
        <p:txBody>
          <a:bodyPr/>
          <a:lstStyle/>
          <a:p>
            <a:pPr marL="0" indent="0">
              <a:buNone/>
            </a:pPr>
            <a:r>
              <a:rPr lang="en-US" b="1" dirty="0">
                <a:solidFill>
                  <a:schemeClr val="accent4">
                    <a:lumMod val="50000"/>
                  </a:schemeClr>
                </a:solidFill>
              </a:rPr>
              <a:t>JSON building blocks: Objects</a:t>
            </a:r>
          </a:p>
          <a:p>
            <a:endParaRPr lang="en-US" dirty="0"/>
          </a:p>
          <a:p>
            <a:r>
              <a:rPr lang="en-US" b="1" dirty="0"/>
              <a:t>Curly braces { } </a:t>
            </a:r>
            <a:r>
              <a:rPr lang="en-US" dirty="0"/>
              <a:t>act as a container.</a:t>
            </a:r>
          </a:p>
          <a:p>
            <a:endParaRPr lang="en-US" dirty="0"/>
          </a:p>
          <a:p>
            <a:r>
              <a:rPr lang="en-US" dirty="0"/>
              <a:t>JSON uses universal data structures:</a:t>
            </a:r>
          </a:p>
          <a:p>
            <a:pPr lvl="1"/>
            <a:r>
              <a:rPr lang="en-US" sz="2800" dirty="0"/>
              <a:t>An object is an unordered set of key-value pairs</a:t>
            </a:r>
          </a:p>
          <a:p>
            <a:pPr lvl="1"/>
            <a:r>
              <a:rPr lang="en-US" sz="2800" dirty="0"/>
              <a:t>An object begins and ends with </a:t>
            </a:r>
            <a:r>
              <a:rPr lang="en-US" sz="2800" b="1" dirty="0">
                <a:solidFill>
                  <a:schemeClr val="accent6"/>
                </a:solidFill>
              </a:rPr>
              <a:t>{}</a:t>
            </a:r>
            <a:r>
              <a:rPr lang="en-US" sz="2800" dirty="0"/>
              <a:t> </a:t>
            </a:r>
          </a:p>
          <a:p>
            <a:pPr lvl="1"/>
            <a:r>
              <a:rPr lang="en-US" sz="2800" dirty="0"/>
              <a:t>Each key is followed by a</a:t>
            </a:r>
            <a:r>
              <a:rPr lang="en-US" sz="2800" b="1" dirty="0">
                <a:solidFill>
                  <a:schemeClr val="accent6"/>
                </a:solidFill>
              </a:rPr>
              <a:t> : </a:t>
            </a:r>
          </a:p>
          <a:p>
            <a:pPr lvl="1"/>
            <a:r>
              <a:rPr lang="en-US" sz="2800" dirty="0"/>
              <a:t>Each key-value pair is separated by a </a:t>
            </a:r>
            <a:r>
              <a:rPr lang="en-US" sz="2800" b="1" dirty="0">
                <a:solidFill>
                  <a:schemeClr val="accent6"/>
                </a:solidFill>
              </a:rPr>
              <a:t>, </a:t>
            </a:r>
          </a:p>
        </p:txBody>
      </p:sp>
      <p:pic>
        <p:nvPicPr>
          <p:cNvPr id="7" name="Picture 6">
            <a:extLst>
              <a:ext uri="{FF2B5EF4-FFF2-40B4-BE49-F238E27FC236}">
                <a16:creationId xmlns:a16="http://schemas.microsoft.com/office/drawing/2014/main" id="{6398A5FF-23D9-A743-AF16-0D368801C17E}"/>
              </a:ext>
            </a:extLst>
          </p:cNvPr>
          <p:cNvPicPr>
            <a:picLocks noChangeAspect="1"/>
          </p:cNvPicPr>
          <p:nvPr/>
        </p:nvPicPr>
        <p:blipFill>
          <a:blip r:embed="rId4"/>
          <a:stretch>
            <a:fillRect/>
          </a:stretch>
        </p:blipFill>
        <p:spPr>
          <a:xfrm>
            <a:off x="8159027" y="2039940"/>
            <a:ext cx="3414864" cy="1812629"/>
          </a:xfrm>
          <a:prstGeom prst="rect">
            <a:avLst/>
          </a:prstGeom>
        </p:spPr>
      </p:pic>
      <p:sp>
        <p:nvSpPr>
          <p:cNvPr id="8" name="Rectangle 7">
            <a:extLst>
              <a:ext uri="{FF2B5EF4-FFF2-40B4-BE49-F238E27FC236}">
                <a16:creationId xmlns:a16="http://schemas.microsoft.com/office/drawing/2014/main" id="{6AB28C9A-D06B-F143-8BA5-337BF9F16C4A}"/>
              </a:ext>
            </a:extLst>
          </p:cNvPr>
          <p:cNvSpPr/>
          <p:nvPr/>
        </p:nvSpPr>
        <p:spPr>
          <a:xfrm>
            <a:off x="7804139" y="1880102"/>
            <a:ext cx="4124639" cy="213230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9"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ea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a typeface="Amazon Ember" panose="02000000000000000000" pitchFamily="2" charset="0"/>
            </a:endParaRPr>
          </a:p>
        </p:txBody>
      </p:sp>
      <p:sp>
        <p:nvSpPr>
          <p:cNvPr id="4" name="Slide Number Placeholder 3">
            <a:extLst>
              <a:ext uri="{FF2B5EF4-FFF2-40B4-BE49-F238E27FC236}">
                <a16:creationId xmlns:a16="http://schemas.microsoft.com/office/drawing/2014/main" id="{AF46B4D4-9E69-5749-A03A-0C31E1003614}"/>
              </a:ext>
            </a:extLst>
          </p:cNvPr>
          <p:cNvSpPr>
            <a:spLocks noGrp="1"/>
          </p:cNvSpPr>
          <p:nvPr>
            <p:ph type="sldNum" sz="quarter" idx="12"/>
          </p:nvPr>
        </p:nvSpPr>
        <p:spPr/>
        <p:txBody>
          <a:bodyPr/>
          <a:lstStyle/>
          <a:p>
            <a:fld id="{B6A95138-A96E-2F42-A959-2EFD44FE4AB7}" type="slidenum">
              <a:rPr lang="en-US" smtClean="0"/>
              <a:t>120</a:t>
            </a:fld>
            <a:endParaRPr lang="en-US" dirty="0"/>
          </a:p>
        </p:txBody>
      </p:sp>
    </p:spTree>
    <p:custDataLst>
      <p:tags r:id="rId1"/>
    </p:custDataLst>
    <p:extLst>
      <p:ext uri="{BB962C8B-B14F-4D97-AF65-F5344CB8AC3E}">
        <p14:creationId xmlns:p14="http://schemas.microsoft.com/office/powerpoint/2010/main" val="138826385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3BAE-9E2D-5748-A863-A0C5AF67F7C5}"/>
              </a:ext>
            </a:extLst>
          </p:cNvPr>
          <p:cNvSpPr>
            <a:spLocks noGrp="1"/>
          </p:cNvSpPr>
          <p:nvPr>
            <p:ph type="title"/>
          </p:nvPr>
        </p:nvSpPr>
        <p:spPr/>
        <p:txBody>
          <a:bodyPr/>
          <a:lstStyle/>
          <a:p>
            <a:r>
              <a:rPr lang="en-US" b="1" dirty="0"/>
              <a:t>JSON building blocks: Arrays</a:t>
            </a:r>
          </a:p>
        </p:txBody>
      </p:sp>
      <p:sp>
        <p:nvSpPr>
          <p:cNvPr id="9" name="TextBox 8">
            <a:extLst>
              <a:ext uri="{FF2B5EF4-FFF2-40B4-BE49-F238E27FC236}">
                <a16:creationId xmlns:a16="http://schemas.microsoft.com/office/drawing/2014/main" id="{FC5089D2-25D2-A242-8E30-F1B11C79E99D}"/>
              </a:ext>
            </a:extLst>
          </p:cNvPr>
          <p:cNvSpPr txBox="1"/>
          <p:nvPr/>
        </p:nvSpPr>
        <p:spPr>
          <a:xfrm>
            <a:off x="419100" y="1335884"/>
            <a:ext cx="11145371" cy="1077218"/>
          </a:xfrm>
          <a:prstGeom prst="rect">
            <a:avLst/>
          </a:prstGeom>
          <a:noFill/>
        </p:spPr>
        <p:txBody>
          <a:bodyPr wrap="square" rtlCol="0">
            <a:spAutoFit/>
          </a:bodyPr>
          <a:lstStyle/>
          <a:p>
            <a:pPr algn="ctr"/>
            <a:r>
              <a:rPr lang="en-US" sz="3200" dirty="0">
                <a:latin typeface="Amazon Ember" panose="02000000000000000000" pitchFamily="2" charset="0"/>
              </a:rPr>
              <a:t>What additional attributes could you use to describe this dessert?</a:t>
            </a:r>
          </a:p>
        </p:txBody>
      </p:sp>
      <p:sp>
        <p:nvSpPr>
          <p:cNvPr id="12" name="TextBox 11">
            <a:extLst>
              <a:ext uri="{FF2B5EF4-FFF2-40B4-BE49-F238E27FC236}">
                <a16:creationId xmlns:a16="http://schemas.microsoft.com/office/drawing/2014/main" id="{EC159722-B6C8-4C4E-9B28-19E64C66DD03}"/>
              </a:ext>
            </a:extLst>
          </p:cNvPr>
          <p:cNvSpPr txBox="1"/>
          <p:nvPr/>
        </p:nvSpPr>
        <p:spPr>
          <a:xfrm>
            <a:off x="8345412" y="3986960"/>
            <a:ext cx="2215919" cy="523220"/>
          </a:xfrm>
          <a:prstGeom prst="rect">
            <a:avLst/>
          </a:prstGeom>
          <a:noFill/>
        </p:spPr>
        <p:txBody>
          <a:bodyPr wrap="square" rtlCol="0">
            <a:spAutoFit/>
          </a:bodyPr>
          <a:lstStyle/>
          <a:p>
            <a:pPr algn="ctr"/>
            <a:r>
              <a:rPr lang="en-US" sz="2800" b="1" dirty="0">
                <a:solidFill>
                  <a:schemeClr val="accent5"/>
                </a:solidFill>
                <a:latin typeface="Amazon Ember" panose="02000000000000000000" pitchFamily="2" charset="0"/>
              </a:rPr>
              <a:t>Blueberries</a:t>
            </a:r>
          </a:p>
        </p:txBody>
      </p:sp>
      <p:sp>
        <p:nvSpPr>
          <p:cNvPr id="13" name="TextBox 12">
            <a:extLst>
              <a:ext uri="{FF2B5EF4-FFF2-40B4-BE49-F238E27FC236}">
                <a16:creationId xmlns:a16="http://schemas.microsoft.com/office/drawing/2014/main" id="{724C5801-71FF-C547-BC76-3483DE443B40}"/>
              </a:ext>
            </a:extLst>
          </p:cNvPr>
          <p:cNvSpPr txBox="1"/>
          <p:nvPr/>
        </p:nvSpPr>
        <p:spPr>
          <a:xfrm>
            <a:off x="1336064" y="3986960"/>
            <a:ext cx="2518306" cy="523220"/>
          </a:xfrm>
          <a:prstGeom prst="rect">
            <a:avLst/>
          </a:prstGeom>
          <a:noFill/>
        </p:spPr>
        <p:txBody>
          <a:bodyPr wrap="square" rtlCol="0">
            <a:spAutoFit/>
          </a:bodyPr>
          <a:lstStyle/>
          <a:p>
            <a:pPr algn="ctr"/>
            <a:r>
              <a:rPr lang="en-US" sz="2800" b="1" dirty="0">
                <a:solidFill>
                  <a:schemeClr val="accent5"/>
                </a:solidFill>
                <a:latin typeface="Amazon Ember" panose="02000000000000000000" pitchFamily="2" charset="0"/>
              </a:rPr>
              <a:t>Mint</a:t>
            </a:r>
          </a:p>
        </p:txBody>
      </p:sp>
      <p:pic>
        <p:nvPicPr>
          <p:cNvPr id="14" name="Picture 13">
            <a:extLst>
              <a:ext uri="{FF2B5EF4-FFF2-40B4-BE49-F238E27FC236}">
                <a16:creationId xmlns:a16="http://schemas.microsoft.com/office/drawing/2014/main" id="{6FC63424-91AD-A344-9DE7-160ADB3B31AC}"/>
              </a:ext>
            </a:extLst>
          </p:cNvPr>
          <p:cNvPicPr>
            <a:picLocks noChangeAspect="1"/>
          </p:cNvPicPr>
          <p:nvPr/>
        </p:nvPicPr>
        <p:blipFill>
          <a:blip r:embed="rId4"/>
          <a:stretch>
            <a:fillRect/>
          </a:stretch>
        </p:blipFill>
        <p:spPr>
          <a:xfrm>
            <a:off x="3993230" y="2811879"/>
            <a:ext cx="3798435" cy="2999432"/>
          </a:xfrm>
          <a:prstGeom prst="rect">
            <a:avLst/>
          </a:prstGeom>
        </p:spPr>
      </p:pic>
      <p:sp>
        <p:nvSpPr>
          <p:cNvPr id="10"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ea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a typeface="Amazon Ember" panose="02000000000000000000" pitchFamily="2" charset="0"/>
            </a:endParaRPr>
          </a:p>
        </p:txBody>
      </p:sp>
      <p:sp>
        <p:nvSpPr>
          <p:cNvPr id="3" name="Slide Number Placeholder 2">
            <a:extLst>
              <a:ext uri="{FF2B5EF4-FFF2-40B4-BE49-F238E27FC236}">
                <a16:creationId xmlns:a16="http://schemas.microsoft.com/office/drawing/2014/main" id="{7940CA05-3811-BD42-97A8-4B336F5DE682}"/>
              </a:ext>
            </a:extLst>
          </p:cNvPr>
          <p:cNvSpPr>
            <a:spLocks noGrp="1"/>
          </p:cNvSpPr>
          <p:nvPr>
            <p:ph type="sldNum" sz="quarter" idx="12"/>
          </p:nvPr>
        </p:nvSpPr>
        <p:spPr/>
        <p:txBody>
          <a:bodyPr/>
          <a:lstStyle/>
          <a:p>
            <a:fld id="{B6A95138-A96E-2F42-A959-2EFD44FE4AB7}" type="slidenum">
              <a:rPr lang="en-US" smtClean="0"/>
              <a:t>121</a:t>
            </a:fld>
            <a:endParaRPr lang="en-US" dirty="0"/>
          </a:p>
        </p:txBody>
      </p:sp>
    </p:spTree>
    <p:custDataLst>
      <p:tags r:id="rId1"/>
    </p:custDataLst>
    <p:extLst>
      <p:ext uri="{BB962C8B-B14F-4D97-AF65-F5344CB8AC3E}">
        <p14:creationId xmlns:p14="http://schemas.microsoft.com/office/powerpoint/2010/main" val="10582364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04EC163-0762-B841-A6BF-99BDF9E30344}"/>
              </a:ext>
            </a:extLst>
          </p:cNvPr>
          <p:cNvSpPr>
            <a:spLocks noGrp="1"/>
          </p:cNvSpPr>
          <p:nvPr>
            <p:ph type="title"/>
          </p:nvPr>
        </p:nvSpPr>
        <p:spPr>
          <a:xfrm>
            <a:off x="419100" y="365125"/>
            <a:ext cx="9034272" cy="474119"/>
          </a:xfrm>
        </p:spPr>
        <p:txBody>
          <a:bodyPr/>
          <a:lstStyle/>
          <a:p>
            <a:r>
              <a:rPr lang="en-US" b="1" dirty="0"/>
              <a:t>JSON building blocks: Arrays</a:t>
            </a:r>
          </a:p>
        </p:txBody>
      </p:sp>
      <p:sp>
        <p:nvSpPr>
          <p:cNvPr id="8" name="TextBox 7">
            <a:extLst>
              <a:ext uri="{FF2B5EF4-FFF2-40B4-BE49-F238E27FC236}">
                <a16:creationId xmlns:a16="http://schemas.microsoft.com/office/drawing/2014/main" id="{7A3201FA-1093-8440-8552-6D029F7B3735}"/>
              </a:ext>
            </a:extLst>
          </p:cNvPr>
          <p:cNvSpPr txBox="1"/>
          <p:nvPr/>
        </p:nvSpPr>
        <p:spPr>
          <a:xfrm>
            <a:off x="419100" y="1348788"/>
            <a:ext cx="11353799" cy="1077218"/>
          </a:xfrm>
          <a:prstGeom prst="rect">
            <a:avLst/>
          </a:prstGeom>
          <a:noFill/>
        </p:spPr>
        <p:txBody>
          <a:bodyPr wrap="square" rtlCol="0">
            <a:spAutoFit/>
          </a:bodyPr>
          <a:lstStyle/>
          <a:p>
            <a:pPr algn="ctr"/>
            <a:r>
              <a:rPr lang="en-US" sz="3200" dirty="0">
                <a:latin typeface="Amazon Ember" panose="02000000000000000000" pitchFamily="2" charset="0"/>
              </a:rPr>
              <a:t>You can put the additional ingredients information in an </a:t>
            </a:r>
            <a:r>
              <a:rPr lang="en-US" sz="3200" b="1" i="1" dirty="0">
                <a:solidFill>
                  <a:schemeClr val="tx2">
                    <a:lumMod val="75000"/>
                  </a:schemeClr>
                </a:solidFill>
                <a:latin typeface="Amazon Ember" panose="02000000000000000000" pitchFamily="2" charset="0"/>
              </a:rPr>
              <a:t>Array.</a:t>
            </a:r>
          </a:p>
        </p:txBody>
      </p:sp>
      <p:cxnSp>
        <p:nvCxnSpPr>
          <p:cNvPr id="10" name="Straight Arrow Connector 9">
            <a:extLst>
              <a:ext uri="{FF2B5EF4-FFF2-40B4-BE49-F238E27FC236}">
                <a16:creationId xmlns:a16="http://schemas.microsoft.com/office/drawing/2014/main" id="{AE0BEE4C-5912-5B4B-998A-73A019D7A8DD}"/>
              </a:ext>
            </a:extLst>
          </p:cNvPr>
          <p:cNvCxnSpPr>
            <a:cxnSpLocks/>
          </p:cNvCxnSpPr>
          <p:nvPr/>
        </p:nvCxnSpPr>
        <p:spPr>
          <a:xfrm>
            <a:off x="5347283" y="3931345"/>
            <a:ext cx="2002641" cy="0"/>
          </a:xfrm>
          <a:prstGeom prst="straightConnector1">
            <a:avLst/>
          </a:prstGeom>
          <a:ln w="254000">
            <a:solidFill>
              <a:schemeClr val="accent4"/>
            </a:solidFill>
            <a:headEnd type="triangle"/>
            <a:tailEnd type="triangle"/>
          </a:ln>
          <a:effectLst>
            <a:outerShdw blurRad="254000" dist="50800" dir="5280000" sx="108000" sy="108000" algn="ctr" rotWithShape="0">
              <a:srgbClr val="000000">
                <a:alpha val="73000"/>
              </a:srgbClr>
            </a:outerShdw>
          </a:effectLst>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D3C7942-AA5F-5F4B-BE83-7D22B592FFE2}"/>
              </a:ext>
            </a:extLst>
          </p:cNvPr>
          <p:cNvPicPr>
            <a:picLocks noChangeAspect="1"/>
          </p:cNvPicPr>
          <p:nvPr/>
        </p:nvPicPr>
        <p:blipFill>
          <a:blip r:embed="rId4"/>
          <a:stretch>
            <a:fillRect/>
          </a:stretch>
        </p:blipFill>
        <p:spPr>
          <a:xfrm>
            <a:off x="1354202" y="2817806"/>
            <a:ext cx="3798435" cy="2999432"/>
          </a:xfrm>
          <a:prstGeom prst="rect">
            <a:avLst/>
          </a:prstGeom>
        </p:spPr>
      </p:pic>
      <p:pic>
        <p:nvPicPr>
          <p:cNvPr id="3" name="Picture 2">
            <a:extLst>
              <a:ext uri="{FF2B5EF4-FFF2-40B4-BE49-F238E27FC236}">
                <a16:creationId xmlns:a16="http://schemas.microsoft.com/office/drawing/2014/main" id="{BE0F0F70-69A2-EA45-8E08-25260B8A1EB3}"/>
              </a:ext>
            </a:extLst>
          </p:cNvPr>
          <p:cNvPicPr>
            <a:picLocks noChangeAspect="1"/>
          </p:cNvPicPr>
          <p:nvPr/>
        </p:nvPicPr>
        <p:blipFill>
          <a:blip r:embed="rId5"/>
          <a:stretch>
            <a:fillRect/>
          </a:stretch>
        </p:blipFill>
        <p:spPr>
          <a:xfrm>
            <a:off x="7451684" y="2876498"/>
            <a:ext cx="4321216" cy="2999432"/>
          </a:xfrm>
          <a:prstGeom prst="rect">
            <a:avLst/>
          </a:prstGeom>
          <a:solidFill>
            <a:schemeClr val="bg1">
              <a:lumMod val="85000"/>
            </a:schemeClr>
          </a:solidFill>
        </p:spPr>
      </p:pic>
      <p:sp>
        <p:nvSpPr>
          <p:cNvPr id="9"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ea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a typeface="Amazon Ember" panose="02000000000000000000" pitchFamily="2" charset="0"/>
            </a:endParaRPr>
          </a:p>
        </p:txBody>
      </p:sp>
      <p:sp>
        <p:nvSpPr>
          <p:cNvPr id="2" name="Slide Number Placeholder 1">
            <a:extLst>
              <a:ext uri="{FF2B5EF4-FFF2-40B4-BE49-F238E27FC236}">
                <a16:creationId xmlns:a16="http://schemas.microsoft.com/office/drawing/2014/main" id="{C06E0C87-4203-F54C-B179-58C1339F0A5D}"/>
              </a:ext>
            </a:extLst>
          </p:cNvPr>
          <p:cNvSpPr>
            <a:spLocks noGrp="1"/>
          </p:cNvSpPr>
          <p:nvPr>
            <p:ph type="sldNum" sz="quarter" idx="12"/>
          </p:nvPr>
        </p:nvSpPr>
        <p:spPr/>
        <p:txBody>
          <a:bodyPr/>
          <a:lstStyle/>
          <a:p>
            <a:fld id="{B6A95138-A96E-2F42-A959-2EFD44FE4AB7}" type="slidenum">
              <a:rPr lang="en-US" smtClean="0"/>
              <a:t>122</a:t>
            </a:fld>
            <a:endParaRPr lang="en-US" dirty="0"/>
          </a:p>
        </p:txBody>
      </p:sp>
    </p:spTree>
    <p:custDataLst>
      <p:tags r:id="rId1"/>
    </p:custDataLst>
    <p:extLst>
      <p:ext uri="{BB962C8B-B14F-4D97-AF65-F5344CB8AC3E}">
        <p14:creationId xmlns:p14="http://schemas.microsoft.com/office/powerpoint/2010/main" val="10278561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E60F01-DB8B-7C40-84F1-A799CA9FF60F}"/>
              </a:ext>
            </a:extLst>
          </p:cNvPr>
          <p:cNvSpPr>
            <a:spLocks noGrp="1"/>
          </p:cNvSpPr>
          <p:nvPr>
            <p:ph idx="1"/>
          </p:nvPr>
        </p:nvSpPr>
        <p:spPr>
          <a:xfrm>
            <a:off x="419100" y="1528175"/>
            <a:ext cx="8294594" cy="4648788"/>
          </a:xfrm>
        </p:spPr>
        <p:txBody>
          <a:bodyPr/>
          <a:lstStyle/>
          <a:p>
            <a:pPr marL="0" indent="0">
              <a:buNone/>
            </a:pPr>
            <a:r>
              <a:rPr lang="en-US" b="1" dirty="0">
                <a:solidFill>
                  <a:schemeClr val="tx2">
                    <a:lumMod val="75000"/>
                  </a:schemeClr>
                </a:solidFill>
              </a:rPr>
              <a:t>JSON building blocks: Arrays</a:t>
            </a:r>
          </a:p>
          <a:p>
            <a:endParaRPr lang="en-US" dirty="0"/>
          </a:p>
          <a:p>
            <a:r>
              <a:rPr lang="en-US" b="1" dirty="0"/>
              <a:t>Square [ ] brackets </a:t>
            </a:r>
            <a:r>
              <a:rPr lang="en-US" dirty="0"/>
              <a:t>hold arrays</a:t>
            </a:r>
          </a:p>
          <a:p>
            <a:endParaRPr lang="en-US" dirty="0"/>
          </a:p>
          <a:p>
            <a:r>
              <a:rPr lang="en-US" dirty="0"/>
              <a:t>An array is an ordered list of values </a:t>
            </a:r>
          </a:p>
          <a:p>
            <a:r>
              <a:rPr lang="en-US" dirty="0"/>
              <a:t>An array begins with a [ (left bracket) and ends with a ] (right bracket)</a:t>
            </a:r>
          </a:p>
          <a:p>
            <a:r>
              <a:rPr lang="en-US" dirty="0"/>
              <a:t>Values are separated by a , (comma)</a:t>
            </a:r>
          </a:p>
          <a:p>
            <a:r>
              <a:rPr lang="en-US" dirty="0"/>
              <a:t>Values can consist of multiple types</a:t>
            </a:r>
          </a:p>
          <a:p>
            <a:pPr lvl="1"/>
            <a:r>
              <a:rPr lang="en-US" dirty="0"/>
              <a:t>For example: string, number, object, array, Boolean</a:t>
            </a:r>
          </a:p>
          <a:p>
            <a:pPr marL="0" indent="0">
              <a:buNone/>
            </a:pPr>
            <a:endParaRPr lang="en-US" dirty="0"/>
          </a:p>
        </p:txBody>
      </p:sp>
      <p:sp>
        <p:nvSpPr>
          <p:cNvPr id="6" name="Title 1">
            <a:extLst>
              <a:ext uri="{FF2B5EF4-FFF2-40B4-BE49-F238E27FC236}">
                <a16:creationId xmlns:a16="http://schemas.microsoft.com/office/drawing/2014/main" id="{DF6B6715-43F6-D14F-86D8-404A97AF10FA}"/>
              </a:ext>
            </a:extLst>
          </p:cNvPr>
          <p:cNvSpPr>
            <a:spLocks noGrp="1"/>
          </p:cNvSpPr>
          <p:nvPr>
            <p:ph type="title"/>
          </p:nvPr>
        </p:nvSpPr>
        <p:spPr>
          <a:xfrm>
            <a:off x="419100" y="365125"/>
            <a:ext cx="9034272" cy="474119"/>
          </a:xfrm>
        </p:spPr>
        <p:txBody>
          <a:bodyPr/>
          <a:lstStyle/>
          <a:p>
            <a:r>
              <a:rPr lang="en-US" b="1" dirty="0"/>
              <a:t>JSON building blocks: Arrays</a:t>
            </a:r>
          </a:p>
        </p:txBody>
      </p:sp>
      <p:pic>
        <p:nvPicPr>
          <p:cNvPr id="2" name="Picture 1">
            <a:extLst>
              <a:ext uri="{FF2B5EF4-FFF2-40B4-BE49-F238E27FC236}">
                <a16:creationId xmlns:a16="http://schemas.microsoft.com/office/drawing/2014/main" id="{F24A0BCC-3F96-0B40-89D8-A8B0E57356A4}"/>
              </a:ext>
            </a:extLst>
          </p:cNvPr>
          <p:cNvPicPr>
            <a:picLocks noChangeAspect="1"/>
          </p:cNvPicPr>
          <p:nvPr/>
        </p:nvPicPr>
        <p:blipFill>
          <a:blip r:embed="rId4"/>
          <a:stretch>
            <a:fillRect/>
          </a:stretch>
        </p:blipFill>
        <p:spPr>
          <a:xfrm>
            <a:off x="7648261" y="1345987"/>
            <a:ext cx="4124639" cy="2862985"/>
          </a:xfrm>
          <a:prstGeom prst="rect">
            <a:avLst/>
          </a:prstGeom>
        </p:spPr>
      </p:pic>
      <p:sp>
        <p:nvSpPr>
          <p:cNvPr id="8" name="Rectangle 7">
            <a:extLst>
              <a:ext uri="{FF2B5EF4-FFF2-40B4-BE49-F238E27FC236}">
                <a16:creationId xmlns:a16="http://schemas.microsoft.com/office/drawing/2014/main" id="{6AB28C9A-D06B-F143-8BA5-337BF9F16C4A}"/>
              </a:ext>
            </a:extLst>
          </p:cNvPr>
          <p:cNvSpPr/>
          <p:nvPr/>
        </p:nvSpPr>
        <p:spPr>
          <a:xfrm>
            <a:off x="7648262" y="2777479"/>
            <a:ext cx="4124639" cy="1093978"/>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panose="02000000000000000000" pitchFamily="2" charset="0"/>
            </a:endParaRPr>
          </a:p>
        </p:txBody>
      </p:sp>
      <p:sp>
        <p:nvSpPr>
          <p:cNvPr id="9"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ea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a typeface="Amazon Ember" panose="02000000000000000000" pitchFamily="2" charset="0"/>
            </a:endParaRPr>
          </a:p>
        </p:txBody>
      </p:sp>
      <p:sp>
        <p:nvSpPr>
          <p:cNvPr id="4" name="Slide Number Placeholder 3">
            <a:extLst>
              <a:ext uri="{FF2B5EF4-FFF2-40B4-BE49-F238E27FC236}">
                <a16:creationId xmlns:a16="http://schemas.microsoft.com/office/drawing/2014/main" id="{334DE7DB-F143-1C4F-A65D-979F8B3D4B3F}"/>
              </a:ext>
            </a:extLst>
          </p:cNvPr>
          <p:cNvSpPr>
            <a:spLocks noGrp="1"/>
          </p:cNvSpPr>
          <p:nvPr>
            <p:ph type="sldNum" sz="quarter" idx="12"/>
          </p:nvPr>
        </p:nvSpPr>
        <p:spPr/>
        <p:txBody>
          <a:bodyPr/>
          <a:lstStyle/>
          <a:p>
            <a:fld id="{B6A95138-A96E-2F42-A959-2EFD44FE4AB7}" type="slidenum">
              <a:rPr lang="en-US" smtClean="0"/>
              <a:t>123</a:t>
            </a:fld>
            <a:endParaRPr lang="en-US" dirty="0"/>
          </a:p>
        </p:txBody>
      </p:sp>
    </p:spTree>
    <p:custDataLst>
      <p:tags r:id="rId1"/>
    </p:custDataLst>
    <p:extLst>
      <p:ext uri="{BB962C8B-B14F-4D97-AF65-F5344CB8AC3E}">
        <p14:creationId xmlns:p14="http://schemas.microsoft.com/office/powerpoint/2010/main" val="34325314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Amazon DynamoDB key concepts</a:t>
            </a:r>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1848597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Amazon DynamoDB? </a:t>
            </a:r>
          </a:p>
        </p:txBody>
      </p:sp>
      <p:sp>
        <p:nvSpPr>
          <p:cNvPr id="10" name="TextBox 9">
            <a:extLst>
              <a:ext uri="{FF2B5EF4-FFF2-40B4-BE49-F238E27FC236}">
                <a16:creationId xmlns:a16="http://schemas.microsoft.com/office/drawing/2014/main" id="{6073128F-DED4-458A-82CA-8D6BC0934816}"/>
              </a:ext>
            </a:extLst>
          </p:cNvPr>
          <p:cNvSpPr txBox="1"/>
          <p:nvPr/>
        </p:nvSpPr>
        <p:spPr>
          <a:xfrm>
            <a:off x="1477950" y="1396767"/>
            <a:ext cx="9286838" cy="726353"/>
          </a:xfrm>
          <a:prstGeom prst="rect">
            <a:avLst/>
          </a:prstGeom>
          <a:noFill/>
          <a:ln w="28575">
            <a:noFill/>
          </a:ln>
          <a:effectLst/>
        </p:spPr>
        <p:txBody>
          <a:bodyPr wrap="non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a:ea typeface="+mn-ea"/>
                <a:cs typeface="+mn-cs"/>
              </a:rPr>
              <a:t>Fast and flexible NoSQL database service for any scale</a:t>
            </a:r>
          </a:p>
        </p:txBody>
      </p:sp>
      <p:pic>
        <p:nvPicPr>
          <p:cNvPr id="8" name="Graphic 43">
            <a:extLst>
              <a:ext uri="{FF2B5EF4-FFF2-40B4-BE49-F238E27FC236}">
                <a16:creationId xmlns:a16="http://schemas.microsoft.com/office/drawing/2014/main" id="{90F65388-7121-4EF8-A938-BC65F858FF0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3539" y="3024500"/>
            <a:ext cx="2149469" cy="2149469"/>
          </a:xfrm>
          <a:prstGeom prst="rect">
            <a:avLst/>
          </a:prstGeom>
        </p:spPr>
      </p:pic>
      <p:sp>
        <p:nvSpPr>
          <p:cNvPr id="9" name="TextBox 8">
            <a:extLst>
              <a:ext uri="{FF2B5EF4-FFF2-40B4-BE49-F238E27FC236}">
                <a16:creationId xmlns:a16="http://schemas.microsoft.com/office/drawing/2014/main" id="{C1DDD660-4DF0-4E6C-AF7A-45E500DF7758}"/>
              </a:ext>
            </a:extLst>
          </p:cNvPr>
          <p:cNvSpPr txBox="1"/>
          <p:nvPr/>
        </p:nvSpPr>
        <p:spPr>
          <a:xfrm>
            <a:off x="277577" y="5323161"/>
            <a:ext cx="4658659"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DynamoDB</a:t>
            </a:r>
            <a:endParaRPr kumimoji="0" lang="en-US" sz="60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 name="Rounded Rectangle 12">
            <a:extLst>
              <a:ext uri="{FF2B5EF4-FFF2-40B4-BE49-F238E27FC236}">
                <a16:creationId xmlns:a16="http://schemas.microsoft.com/office/drawing/2014/main" id="{CE8A48F5-EF77-4605-B274-13E064D990B3}"/>
              </a:ext>
              <a:ext uri="{C183D7F6-B498-43B3-948B-1728B52AA6E4}">
                <adec:decorative xmlns:adec="http://schemas.microsoft.com/office/drawing/2017/decorative" val="0"/>
              </a:ext>
            </a:extLst>
          </p:cNvPr>
          <p:cNvSpPr/>
          <p:nvPr/>
        </p:nvSpPr>
        <p:spPr bwMode="auto">
          <a:xfrm>
            <a:off x="4896745" y="2123121"/>
            <a:ext cx="6560963" cy="4233230"/>
          </a:xfrm>
          <a:prstGeom prst="roundRect">
            <a:avLst>
              <a:gd name="adj" fmla="val 8618"/>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74320" marR="0" lvl="0" indent="-342900" algn="l" defTabSz="932472" rtl="0" eaLnBrk="1" fontAlgn="base" latinLnBrk="0" hangingPunct="1">
              <a:lnSpc>
                <a:spcPct val="150000"/>
              </a:lnSpc>
              <a:spcBef>
                <a:spcPct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mazon Ember Light"/>
                <a:ea typeface="Segoe UI" pitchFamily="34" charset="0"/>
                <a:cs typeface="Segoe UI" pitchFamily="34" charset="0"/>
              </a:rPr>
              <a:t>NoSQL database tables</a:t>
            </a:r>
          </a:p>
          <a:p>
            <a:pPr marL="274320" marR="0" lvl="0" indent="-342900" algn="l" defTabSz="932472" rtl="0" eaLnBrk="1" fontAlgn="base" latinLnBrk="0" hangingPunct="1">
              <a:lnSpc>
                <a:spcPct val="150000"/>
              </a:lnSpc>
              <a:spcBef>
                <a:spcPct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mazon Ember Light"/>
                <a:ea typeface="Segoe UI" pitchFamily="34" charset="0"/>
                <a:cs typeface="Segoe UI" pitchFamily="34" charset="0"/>
              </a:rPr>
              <a:t>Virtually unlimited storage</a:t>
            </a:r>
          </a:p>
          <a:p>
            <a:pPr marL="274320" marR="0" lvl="0" indent="-342900" algn="l" defTabSz="932472" rtl="0" eaLnBrk="1" fontAlgn="base" latinLnBrk="0" hangingPunct="1">
              <a:lnSpc>
                <a:spcPct val="150000"/>
              </a:lnSpc>
              <a:spcBef>
                <a:spcPct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mazon Ember Light"/>
                <a:ea typeface="Segoe UI" pitchFamily="34" charset="0"/>
                <a:cs typeface="Segoe UI" pitchFamily="34" charset="0"/>
              </a:rPr>
              <a:t>Items can have differing attributes</a:t>
            </a:r>
          </a:p>
          <a:p>
            <a:pPr marL="274320" marR="0" lvl="0" indent="-342900" algn="l" defTabSz="932472" rtl="0" eaLnBrk="1" fontAlgn="base" latinLnBrk="0" hangingPunct="1">
              <a:lnSpc>
                <a:spcPct val="150000"/>
              </a:lnSpc>
              <a:spcBef>
                <a:spcPct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mazon Ember Light"/>
                <a:ea typeface="Segoe UI" pitchFamily="34" charset="0"/>
                <a:cs typeface="Segoe UI" pitchFamily="34" charset="0"/>
              </a:rPr>
              <a:t>Low-latency queries</a:t>
            </a:r>
          </a:p>
          <a:p>
            <a:pPr marL="274320" marR="0" lvl="0" indent="-342900" algn="l" defTabSz="932472" rtl="0" eaLnBrk="1" fontAlgn="base" latinLnBrk="0" hangingPunct="1">
              <a:lnSpc>
                <a:spcPct val="150000"/>
              </a:lnSpc>
              <a:spcBef>
                <a:spcPct val="0"/>
              </a:spcBef>
              <a:spcAft>
                <a:spcPts val="6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Amazon Ember Light"/>
                <a:ea typeface="Segoe UI" pitchFamily="34" charset="0"/>
                <a:cs typeface="Segoe UI" pitchFamily="34" charset="0"/>
              </a:rPr>
              <a:t>Scalable read/write throughput</a:t>
            </a:r>
          </a:p>
          <a:p>
            <a:pPr marL="274320" marR="0" lvl="0" indent="-342900" algn="l" defTabSz="932472" rtl="0" eaLnBrk="1" fontAlgn="base" latinLnBrk="0" hangingPunct="1">
              <a:lnSpc>
                <a:spcPct val="150000"/>
              </a:lnSpc>
              <a:spcBef>
                <a:spcPct val="0"/>
              </a:spcBef>
              <a:spcAft>
                <a:spcPts val="60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Amazon Ember Light"/>
              <a:ea typeface="Segoe UI" pitchFamily="34" charset="0"/>
              <a:cs typeface="Segoe UI" pitchFamily="34" charset="0"/>
            </a:endParaRP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459183"/>
            <a:ext cx="373545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E97BDE98-C65C-42F2-A31B-805D3D82779B}"/>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1965468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DynamoDB</a:t>
            </a:r>
          </a:p>
        </p:txBody>
      </p:sp>
      <p:sp>
        <p:nvSpPr>
          <p:cNvPr id="4" name="Slide Number Placeholder 3"/>
          <p:cNvSpPr>
            <a:spLocks noGrp="1"/>
          </p:cNvSpPr>
          <p:nvPr>
            <p:ph type="sldNum" sz="quarter" idx="12"/>
          </p:nvPr>
        </p:nvSpPr>
        <p:spPr/>
        <p:txBody>
          <a:bodyPr/>
          <a:lstStyle/>
          <a:p>
            <a:fld id="{9FC43BFD-8FF7-A343-A8A6-E2338FCE8046}" type="slidenum">
              <a:rPr lang="en-US" smtClean="0"/>
              <a:pPr/>
              <a:t>126</a:t>
            </a:fld>
            <a:endParaRPr lang="en-US" dirty="0"/>
          </a:p>
        </p:txBody>
      </p:sp>
      <p:sp>
        <p:nvSpPr>
          <p:cNvPr id="20"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grpSp>
        <p:nvGrpSpPr>
          <p:cNvPr id="37" name="Group 36"/>
          <p:cNvGrpSpPr/>
          <p:nvPr/>
        </p:nvGrpSpPr>
        <p:grpSpPr>
          <a:xfrm>
            <a:off x="485621" y="2214173"/>
            <a:ext cx="11220758" cy="3001866"/>
            <a:chOff x="167309" y="2214173"/>
            <a:chExt cx="11220758" cy="3001866"/>
          </a:xfrm>
        </p:grpSpPr>
        <p:cxnSp>
          <p:nvCxnSpPr>
            <p:cNvPr id="22" name="Straight Arrow Connector 21"/>
            <p:cNvCxnSpPr>
              <a:endCxn id="3" idx="3"/>
            </p:cNvCxnSpPr>
            <p:nvPr/>
          </p:nvCxnSpPr>
          <p:spPr>
            <a:xfrm flipH="1" flipV="1">
              <a:off x="3239832" y="2781452"/>
              <a:ext cx="1834609" cy="4329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30" idx="3"/>
            </p:cNvCxnSpPr>
            <p:nvPr/>
          </p:nvCxnSpPr>
          <p:spPr>
            <a:xfrm flipH="1">
              <a:off x="3435719" y="3651283"/>
              <a:ext cx="1638721" cy="98724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31" idx="1"/>
            </p:cNvCxnSpPr>
            <p:nvPr/>
          </p:nvCxnSpPr>
          <p:spPr>
            <a:xfrm flipV="1">
              <a:off x="6767306" y="2781453"/>
              <a:ext cx="1429450" cy="3943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32" idx="1"/>
            </p:cNvCxnSpPr>
            <p:nvPr/>
          </p:nvCxnSpPr>
          <p:spPr>
            <a:xfrm>
              <a:off x="6725312" y="3479542"/>
              <a:ext cx="2130279" cy="11589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4770556" y="2743200"/>
              <a:ext cx="2250381" cy="1964139"/>
              <a:chOff x="4770556" y="2743200"/>
              <a:chExt cx="2250381" cy="1964139"/>
            </a:xfrm>
          </p:grpSpPr>
          <p:sp>
            <p:nvSpPr>
              <p:cNvPr id="19" name="TextBox 18"/>
              <p:cNvSpPr txBox="1"/>
              <p:nvPr/>
            </p:nvSpPr>
            <p:spPr>
              <a:xfrm>
                <a:off x="4770556" y="4061008"/>
                <a:ext cx="2250381" cy="646331"/>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DynamoDB</a:t>
                </a:r>
              </a:p>
            </p:txBody>
          </p:sp>
          <p:pic>
            <p:nvPicPr>
              <p:cNvPr id="21" name="Graphic 47">
                <a:extLst>
                  <a:ext uri="{FF2B5EF4-FFF2-40B4-BE49-F238E27FC236}">
                    <a16:creationId xmlns:a16="http://schemas.microsoft.com/office/drawing/2014/main" id="{64ACDB4E-B998-9447-845B-246D5827B9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59348" y="2743200"/>
                <a:ext cx="1272798" cy="1272798"/>
              </a:xfrm>
              <a:prstGeom prst="rect">
                <a:avLst/>
              </a:prstGeom>
            </p:spPr>
          </p:pic>
        </p:grpSp>
        <p:grpSp>
          <p:nvGrpSpPr>
            <p:cNvPr id="9" name="Group 8"/>
            <p:cNvGrpSpPr/>
            <p:nvPr/>
          </p:nvGrpSpPr>
          <p:grpSpPr>
            <a:xfrm>
              <a:off x="167309" y="2233516"/>
              <a:ext cx="3072523" cy="1095872"/>
              <a:chOff x="167309" y="2233516"/>
              <a:chExt cx="3072523" cy="1095872"/>
            </a:xfrm>
          </p:grpSpPr>
          <p:pic>
            <p:nvPicPr>
              <p:cNvPr id="28" name="Picture 6" descr="Fully Managed"/>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7309" y="2233516"/>
                <a:ext cx="1530742" cy="10958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92934" y="2596786"/>
                <a:ext cx="1546898" cy="369332"/>
              </a:xfrm>
              <a:prstGeom prst="rect">
                <a:avLst/>
              </a:prstGeom>
              <a:noFill/>
            </p:spPr>
            <p:txBody>
              <a:bodyPr wrap="none" rtlCol="0">
                <a:spAutoFit/>
              </a:bodyPr>
              <a:lstStyle/>
              <a:p>
                <a:r>
                  <a:rPr lang="en-US" dirty="0">
                    <a:highlight>
                      <a:srgbClr val="FFFF00"/>
                    </a:highlight>
                    <a:latin typeface="Amazon Ember Light" panose="020B0403020204020204" pitchFamily="34" charset="0"/>
                    <a:ea typeface="Amazon Ember Light" panose="020B0403020204020204" pitchFamily="34" charset="0"/>
                    <a:cs typeface="Amazon Ember Light" panose="020B0403020204020204" pitchFamily="34" charset="0"/>
                  </a:rPr>
                  <a:t>Fully managed</a:t>
                </a:r>
              </a:p>
            </p:txBody>
          </p:sp>
        </p:grpSp>
        <p:grpSp>
          <p:nvGrpSpPr>
            <p:cNvPr id="10" name="Group 9"/>
            <p:cNvGrpSpPr/>
            <p:nvPr/>
          </p:nvGrpSpPr>
          <p:grpSpPr>
            <a:xfrm>
              <a:off x="167309" y="4109735"/>
              <a:ext cx="3268410" cy="1057576"/>
              <a:chOff x="167309" y="4109735"/>
              <a:chExt cx="3268410" cy="1057576"/>
            </a:xfrm>
          </p:grpSpPr>
          <p:pic>
            <p:nvPicPr>
              <p:cNvPr id="29" name="Picture 2" descr="Fast, Consistent Performance"/>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67309" y="4109735"/>
                <a:ext cx="1468856" cy="105757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692934" y="4315358"/>
                <a:ext cx="1742785"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Fast, consistent</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performance</a:t>
                </a:r>
              </a:p>
            </p:txBody>
          </p:sp>
        </p:grpSp>
        <p:grpSp>
          <p:nvGrpSpPr>
            <p:cNvPr id="12" name="Group 11"/>
            <p:cNvGrpSpPr/>
            <p:nvPr/>
          </p:nvGrpSpPr>
          <p:grpSpPr>
            <a:xfrm>
              <a:off x="8196756" y="2214173"/>
              <a:ext cx="3191311" cy="1134559"/>
              <a:chOff x="8429514" y="2214173"/>
              <a:chExt cx="3191311" cy="1134559"/>
            </a:xfrm>
          </p:grpSpPr>
          <p:pic>
            <p:nvPicPr>
              <p:cNvPr id="27" name="Picture 10" descr="Fine-grained Access Control"/>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0036044" y="2214173"/>
                <a:ext cx="1584781" cy="113455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429514" y="2458287"/>
                <a:ext cx="1606530"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Fine-grained</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access control</a:t>
                </a:r>
              </a:p>
            </p:txBody>
          </p:sp>
        </p:grpSp>
        <p:grpSp>
          <p:nvGrpSpPr>
            <p:cNvPr id="14" name="Group 13"/>
            <p:cNvGrpSpPr/>
            <p:nvPr/>
          </p:nvGrpSpPr>
          <p:grpSpPr>
            <a:xfrm>
              <a:off x="8855591" y="4061008"/>
              <a:ext cx="2478437" cy="1155031"/>
              <a:chOff x="9088349" y="4061008"/>
              <a:chExt cx="2478437" cy="1155031"/>
            </a:xfrm>
          </p:grpSpPr>
          <p:pic>
            <p:nvPicPr>
              <p:cNvPr id="26" name="Picture 12" descr="Flexible"/>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9953410" y="4061008"/>
                <a:ext cx="1613376" cy="115503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9088349" y="4453857"/>
                <a:ext cx="94769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Flexible</a:t>
                </a:r>
              </a:p>
            </p:txBody>
          </p:sp>
        </p:grpSp>
      </p:grpSp>
    </p:spTree>
    <p:custDataLst>
      <p:tags r:id="rId1"/>
    </p:custDataLst>
    <p:extLst>
      <p:ext uri="{BB962C8B-B14F-4D97-AF65-F5344CB8AC3E}">
        <p14:creationId xmlns:p14="http://schemas.microsoft.com/office/powerpoint/2010/main" val="11534033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DynamoDB core components</a:t>
            </a:r>
          </a:p>
        </p:txBody>
      </p:sp>
      <p:sp>
        <p:nvSpPr>
          <p:cNvPr id="3" name="Content Placeholder 2"/>
          <p:cNvSpPr>
            <a:spLocks noGrp="1"/>
          </p:cNvSpPr>
          <p:nvPr>
            <p:ph idx="1"/>
          </p:nvPr>
        </p:nvSpPr>
        <p:spPr/>
        <p:txBody>
          <a:bodyPr/>
          <a:lstStyle/>
          <a:p>
            <a:r>
              <a:rPr lang="en-US" dirty="0"/>
              <a:t>The core DynamoDB components:</a:t>
            </a:r>
          </a:p>
          <a:p>
            <a:pPr lvl="1"/>
            <a:r>
              <a:rPr lang="en-US" dirty="0">
                <a:solidFill>
                  <a:srgbClr val="FF0000"/>
                </a:solidFill>
                <a:latin typeface="Courier New" panose="02070309020205020404" pitchFamily="49" charset="0"/>
                <a:cs typeface="Courier New" panose="02070309020205020404" pitchFamily="49" charset="0"/>
              </a:rPr>
              <a:t>Table</a:t>
            </a:r>
            <a:r>
              <a:rPr lang="en-US" dirty="0">
                <a:solidFill>
                  <a:srgbClr val="FF0000"/>
                </a:solidFill>
              </a:rPr>
              <a:t> </a:t>
            </a:r>
            <a:r>
              <a:rPr lang="en-US" dirty="0"/>
              <a:t>is a collection of data.</a:t>
            </a:r>
          </a:p>
          <a:p>
            <a:pPr lvl="1"/>
            <a:r>
              <a:rPr lang="en-US" dirty="0">
                <a:solidFill>
                  <a:srgbClr val="FF0000"/>
                </a:solidFill>
                <a:latin typeface="Courier New" panose="02070309020205020404" pitchFamily="49" charset="0"/>
                <a:cs typeface="Courier New" panose="02070309020205020404" pitchFamily="49" charset="0"/>
              </a:rPr>
              <a:t>Items</a:t>
            </a:r>
            <a:r>
              <a:rPr lang="en-US" dirty="0"/>
              <a:t> are a group of attributes that is uniquely identifiable among all the other items.</a:t>
            </a:r>
          </a:p>
          <a:p>
            <a:pPr lvl="1"/>
            <a:r>
              <a:rPr lang="en-US" dirty="0">
                <a:solidFill>
                  <a:srgbClr val="FF0000"/>
                </a:solidFill>
                <a:latin typeface="Courier New" panose="02070309020205020404" pitchFamily="49" charset="0"/>
                <a:cs typeface="Courier New" panose="02070309020205020404" pitchFamily="49" charset="0"/>
              </a:rPr>
              <a:t>Attributes</a:t>
            </a:r>
            <a:r>
              <a:rPr lang="en-US" dirty="0"/>
              <a:t> are a fundamental data element, something that does not need to be broken down any further.</a:t>
            </a:r>
          </a:p>
          <a:p>
            <a:pPr marL="457200" lvl="1" indent="0">
              <a:buNone/>
            </a:pPr>
            <a:endParaRPr lang="en-US" dirty="0"/>
          </a:p>
          <a:p>
            <a:r>
              <a:rPr lang="en-US" dirty="0"/>
              <a:t>DynamoDB supports two different kinds of primary keys: </a:t>
            </a:r>
          </a:p>
          <a:p>
            <a:pPr lvl="1"/>
            <a:r>
              <a:rPr lang="en-US" b="1" dirty="0"/>
              <a:t>Partition key</a:t>
            </a:r>
            <a:r>
              <a:rPr lang="en-US" dirty="0"/>
              <a:t>: a simple primary key that is composed of one attribute</a:t>
            </a:r>
          </a:p>
          <a:p>
            <a:pPr lvl="1"/>
            <a:r>
              <a:rPr lang="en-US" b="1" dirty="0"/>
              <a:t>Partition and sort key: </a:t>
            </a:r>
            <a:r>
              <a:rPr lang="en-US" dirty="0"/>
              <a:t>also known as the </a:t>
            </a:r>
            <a:r>
              <a:rPr lang="en-US" b="1" dirty="0"/>
              <a:t>composite primary key</a:t>
            </a:r>
            <a:r>
              <a:rPr lang="en-US" dirty="0"/>
              <a:t>,</a:t>
            </a:r>
            <a:r>
              <a:rPr lang="en-US" b="1" dirty="0"/>
              <a:t> </a:t>
            </a:r>
            <a:r>
              <a:rPr lang="en-US" dirty="0"/>
              <a:t>which is composed of two attributes.</a:t>
            </a:r>
          </a:p>
          <a:p>
            <a:endParaRPr lang="en-US" dirty="0"/>
          </a:p>
          <a:p>
            <a:pPr lvl="1"/>
            <a:endParaRPr lang="en-US"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12DEB106-2DA0-422D-A11F-E6B55163426A}"/>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3759437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components of DynamoDB</a:t>
            </a:r>
          </a:p>
        </p:txBody>
      </p:sp>
      <p:sp>
        <p:nvSpPr>
          <p:cNvPr id="5" name="Slide Number Placeholder 4"/>
          <p:cNvSpPr>
            <a:spLocks noGrp="1"/>
          </p:cNvSpPr>
          <p:nvPr>
            <p:ph type="sldNum" sz="quarter" idx="12"/>
          </p:nvPr>
        </p:nvSpPr>
        <p:spPr/>
        <p:txBody>
          <a:bodyPr/>
          <a:lstStyle/>
          <a:p>
            <a:fld id="{9FC43BFD-8FF7-A343-A8A6-E2338FCE8046}" type="slidenum">
              <a:rPr lang="en-US" smtClean="0"/>
              <a:pPr/>
              <a:t>128</a:t>
            </a:fld>
            <a:endParaRPr lang="en-US" dirty="0"/>
          </a:p>
        </p:txBody>
      </p:sp>
      <p:sp>
        <p:nvSpPr>
          <p:cNvPr id="46"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grpSp>
        <p:nvGrpSpPr>
          <p:cNvPr id="61" name="Group 60"/>
          <p:cNvGrpSpPr/>
          <p:nvPr/>
        </p:nvGrpSpPr>
        <p:grpSpPr>
          <a:xfrm>
            <a:off x="8139594" y="2193741"/>
            <a:ext cx="1722855" cy="461665"/>
            <a:chOff x="6185061" y="930573"/>
            <a:chExt cx="1292141" cy="346249"/>
          </a:xfrm>
        </p:grpSpPr>
        <p:cxnSp>
          <p:nvCxnSpPr>
            <p:cNvPr id="62" name="Straight Arrow Connector 61"/>
            <p:cNvCxnSpPr/>
            <p:nvPr/>
          </p:nvCxnSpPr>
          <p:spPr>
            <a:xfrm flipH="1">
              <a:off x="6185061" y="1155161"/>
              <a:ext cx="55262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3" name="TextBox 62"/>
            <p:cNvSpPr txBox="1"/>
            <p:nvPr/>
          </p:nvSpPr>
          <p:spPr>
            <a:xfrm>
              <a:off x="6785811" y="930573"/>
              <a:ext cx="691391" cy="346249"/>
            </a:xfrm>
            <a:prstGeom prst="rect">
              <a:avLst/>
            </a:prstGeom>
            <a:noFill/>
          </p:spPr>
          <p:txBody>
            <a:bodyPr wrap="none" rtlCol="0">
              <a:spAutoFit/>
            </a:bodyPr>
            <a:lstStyle/>
            <a:p>
              <a:r>
                <a:rPr lang="en-US" sz="2400" dirty="0">
                  <a:latin typeface="Amazon Ember Light" charset="0"/>
                  <a:ea typeface="Amazon Ember Light" charset="0"/>
                  <a:cs typeface="Amazon Ember Light" charset="0"/>
                </a:rPr>
                <a:t>Table</a:t>
              </a:r>
            </a:p>
          </p:txBody>
        </p:sp>
      </p:grpSp>
      <p:grpSp>
        <p:nvGrpSpPr>
          <p:cNvPr id="67" name="Group 66"/>
          <p:cNvGrpSpPr/>
          <p:nvPr/>
        </p:nvGrpSpPr>
        <p:grpSpPr>
          <a:xfrm>
            <a:off x="2064441" y="2613193"/>
            <a:ext cx="6072232" cy="1594861"/>
            <a:chOff x="593559" y="898358"/>
            <a:chExt cx="5559418" cy="1957137"/>
          </a:xfrm>
        </p:grpSpPr>
        <p:sp>
          <p:nvSpPr>
            <p:cNvPr id="69" name="Rounded Rectangle 68"/>
            <p:cNvSpPr/>
            <p:nvPr/>
          </p:nvSpPr>
          <p:spPr>
            <a:xfrm>
              <a:off x="593559" y="898358"/>
              <a:ext cx="5559418" cy="1957137"/>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latin typeface="Amazon Ember Light" charset="0"/>
                <a:ea typeface="Amazon Ember Light" charset="0"/>
                <a:cs typeface="Amazon Ember Light" charset="0"/>
              </a:endParaRPr>
            </a:p>
          </p:txBody>
        </p:sp>
        <p:grpSp>
          <p:nvGrpSpPr>
            <p:cNvPr id="70" name="Group 69"/>
            <p:cNvGrpSpPr/>
            <p:nvPr/>
          </p:nvGrpSpPr>
          <p:grpSpPr>
            <a:xfrm>
              <a:off x="818444" y="1111957"/>
              <a:ext cx="5156201" cy="365760"/>
              <a:chOff x="818444" y="1111957"/>
              <a:chExt cx="5156201" cy="365760"/>
            </a:xfrm>
          </p:grpSpPr>
          <p:sp>
            <p:nvSpPr>
              <p:cNvPr id="99" name="Rectangle 98"/>
              <p:cNvSpPr/>
              <p:nvPr/>
            </p:nvSpPr>
            <p:spPr>
              <a:xfrm>
                <a:off x="818444" y="1111957"/>
                <a:ext cx="5156201" cy="3657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100" name="Rounded Rectangle 99"/>
              <p:cNvSpPr/>
              <p:nvPr/>
            </p:nvSpPr>
            <p:spPr>
              <a:xfrm>
                <a:off x="860777" y="1155161"/>
                <a:ext cx="618068" cy="26517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101" name="Rounded Rectangle 100"/>
              <p:cNvSpPr/>
              <p:nvPr/>
            </p:nvSpPr>
            <p:spPr>
              <a:xfrm>
                <a:off x="1614313" y="1155161"/>
                <a:ext cx="618068" cy="265176"/>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102" name="Rounded Rectangle 101"/>
              <p:cNvSpPr/>
              <p:nvPr/>
            </p:nvSpPr>
            <p:spPr>
              <a:xfrm>
                <a:off x="2353737" y="1155161"/>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grpSp>
        <p:grpSp>
          <p:nvGrpSpPr>
            <p:cNvPr id="73" name="Group 72"/>
            <p:cNvGrpSpPr/>
            <p:nvPr/>
          </p:nvGrpSpPr>
          <p:grpSpPr>
            <a:xfrm>
              <a:off x="824087" y="1727202"/>
              <a:ext cx="5156201" cy="365760"/>
              <a:chOff x="818444" y="1111957"/>
              <a:chExt cx="5156201" cy="365760"/>
            </a:xfrm>
          </p:grpSpPr>
          <p:sp>
            <p:nvSpPr>
              <p:cNvPr id="94" name="Rectangle 93"/>
              <p:cNvSpPr/>
              <p:nvPr/>
            </p:nvSpPr>
            <p:spPr>
              <a:xfrm>
                <a:off x="818444" y="1111957"/>
                <a:ext cx="5156201" cy="3657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95" name="Rounded Rectangle 94"/>
              <p:cNvSpPr/>
              <p:nvPr/>
            </p:nvSpPr>
            <p:spPr>
              <a:xfrm>
                <a:off x="860777" y="1155161"/>
                <a:ext cx="618068" cy="26517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96" name="Rounded Rectangle 95"/>
              <p:cNvSpPr/>
              <p:nvPr/>
            </p:nvSpPr>
            <p:spPr>
              <a:xfrm>
                <a:off x="1614313" y="1155161"/>
                <a:ext cx="618068" cy="265176"/>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98" name="Rounded Rectangle 97"/>
              <p:cNvSpPr/>
              <p:nvPr/>
            </p:nvSpPr>
            <p:spPr>
              <a:xfrm>
                <a:off x="2353737" y="1155161"/>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grpSp>
        <p:grpSp>
          <p:nvGrpSpPr>
            <p:cNvPr id="74" name="Group 73"/>
            <p:cNvGrpSpPr/>
            <p:nvPr/>
          </p:nvGrpSpPr>
          <p:grpSpPr>
            <a:xfrm>
              <a:off x="835376" y="2302935"/>
              <a:ext cx="5156201" cy="365760"/>
              <a:chOff x="818444" y="1111957"/>
              <a:chExt cx="5156201" cy="365760"/>
            </a:xfrm>
          </p:grpSpPr>
          <p:sp>
            <p:nvSpPr>
              <p:cNvPr id="88" name="Rectangle 87"/>
              <p:cNvSpPr/>
              <p:nvPr/>
            </p:nvSpPr>
            <p:spPr>
              <a:xfrm>
                <a:off x="818444" y="1111957"/>
                <a:ext cx="5156201" cy="3657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90" name="Rounded Rectangle 89"/>
              <p:cNvSpPr/>
              <p:nvPr/>
            </p:nvSpPr>
            <p:spPr>
              <a:xfrm>
                <a:off x="860777" y="1155161"/>
                <a:ext cx="618068" cy="26517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92" name="Rounded Rectangle 91"/>
              <p:cNvSpPr/>
              <p:nvPr/>
            </p:nvSpPr>
            <p:spPr>
              <a:xfrm>
                <a:off x="1614313" y="1155161"/>
                <a:ext cx="618068" cy="265176"/>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93" name="Rounded Rectangle 92"/>
              <p:cNvSpPr/>
              <p:nvPr/>
            </p:nvSpPr>
            <p:spPr>
              <a:xfrm>
                <a:off x="2353737" y="1155161"/>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grpSp>
        <p:sp>
          <p:nvSpPr>
            <p:cNvPr id="75" name="Rounded Rectangle 74"/>
            <p:cNvSpPr/>
            <p:nvPr/>
          </p:nvSpPr>
          <p:spPr>
            <a:xfrm>
              <a:off x="3121378" y="1762386"/>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80" name="Rounded Rectangle 79"/>
            <p:cNvSpPr/>
            <p:nvPr/>
          </p:nvSpPr>
          <p:spPr>
            <a:xfrm>
              <a:off x="3132668" y="2338119"/>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82" name="Rounded Rectangle 81"/>
            <p:cNvSpPr/>
            <p:nvPr/>
          </p:nvSpPr>
          <p:spPr>
            <a:xfrm>
              <a:off x="3878031" y="1771845"/>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84" name="Rounded Rectangle 83"/>
            <p:cNvSpPr/>
            <p:nvPr/>
          </p:nvSpPr>
          <p:spPr>
            <a:xfrm>
              <a:off x="4640027" y="1763825"/>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grpSp>
      <p:grpSp>
        <p:nvGrpSpPr>
          <p:cNvPr id="103" name="Group 102"/>
          <p:cNvGrpSpPr/>
          <p:nvPr/>
        </p:nvGrpSpPr>
        <p:grpSpPr>
          <a:xfrm>
            <a:off x="7915480" y="2584078"/>
            <a:ext cx="2024420" cy="853941"/>
            <a:chOff x="5000976" y="1223326"/>
            <a:chExt cx="1518315" cy="640456"/>
          </a:xfrm>
        </p:grpSpPr>
        <p:cxnSp>
          <p:nvCxnSpPr>
            <p:cNvPr id="104" name="Straight Arrow Connector 103"/>
            <p:cNvCxnSpPr/>
            <p:nvPr/>
          </p:nvCxnSpPr>
          <p:spPr>
            <a:xfrm flipH="1" flipV="1">
              <a:off x="5015517" y="1223326"/>
              <a:ext cx="706165" cy="2403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5" name="Straight Arrow Connector 104"/>
            <p:cNvCxnSpPr/>
            <p:nvPr/>
          </p:nvCxnSpPr>
          <p:spPr>
            <a:xfrm flipH="1">
              <a:off x="5015518" y="1636613"/>
              <a:ext cx="706164" cy="227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6" name="Straight Arrow Connector 105"/>
            <p:cNvCxnSpPr/>
            <p:nvPr/>
          </p:nvCxnSpPr>
          <p:spPr>
            <a:xfrm flipH="1">
              <a:off x="5000976" y="1575196"/>
              <a:ext cx="72070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7" name="TextBox 106"/>
            <p:cNvSpPr txBox="1"/>
            <p:nvPr/>
          </p:nvSpPr>
          <p:spPr>
            <a:xfrm>
              <a:off x="5816935" y="1351818"/>
              <a:ext cx="702356" cy="346249"/>
            </a:xfrm>
            <a:prstGeom prst="rect">
              <a:avLst/>
            </a:prstGeom>
            <a:noFill/>
          </p:spPr>
          <p:txBody>
            <a:bodyPr wrap="none" rtlCol="0">
              <a:spAutoFit/>
            </a:bodyPr>
            <a:lstStyle/>
            <a:p>
              <a:r>
                <a:rPr lang="en-US" sz="2400" dirty="0">
                  <a:latin typeface="Amazon Ember Light" charset="0"/>
                  <a:ea typeface="Amazon Ember Light" charset="0"/>
                  <a:cs typeface="Amazon Ember Light" charset="0"/>
                </a:rPr>
                <a:t>Items</a:t>
              </a:r>
            </a:p>
          </p:txBody>
        </p:sp>
      </p:grpSp>
      <p:grpSp>
        <p:nvGrpSpPr>
          <p:cNvPr id="108" name="Group 107"/>
          <p:cNvGrpSpPr/>
          <p:nvPr/>
        </p:nvGrpSpPr>
        <p:grpSpPr>
          <a:xfrm>
            <a:off x="5439205" y="3161403"/>
            <a:ext cx="5091952" cy="617323"/>
            <a:chOff x="3143772" y="1656320"/>
            <a:chExt cx="3818965" cy="462992"/>
          </a:xfrm>
        </p:grpSpPr>
        <p:cxnSp>
          <p:nvCxnSpPr>
            <p:cNvPr id="109" name="Straight Arrow Connector 108"/>
            <p:cNvCxnSpPr/>
            <p:nvPr/>
          </p:nvCxnSpPr>
          <p:spPr>
            <a:xfrm flipH="1">
              <a:off x="3143772" y="1953457"/>
              <a:ext cx="242380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0" name="TextBox 109"/>
            <p:cNvSpPr txBox="1"/>
            <p:nvPr/>
          </p:nvSpPr>
          <p:spPr>
            <a:xfrm>
              <a:off x="5821560" y="1773063"/>
              <a:ext cx="1141177" cy="346249"/>
            </a:xfrm>
            <a:prstGeom prst="rect">
              <a:avLst/>
            </a:prstGeom>
            <a:noFill/>
          </p:spPr>
          <p:txBody>
            <a:bodyPr wrap="none" rtlCol="0">
              <a:spAutoFit/>
            </a:bodyPr>
            <a:lstStyle/>
            <a:p>
              <a:r>
                <a:rPr lang="en-US" sz="2400" dirty="0">
                  <a:latin typeface="Amazon Ember Light" charset="0"/>
                  <a:ea typeface="Amazon Ember Light" charset="0"/>
                  <a:cs typeface="Amazon Ember Light" charset="0"/>
                </a:rPr>
                <a:t>Attributes</a:t>
              </a:r>
            </a:p>
          </p:txBody>
        </p:sp>
        <p:cxnSp>
          <p:nvCxnSpPr>
            <p:cNvPr id="111" name="Straight Arrow Connector 110"/>
            <p:cNvCxnSpPr/>
            <p:nvPr/>
          </p:nvCxnSpPr>
          <p:spPr>
            <a:xfrm flipH="1" flipV="1">
              <a:off x="3680836" y="1656320"/>
              <a:ext cx="522488" cy="3080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13" name="Group 12"/>
          <p:cNvGrpSpPr/>
          <p:nvPr/>
        </p:nvGrpSpPr>
        <p:grpSpPr>
          <a:xfrm>
            <a:off x="1639246" y="4286050"/>
            <a:ext cx="2057999" cy="1830644"/>
            <a:chOff x="563850" y="3157734"/>
            <a:chExt cx="2057999" cy="2261849"/>
          </a:xfrm>
        </p:grpSpPr>
        <p:cxnSp>
          <p:nvCxnSpPr>
            <p:cNvPr id="150" name="Straight Arrow Connector 149"/>
            <p:cNvCxnSpPr/>
            <p:nvPr/>
          </p:nvCxnSpPr>
          <p:spPr>
            <a:xfrm>
              <a:off x="1592849" y="3157734"/>
              <a:ext cx="0" cy="13687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1" name="TextBox 150"/>
            <p:cNvSpPr txBox="1"/>
            <p:nvPr/>
          </p:nvSpPr>
          <p:spPr>
            <a:xfrm>
              <a:off x="563850" y="4588586"/>
              <a:ext cx="2057999" cy="830997"/>
            </a:xfrm>
            <a:prstGeom prst="rect">
              <a:avLst/>
            </a:prstGeom>
            <a:noFill/>
          </p:spPr>
          <p:txBody>
            <a:bodyPr wrap="none" rtlCol="0">
              <a:spAutoFit/>
            </a:bodyPr>
            <a:lstStyle/>
            <a:p>
              <a:r>
                <a:rPr lang="en-US" sz="2400" dirty="0">
                  <a:solidFill>
                    <a:srgbClr val="000000"/>
                  </a:solidFill>
                  <a:latin typeface="Amazon Ember Light" charset="0"/>
                  <a:ea typeface="Amazon Ember Light" charset="0"/>
                  <a:cs typeface="Amazon Ember Light" charset="0"/>
                </a:rPr>
                <a:t>Partition key</a:t>
              </a:r>
              <a:endParaRPr lang="en-US" sz="2400" dirty="0">
                <a:solidFill>
                  <a:srgbClr val="000000"/>
                </a:solidFill>
                <a:latin typeface="Amazon Ember Light" panose="020B0403020204020204"/>
                <a:ea typeface="Amazon Ember Light" charset="0"/>
                <a:cs typeface="Amazon Ember Light" charset="0"/>
              </a:endParaRPr>
            </a:p>
            <a:p>
              <a:r>
                <a:rPr lang="en-US" sz="2400" dirty="0">
                  <a:latin typeface="Amazon Ember Light" charset="0"/>
                  <a:ea typeface="Amazon Ember Light" charset="0"/>
                  <a:cs typeface="Amazon Ember Light" charset="0"/>
                </a:rPr>
                <a:t>(Required)</a:t>
              </a:r>
            </a:p>
          </p:txBody>
        </p:sp>
      </p:grpSp>
      <p:grpSp>
        <p:nvGrpSpPr>
          <p:cNvPr id="4" name="Group 3"/>
          <p:cNvGrpSpPr/>
          <p:nvPr/>
        </p:nvGrpSpPr>
        <p:grpSpPr>
          <a:xfrm>
            <a:off x="2886314" y="3800056"/>
            <a:ext cx="1670651" cy="1325711"/>
            <a:chOff x="2887120" y="3534392"/>
            <a:chExt cx="1670651" cy="1445987"/>
          </a:xfrm>
        </p:grpSpPr>
        <p:cxnSp>
          <p:nvCxnSpPr>
            <p:cNvPr id="153" name="Straight Arrow Connector 152"/>
            <p:cNvCxnSpPr/>
            <p:nvPr/>
          </p:nvCxnSpPr>
          <p:spPr>
            <a:xfrm>
              <a:off x="3539565" y="3534392"/>
              <a:ext cx="0" cy="6396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4" name="TextBox 153"/>
            <p:cNvSpPr txBox="1"/>
            <p:nvPr/>
          </p:nvSpPr>
          <p:spPr>
            <a:xfrm>
              <a:off x="2887120" y="4149381"/>
              <a:ext cx="1670651" cy="830998"/>
            </a:xfrm>
            <a:prstGeom prst="rect">
              <a:avLst/>
            </a:prstGeom>
            <a:noFill/>
          </p:spPr>
          <p:txBody>
            <a:bodyPr wrap="none" rtlCol="0">
              <a:spAutoFit/>
            </a:bodyPr>
            <a:lstStyle/>
            <a:p>
              <a:r>
                <a:rPr lang="en-US" sz="2400" dirty="0">
                  <a:solidFill>
                    <a:srgbClr val="000000"/>
                  </a:solidFill>
                  <a:latin typeface="Amazon Ember Light" charset="0"/>
                  <a:ea typeface="Amazon Ember Light" charset="0"/>
                  <a:cs typeface="Amazon Ember Light" charset="0"/>
                </a:rPr>
                <a:t>Sort key</a:t>
              </a:r>
              <a:endParaRPr lang="en-US" sz="2400" dirty="0">
                <a:solidFill>
                  <a:srgbClr val="000000"/>
                </a:solidFill>
                <a:latin typeface="Amazon Ember Light" panose="020B0403020204020204"/>
                <a:ea typeface="Amazon Ember Light" charset="0"/>
                <a:cs typeface="Amazon Ember Light" charset="0"/>
              </a:endParaRPr>
            </a:p>
            <a:p>
              <a:r>
                <a:rPr lang="en-US" sz="2400" dirty="0">
                  <a:latin typeface="Amazon Ember Light" charset="0"/>
                  <a:ea typeface="Amazon Ember Light" charset="0"/>
                  <a:cs typeface="Amazon Ember Light" charset="0"/>
                </a:rPr>
                <a:t>(Optional)</a:t>
              </a:r>
            </a:p>
          </p:txBody>
        </p:sp>
      </p:grpSp>
      <p:sp>
        <p:nvSpPr>
          <p:cNvPr id="15" name="Right Brace 14"/>
          <p:cNvSpPr/>
          <p:nvPr/>
        </p:nvSpPr>
        <p:spPr>
          <a:xfrm>
            <a:off x="4295843" y="4468198"/>
            <a:ext cx="373975" cy="165120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p:cNvSpPr txBox="1"/>
          <p:nvPr/>
        </p:nvSpPr>
        <p:spPr>
          <a:xfrm>
            <a:off x="4716909" y="5100031"/>
            <a:ext cx="3518912"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Primary key components</a:t>
            </a:r>
          </a:p>
        </p:txBody>
      </p:sp>
      <p:sp>
        <p:nvSpPr>
          <p:cNvPr id="47" name="TextBox 46">
            <a:extLst>
              <a:ext uri="{FF2B5EF4-FFF2-40B4-BE49-F238E27FC236}">
                <a16:creationId xmlns:a16="http://schemas.microsoft.com/office/drawing/2014/main" id="{42B08E49-DEF7-1B4C-9E44-288F80017DF2}"/>
              </a:ext>
            </a:extLst>
          </p:cNvPr>
          <p:cNvSpPr txBox="1"/>
          <p:nvPr/>
        </p:nvSpPr>
        <p:spPr>
          <a:xfrm>
            <a:off x="213757" y="1263413"/>
            <a:ext cx="12112830" cy="92333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1" baseline="0" dirty="0">
                <a:highlight>
                  <a:srgbClr val="FFFF00"/>
                </a:highlight>
              </a:rPr>
              <a:t>Primary key </a:t>
            </a:r>
            <a:r>
              <a:rPr lang="en-US" i="0" baseline="0" dirty="0">
                <a:highlight>
                  <a:srgbClr val="FFFF00"/>
                </a:highlight>
              </a:rPr>
              <a:t>– </a:t>
            </a:r>
            <a:r>
              <a:rPr lang="en-US" baseline="0" dirty="0">
                <a:highlight>
                  <a:srgbClr val="FFFF00"/>
                </a:highlight>
              </a:rPr>
              <a:t>A table has a </a:t>
            </a:r>
            <a:r>
              <a:rPr lang="en-US" b="0" baseline="0" dirty="0">
                <a:highlight>
                  <a:srgbClr val="FFFF00"/>
                </a:highlight>
              </a:rPr>
              <a:t>primary key </a:t>
            </a:r>
            <a:r>
              <a:rPr lang="en-US" baseline="0" dirty="0">
                <a:highlight>
                  <a:srgbClr val="FFFF00"/>
                </a:highlight>
              </a:rPr>
              <a:t>that uniquely identifies each item in the table. No two items can have the same key.</a:t>
            </a:r>
            <a:r>
              <a:rPr lang="en-US" i="0" baseline="0" dirty="0">
                <a:highlight>
                  <a:srgbClr val="FFFF00"/>
                </a:highlight>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highlight>
                  <a:srgbClr val="FFFF00"/>
                </a:highlight>
              </a:rPr>
              <a:t>When compared to the components of a relational database table, items are analogous to rows and attributes are analogous to columns</a:t>
            </a:r>
            <a:r>
              <a:rPr lang="en-US" baseline="0" dirty="0"/>
              <a:t>.</a:t>
            </a:r>
          </a:p>
        </p:txBody>
      </p:sp>
    </p:spTree>
    <p:custDataLst>
      <p:tags r:id="rId1"/>
    </p:custDataLst>
    <p:extLst>
      <p:ext uri="{BB962C8B-B14F-4D97-AF65-F5344CB8AC3E}">
        <p14:creationId xmlns:p14="http://schemas.microsoft.com/office/powerpoint/2010/main" val="20270236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2650599" y="2370148"/>
            <a:ext cx="4893201" cy="3904881"/>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"person_id</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r>
              <a:rPr lang="en-US" sz="1600" dirty="0">
                <a:latin typeface="Courier New" panose="02070309020205020404" pitchFamily="49" charset="0"/>
                <a:ea typeface="Amazon Ember Light" charset="0"/>
                <a:cs typeface="Courier New" panose="02070309020205020404" pitchFamily="49" charset="0"/>
              </a:rPr>
              <a:t> 123,</a:t>
            </a:r>
          </a:p>
          <a:p>
            <a:pPr marL="0" indent="0">
              <a:buNone/>
            </a:pPr>
            <a:r>
              <a:rPr lang="en-US" sz="1600" dirty="0">
                <a:latin typeface="Courier New" panose="02070309020205020404" pitchFamily="49" charset="0"/>
                <a:ea typeface="Amazon Ember Light" charset="0"/>
                <a:cs typeface="Courier New" panose="02070309020205020404" pitchFamily="49" charset="0"/>
              </a:rPr>
              <a:t>  "last_name</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r>
              <a:rPr lang="en-US" sz="1600" dirty="0">
                <a:latin typeface="Courier New" panose="02070309020205020404" pitchFamily="49" charset="0"/>
                <a:ea typeface="Amazon Ember Light" charset="0"/>
                <a:cs typeface="Courier New" panose="02070309020205020404" pitchFamily="49" charset="0"/>
              </a:rPr>
              <a:t> “Doe</a:t>
            </a:r>
            <a:r>
              <a:rPr lang="en-US" sz="1600" dirty="0">
                <a:solidFill>
                  <a:srgbClr val="000000"/>
                </a:solidFill>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"first_name</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r>
              <a:rPr lang="en-US" sz="1600" dirty="0">
                <a:latin typeface="Courier New" panose="02070309020205020404" pitchFamily="49" charset="0"/>
                <a:ea typeface="Amazon Ember Light" charset="0"/>
                <a:cs typeface="Courier New" panose="02070309020205020404" pitchFamily="49" charset="0"/>
              </a:rPr>
              <a:t> "John</a:t>
            </a:r>
            <a:r>
              <a:rPr lang="en-US" sz="1600" dirty="0">
                <a:solidFill>
                  <a:srgbClr val="000000"/>
                </a:solidFill>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"next_anniversary</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p>
          <a:p>
            <a:pPr marL="0" indent="0">
              <a:buNone/>
            </a:pPr>
            <a:r>
              <a:rPr lang="en-US" sz="1600" dirty="0">
                <a:latin typeface="Courier New" panose="02070309020205020404" pitchFamily="49" charset="0"/>
                <a:ea typeface="Amazon Ember Light" charset="0"/>
                <a:cs typeface="Courier New" panose="02070309020205020404" pitchFamily="49" charset="0"/>
              </a:rPr>
              <a:t>  {</a:t>
            </a:r>
          </a:p>
          <a:p>
            <a:pPr marL="0" indent="0">
              <a:buNone/>
            </a:pPr>
            <a:r>
              <a:rPr lang="en-US" sz="1600" dirty="0">
                <a:latin typeface="Courier New" panose="02070309020205020404" pitchFamily="49" charset="0"/>
                <a:ea typeface="Amazon Ember Light" charset="0"/>
                <a:cs typeface="Courier New" panose="02070309020205020404" pitchFamily="49" charset="0"/>
              </a:rPr>
              <a:t>    "year</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r>
              <a:rPr lang="en-US" sz="1600" dirty="0">
                <a:latin typeface="Courier New" panose="02070309020205020404" pitchFamily="49" charset="0"/>
                <a:ea typeface="Amazon Ember Light" charset="0"/>
                <a:cs typeface="Courier New" panose="02070309020205020404" pitchFamily="49" charset="0"/>
              </a:rPr>
              <a:t> 2018,</a:t>
            </a:r>
          </a:p>
          <a:p>
            <a:pPr marL="0" indent="0">
              <a:buNone/>
            </a:pPr>
            <a:r>
              <a:rPr lang="en-US" sz="1600" dirty="0">
                <a:latin typeface="Courier New" panose="02070309020205020404" pitchFamily="49" charset="0"/>
                <a:ea typeface="Amazon Ember Light" charset="0"/>
                <a:cs typeface="Courier New" panose="02070309020205020404" pitchFamily="49" charset="0"/>
              </a:rPr>
              <a:t>    "month</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r>
              <a:rPr lang="en-US" sz="1600" dirty="0">
                <a:latin typeface="Courier New" panose="02070309020205020404" pitchFamily="49" charset="0"/>
                <a:ea typeface="Amazon Ember Light" charset="0"/>
                <a:cs typeface="Courier New" panose="02070309020205020404" pitchFamily="49" charset="0"/>
              </a:rPr>
              <a:t> 5,</a:t>
            </a:r>
          </a:p>
          <a:p>
            <a:pPr marL="0" indent="0">
              <a:buNone/>
            </a:pPr>
            <a:r>
              <a:rPr lang="en-US" sz="1600" dirty="0">
                <a:latin typeface="Courier New" panose="02070309020205020404" pitchFamily="49" charset="0"/>
                <a:ea typeface="Amazon Ember Light" charset="0"/>
                <a:cs typeface="Courier New" panose="02070309020205020404" pitchFamily="49" charset="0"/>
              </a:rPr>
              <a:t>    "day</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r>
              <a:rPr lang="en-US" sz="1600" dirty="0">
                <a:latin typeface="Courier New" panose="02070309020205020404" pitchFamily="49" charset="0"/>
                <a:ea typeface="Amazon Ember Light" charset="0"/>
                <a:cs typeface="Courier New" panose="02070309020205020404" pitchFamily="49" charset="0"/>
              </a:rPr>
              <a:t> 30</a:t>
            </a:r>
          </a:p>
          <a:p>
            <a:pPr marL="0" indent="0">
              <a:buNone/>
            </a:pPr>
            <a:r>
              <a:rPr lang="en-US" sz="1600" dirty="0">
                <a:latin typeface="Courier New" panose="02070309020205020404" pitchFamily="49" charset="0"/>
                <a:ea typeface="Amazon Ember Light" charset="0"/>
                <a:cs typeface="Courier New" panose="02070309020205020404" pitchFamily="49" charset="0"/>
              </a:rPr>
              <a:t>  },</a:t>
            </a:r>
          </a:p>
          <a:p>
            <a:pPr marL="0" indent="0">
              <a:buNone/>
            </a:pPr>
            <a:r>
              <a:rPr lang="en-US" sz="1600" dirty="0">
                <a:latin typeface="Courier New" panose="02070309020205020404" pitchFamily="49" charset="0"/>
                <a:ea typeface="Amazon Ember Light" charset="0"/>
                <a:cs typeface="Courier New" panose="02070309020205020404" pitchFamily="49" charset="0"/>
              </a:rPr>
              <a:t>  "children</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p>
          <a:p>
            <a:pPr marL="0" indent="0">
              <a:buNone/>
            </a:pPr>
            <a:r>
              <a:rPr lang="en-US" sz="1600" dirty="0">
                <a:latin typeface="Courier New" panose="02070309020205020404" pitchFamily="49" charset="0"/>
                <a:ea typeface="Amazon Ember Light" charset="0"/>
                <a:cs typeface="Courier New" panose="02070309020205020404" pitchFamily="49" charset="0"/>
              </a:rPr>
              <a:t>    [“Dick</a:t>
            </a:r>
            <a:r>
              <a:rPr lang="en-US" sz="1600" dirty="0">
                <a:solidFill>
                  <a:srgbClr val="000000"/>
                </a:solidFill>
                <a:latin typeface="Courier New" panose="02070309020205020404" pitchFamily="49" charset="0"/>
                <a:ea typeface="Amazon Ember Light" charset="0"/>
                <a:cs typeface="Courier New" panose="02070309020205020404" pitchFamily="49" charset="0"/>
              </a:rPr>
              <a:t>",</a:t>
            </a:r>
            <a:r>
              <a:rPr lang="en-US" sz="1600" dirty="0">
                <a:latin typeface="Courier New" panose="02070309020205020404" pitchFamily="49" charset="0"/>
                <a:ea typeface="Amazon Ember Light" charset="0"/>
                <a:cs typeface="Courier New" panose="02070309020205020404" pitchFamily="49" charset="0"/>
              </a:rPr>
              <a:t> “Harry</a:t>
            </a:r>
            <a:r>
              <a:rPr lang="en-US" sz="1600" dirty="0">
                <a:solidFill>
                  <a:srgbClr val="000000"/>
                </a:solidFill>
                <a:latin typeface="Courier New" panose="02070309020205020404" pitchFamily="49" charset="0"/>
                <a:ea typeface="Amazon Ember Light" charset="0"/>
                <a:cs typeface="Courier New" panose="02070309020205020404" pitchFamily="49" charset="0"/>
              </a:rPr>
              <a:t>",</a:t>
            </a:r>
            <a:r>
              <a:rPr lang="en-US" sz="1600" dirty="0">
                <a:latin typeface="Courier New" panose="02070309020205020404" pitchFamily="49" charset="0"/>
                <a:ea typeface="Amazon Ember Light" charset="0"/>
                <a:cs typeface="Courier New" panose="02070309020205020404" pitchFamily="49" charset="0"/>
              </a:rPr>
              <a:t> “Jane</a:t>
            </a:r>
            <a:r>
              <a:rPr lang="en-US" sz="1600" dirty="0">
                <a:solidFill>
                  <a:srgbClr val="000000"/>
                </a:solidFill>
                <a:latin typeface="Courier New" panose="02070309020205020404" pitchFamily="49" charset="0"/>
                <a:ea typeface="Amazon Ember Light" charset="0"/>
                <a:cs typeface="Courier New" panose="02070309020205020404" pitchFamily="49" charset="0"/>
              </a:rPr>
              <a:t>”,</a:t>
            </a:r>
            <a:r>
              <a:rPr lang="en-US" sz="1600" dirty="0">
                <a:latin typeface="Courier New" panose="02070309020205020404" pitchFamily="49" charset="0"/>
                <a:ea typeface="Amazon Ember Light" charset="0"/>
                <a:cs typeface="Courier New" panose="02070309020205020404" pitchFamily="49" charset="0"/>
              </a:rPr>
              <a:t> “Mary</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p>
          <a:p>
            <a:pPr marL="0" indent="0">
              <a:buNone/>
            </a:pPr>
            <a:r>
              <a:rPr lang="en-US" sz="1600" dirty="0">
                <a:latin typeface="Courier New" panose="02070309020205020404" pitchFamily="49" charset="0"/>
                <a:ea typeface="Amazon Ember Light" charset="0"/>
                <a:cs typeface="Courier New" panose="02070309020205020404" pitchFamily="49" charset="0"/>
              </a:rPr>
              <a:t>}</a:t>
            </a:r>
          </a:p>
        </p:txBody>
      </p:sp>
      <p:cxnSp>
        <p:nvCxnSpPr>
          <p:cNvPr id="18" name="Straight Arrow Connector 17"/>
          <p:cNvCxnSpPr/>
          <p:nvPr/>
        </p:nvCxnSpPr>
        <p:spPr>
          <a:xfrm flipV="1">
            <a:off x="8801984" y="2227719"/>
            <a:ext cx="0" cy="51789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8359480" y="2745609"/>
            <a:ext cx="899605" cy="420564"/>
          </a:xfrm>
          <a:prstGeom prst="rect">
            <a:avLst/>
          </a:prstGeom>
          <a:noFill/>
        </p:spPr>
        <p:txBody>
          <a:bodyPr wrap="none" rtlCol="0">
            <a:spAutoFit/>
          </a:bodyPr>
          <a:lstStyle/>
          <a:p>
            <a:r>
              <a:rPr lang="en-US" sz="2133" dirty="0">
                <a:latin typeface="Amazon Ember Light" charset="0"/>
                <a:ea typeface="Amazon Ember Light" charset="0"/>
                <a:cs typeface="Amazon Ember Light" charset="0"/>
              </a:rPr>
              <a:t>String</a:t>
            </a:r>
          </a:p>
        </p:txBody>
      </p:sp>
      <p:sp>
        <p:nvSpPr>
          <p:cNvPr id="22" name="TextBox 21"/>
          <p:cNvSpPr txBox="1"/>
          <p:nvPr/>
        </p:nvSpPr>
        <p:spPr>
          <a:xfrm>
            <a:off x="9338348" y="3166173"/>
            <a:ext cx="1157689" cy="420564"/>
          </a:xfrm>
          <a:prstGeom prst="rect">
            <a:avLst/>
          </a:prstGeom>
          <a:noFill/>
        </p:spPr>
        <p:txBody>
          <a:bodyPr wrap="none" rtlCol="0">
            <a:spAutoFit/>
          </a:bodyPr>
          <a:lstStyle/>
          <a:p>
            <a:r>
              <a:rPr lang="en-US" sz="2133" dirty="0">
                <a:latin typeface="Amazon Ember Light" charset="0"/>
                <a:ea typeface="Amazon Ember Light" charset="0"/>
                <a:cs typeface="Amazon Ember Light" charset="0"/>
              </a:rPr>
              <a:t>Number</a:t>
            </a:r>
          </a:p>
        </p:txBody>
      </p:sp>
      <p:sp>
        <p:nvSpPr>
          <p:cNvPr id="24" name="TextBox 23"/>
          <p:cNvSpPr txBox="1"/>
          <p:nvPr/>
        </p:nvSpPr>
        <p:spPr>
          <a:xfrm>
            <a:off x="10363188" y="2745609"/>
            <a:ext cx="1189749" cy="420564"/>
          </a:xfrm>
          <a:prstGeom prst="rect">
            <a:avLst/>
          </a:prstGeom>
          <a:noFill/>
        </p:spPr>
        <p:txBody>
          <a:bodyPr wrap="none" rtlCol="0">
            <a:spAutoFit/>
          </a:bodyPr>
          <a:lstStyle/>
          <a:p>
            <a:r>
              <a:rPr lang="en-US" sz="2133" dirty="0">
                <a:latin typeface="Amazon Ember Light" charset="0"/>
                <a:ea typeface="Amazon Ember Light" charset="0"/>
                <a:cs typeface="Amazon Ember Light" charset="0"/>
              </a:rPr>
              <a:t>Boolean</a:t>
            </a:r>
          </a:p>
        </p:txBody>
      </p:sp>
      <p:cxnSp>
        <p:nvCxnSpPr>
          <p:cNvPr id="26" name="Straight Arrow Connector 25"/>
          <p:cNvCxnSpPr/>
          <p:nvPr/>
        </p:nvCxnSpPr>
        <p:spPr>
          <a:xfrm flipH="1">
            <a:off x="6467172" y="4148697"/>
            <a:ext cx="2682240"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a:xfrm>
            <a:off x="9265823" y="3922917"/>
            <a:ext cx="716863" cy="420564"/>
          </a:xfrm>
          <a:prstGeom prst="rect">
            <a:avLst/>
          </a:prstGeom>
          <a:noFill/>
        </p:spPr>
        <p:txBody>
          <a:bodyPr wrap="none" rtlCol="0">
            <a:spAutoFit/>
          </a:bodyPr>
          <a:lstStyle/>
          <a:p>
            <a:r>
              <a:rPr lang="en-US" sz="2133" dirty="0">
                <a:latin typeface="Amazon Ember Light" charset="0"/>
                <a:ea typeface="Amazon Ember Light" charset="0"/>
                <a:cs typeface="Amazon Ember Light" charset="0"/>
              </a:rPr>
              <a:t>Map</a:t>
            </a:r>
          </a:p>
        </p:txBody>
      </p:sp>
      <p:cxnSp>
        <p:nvCxnSpPr>
          <p:cNvPr id="28" name="Straight Arrow Connector 27"/>
          <p:cNvCxnSpPr/>
          <p:nvPr/>
        </p:nvCxnSpPr>
        <p:spPr>
          <a:xfrm flipH="1">
            <a:off x="7565559" y="5787731"/>
            <a:ext cx="1505582"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9265822" y="5561951"/>
            <a:ext cx="716863" cy="420564"/>
          </a:xfrm>
          <a:prstGeom prst="rect">
            <a:avLst/>
          </a:prstGeom>
          <a:noFill/>
        </p:spPr>
        <p:txBody>
          <a:bodyPr wrap="square" rtlCol="0">
            <a:spAutoFit/>
          </a:bodyPr>
          <a:lstStyle/>
          <a:p>
            <a:r>
              <a:rPr lang="en-US" sz="2133" dirty="0">
                <a:latin typeface="Amazon Ember Light" charset="0"/>
                <a:ea typeface="Amazon Ember Light" charset="0"/>
                <a:cs typeface="Amazon Ember Light" charset="0"/>
              </a:rPr>
              <a:t>List</a:t>
            </a:r>
          </a:p>
        </p:txBody>
      </p:sp>
      <p:sp>
        <p:nvSpPr>
          <p:cNvPr id="30" name="Title 1"/>
          <p:cNvSpPr>
            <a:spLocks noGrp="1"/>
          </p:cNvSpPr>
          <p:nvPr>
            <p:ph type="title"/>
          </p:nvPr>
        </p:nvSpPr>
        <p:spPr/>
        <p:txBody>
          <a:bodyPr/>
          <a:lstStyle/>
          <a:p>
            <a:r>
              <a:rPr lang="en-US" dirty="0"/>
              <a:t>Items and attribute types</a:t>
            </a:r>
            <a:endParaRPr lang="en-US" dirty="0">
              <a:solidFill>
                <a:srgbClr val="FFFFFF"/>
              </a:solidFill>
              <a:latin typeface="Amazon Ember Light" panose="020B0403020204020204"/>
            </a:endParaRPr>
          </a:p>
        </p:txBody>
      </p:sp>
      <p:graphicFrame>
        <p:nvGraphicFramePr>
          <p:cNvPr id="2" name="Table 1"/>
          <p:cNvGraphicFramePr>
            <a:graphicFrameLocks noGrp="1"/>
          </p:cNvGraphicFramePr>
          <p:nvPr/>
        </p:nvGraphicFramePr>
        <p:xfrm>
          <a:off x="3775390" y="1358397"/>
          <a:ext cx="8128000" cy="741680"/>
        </p:xfrm>
        <a:graphic>
          <a:graphicData uri="http://schemas.openxmlformats.org/drawingml/2006/table">
            <a:tbl>
              <a:tblPr firstRow="1" bandRow="1">
                <a:effectLst>
                  <a:outerShdw blurRad="50800" dist="38100" dir="2700000" algn="tl" rotWithShape="0">
                    <a:prstClr val="black">
                      <a:alpha val="40000"/>
                    </a:prstClr>
                  </a:outerShdw>
                </a:effectLst>
                <a:tableStyleId>{7DF18680-E054-41AD-8BC1-D1AEF772440D}</a:tableStyleId>
              </a:tblPr>
              <a:tblGrid>
                <a:gridCol w="1625600">
                  <a:extLst>
                    <a:ext uri="{9D8B030D-6E8A-4147-A177-3AD203B41FA5}">
                      <a16:colId xmlns:a16="http://schemas.microsoft.com/office/drawing/2014/main" val="20000"/>
                    </a:ext>
                  </a:extLst>
                </a:gridCol>
                <a:gridCol w="2345740">
                  <a:extLst>
                    <a:ext uri="{9D8B030D-6E8A-4147-A177-3AD203B41FA5}">
                      <a16:colId xmlns:a16="http://schemas.microsoft.com/office/drawing/2014/main" val="20001"/>
                    </a:ext>
                  </a:extLst>
                </a:gridCol>
                <a:gridCol w="1665027">
                  <a:extLst>
                    <a:ext uri="{9D8B030D-6E8A-4147-A177-3AD203B41FA5}">
                      <a16:colId xmlns:a16="http://schemas.microsoft.com/office/drawing/2014/main" val="20002"/>
                    </a:ext>
                  </a:extLst>
                </a:gridCol>
                <a:gridCol w="866033">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370840">
                <a:tc>
                  <a:txBody>
                    <a:bodyPr/>
                    <a:lstStyle/>
                    <a:p>
                      <a:pPr algn="ctr"/>
                      <a:r>
                        <a:rPr lang="en-US" dirty="0">
                          <a:solidFill>
                            <a:schemeClr val="tx1"/>
                          </a:solidFill>
                          <a:latin typeface="Amazon Ember Light"/>
                        </a:rPr>
                        <a:t>ItemNumber</a:t>
                      </a:r>
                    </a:p>
                  </a:txBody>
                  <a:tcPr>
                    <a:solidFill>
                      <a:schemeClr val="tx2"/>
                    </a:solidFill>
                  </a:tcPr>
                </a:tc>
                <a:tc>
                  <a:txBody>
                    <a:bodyPr/>
                    <a:lstStyle/>
                    <a:p>
                      <a:pPr algn="ctr"/>
                      <a:r>
                        <a:rPr lang="en-US" dirty="0">
                          <a:solidFill>
                            <a:schemeClr val="bg1"/>
                          </a:solidFill>
                          <a:latin typeface="Amazon Ember Light"/>
                        </a:rPr>
                        <a:t>Title</a:t>
                      </a:r>
                    </a:p>
                  </a:txBody>
                  <a:tcPr>
                    <a:solidFill>
                      <a:schemeClr val="tx1">
                        <a:lumMod val="50000"/>
                        <a:lumOff val="50000"/>
                      </a:schemeClr>
                    </a:solidFill>
                  </a:tcPr>
                </a:tc>
                <a:tc>
                  <a:txBody>
                    <a:bodyPr/>
                    <a:lstStyle/>
                    <a:p>
                      <a:pPr algn="ctr"/>
                      <a:r>
                        <a:rPr lang="en-US" dirty="0">
                          <a:solidFill>
                            <a:schemeClr val="bg1"/>
                          </a:solidFill>
                          <a:latin typeface="Amazon Ember Light"/>
                        </a:rPr>
                        <a:t>LeadActor</a:t>
                      </a:r>
                    </a:p>
                  </a:txBody>
                  <a:tcPr>
                    <a:solidFill>
                      <a:schemeClr val="tx1">
                        <a:lumMod val="50000"/>
                        <a:lumOff val="50000"/>
                      </a:schemeClr>
                    </a:solidFill>
                  </a:tcPr>
                </a:tc>
                <a:tc>
                  <a:txBody>
                    <a:bodyPr/>
                    <a:lstStyle/>
                    <a:p>
                      <a:pPr algn="ctr"/>
                      <a:r>
                        <a:rPr lang="en-US" dirty="0">
                          <a:solidFill>
                            <a:schemeClr val="bg1"/>
                          </a:solidFill>
                          <a:latin typeface="Amazon Ember Light"/>
                        </a:rPr>
                        <a:t>Price</a:t>
                      </a:r>
                    </a:p>
                  </a:txBody>
                  <a:tcPr>
                    <a:solidFill>
                      <a:schemeClr val="tx1">
                        <a:lumMod val="50000"/>
                        <a:lumOff val="50000"/>
                      </a:schemeClr>
                    </a:solidFill>
                  </a:tcPr>
                </a:tc>
                <a:tc>
                  <a:txBody>
                    <a:bodyPr/>
                    <a:lstStyle/>
                    <a:p>
                      <a:pPr algn="ctr"/>
                      <a:r>
                        <a:rPr lang="en-US" dirty="0">
                          <a:solidFill>
                            <a:schemeClr val="bg1"/>
                          </a:solidFill>
                          <a:latin typeface="Amazon Ember Light"/>
                        </a:rPr>
                        <a:t>InCirculation</a:t>
                      </a:r>
                    </a:p>
                  </a:txBody>
                  <a:tcPr>
                    <a:solidFill>
                      <a:schemeClr val="tx1">
                        <a:lumMod val="50000"/>
                        <a:lumOff val="50000"/>
                      </a:schemeClr>
                    </a:solidFill>
                  </a:tcPr>
                </a:tc>
                <a:extLst>
                  <a:ext uri="{0D108BD9-81ED-4DB2-BD59-A6C34878D82A}">
                    <a16:rowId xmlns:a16="http://schemas.microsoft.com/office/drawing/2014/main" val="10000"/>
                  </a:ext>
                </a:extLst>
              </a:tr>
              <a:tr h="370840">
                <a:tc>
                  <a:txBody>
                    <a:bodyPr/>
                    <a:lstStyle/>
                    <a:p>
                      <a:r>
                        <a:rPr lang="en-US" dirty="0">
                          <a:latin typeface="Amazon Ember Light"/>
                        </a:rPr>
                        <a:t>12</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mazon Ember Light"/>
                        </a:rPr>
                        <a:t>“My Favorite Video"</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mazon Ember Light"/>
                        </a:rPr>
                        <a:t>“James Smith"</a:t>
                      </a:r>
                    </a:p>
                  </a:txBody>
                  <a:tcPr>
                    <a:noFill/>
                  </a:tcPr>
                </a:tc>
                <a:tc>
                  <a:txBody>
                    <a:bodyPr/>
                    <a:lstStyle/>
                    <a:p>
                      <a:pPr algn="ctr"/>
                      <a:r>
                        <a:rPr lang="en-US" dirty="0">
                          <a:latin typeface="Amazon Ember Light"/>
                        </a:rPr>
                        <a:t>5.00</a:t>
                      </a:r>
                    </a:p>
                  </a:txBody>
                  <a:tcPr>
                    <a:noFill/>
                  </a:tcPr>
                </a:tc>
                <a:tc>
                  <a:txBody>
                    <a:bodyPr/>
                    <a:lstStyle/>
                    <a:p>
                      <a:r>
                        <a:rPr lang="en-US" dirty="0">
                          <a:latin typeface="Amazon Ember Light"/>
                        </a:rPr>
                        <a:t>true</a:t>
                      </a:r>
                    </a:p>
                  </a:txBody>
                  <a:tcPr>
                    <a:noFill/>
                  </a:tcPr>
                </a:tc>
                <a:extLst>
                  <a:ext uri="{0D108BD9-81ED-4DB2-BD59-A6C34878D82A}">
                    <a16:rowId xmlns:a16="http://schemas.microsoft.com/office/drawing/2014/main" val="10001"/>
                  </a:ext>
                </a:extLst>
              </a:tr>
            </a:tbl>
          </a:graphicData>
        </a:graphic>
      </p:graphicFrame>
      <p:cxnSp>
        <p:nvCxnSpPr>
          <p:cNvPr id="31" name="Straight Arrow Connector 30"/>
          <p:cNvCxnSpPr/>
          <p:nvPr/>
        </p:nvCxnSpPr>
        <p:spPr>
          <a:xfrm flipV="1">
            <a:off x="9910222" y="2265819"/>
            <a:ext cx="0" cy="900354"/>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p:nvPr/>
        </p:nvCxnSpPr>
        <p:spPr>
          <a:xfrm flipV="1">
            <a:off x="10920831" y="2265819"/>
            <a:ext cx="0" cy="51789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3" name="Slide Number Placeholder 2"/>
          <p:cNvSpPr>
            <a:spLocks noGrp="1"/>
          </p:cNvSpPr>
          <p:nvPr>
            <p:ph type="sldNum" sz="quarter" idx="12"/>
          </p:nvPr>
        </p:nvSpPr>
        <p:spPr/>
        <p:txBody>
          <a:bodyPr/>
          <a:lstStyle/>
          <a:p>
            <a:fld id="{9FC43BFD-8FF7-A343-A8A6-E2338FCE8046}" type="slidenum">
              <a:rPr lang="en-US" smtClean="0"/>
              <a:pPr/>
              <a:t>129</a:t>
            </a:fld>
            <a:endParaRPr lang="en-US" dirty="0"/>
          </a:p>
        </p:txBody>
      </p:sp>
      <p:cxnSp>
        <p:nvCxnSpPr>
          <p:cNvPr id="5" name="Straight Arrow Connector 4"/>
          <p:cNvCxnSpPr/>
          <p:nvPr/>
        </p:nvCxnSpPr>
        <p:spPr>
          <a:xfrm>
            <a:off x="2159214" y="1729237"/>
            <a:ext cx="9144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065085" y="4064767"/>
            <a:ext cx="4572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cxnSp>
        <p:nvCxnSpPr>
          <p:cNvPr id="33" name="Straight Arrow Connector 32"/>
          <p:cNvCxnSpPr>
            <a:stCxn id="20" idx="0"/>
          </p:cNvCxnSpPr>
          <p:nvPr/>
        </p:nvCxnSpPr>
        <p:spPr>
          <a:xfrm flipH="1" flipV="1">
            <a:off x="7291698" y="2146155"/>
            <a:ext cx="1517585" cy="599454"/>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a:xfrm>
            <a:off x="153577" y="1529182"/>
            <a:ext cx="1854995"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Key-value item</a:t>
            </a:r>
          </a:p>
        </p:txBody>
      </p:sp>
      <p:sp>
        <p:nvSpPr>
          <p:cNvPr id="8" name="TextBox 7"/>
          <p:cNvSpPr txBox="1"/>
          <p:nvPr/>
        </p:nvSpPr>
        <p:spPr>
          <a:xfrm>
            <a:off x="56395" y="3866034"/>
            <a:ext cx="1931939" cy="400110"/>
          </a:xfrm>
          <a:prstGeom prst="rect">
            <a:avLst/>
          </a:prstGeom>
          <a:no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Document item</a:t>
            </a:r>
          </a:p>
        </p:txBody>
      </p:sp>
      <p:sp>
        <p:nvSpPr>
          <p:cNvPr id="9" name="TextBox 8"/>
          <p:cNvSpPr txBox="1"/>
          <p:nvPr/>
        </p:nvSpPr>
        <p:spPr>
          <a:xfrm>
            <a:off x="6620345" y="2486664"/>
            <a:ext cx="811441" cy="400110"/>
          </a:xfrm>
          <a:prstGeom prst="rect">
            <a:avLst/>
          </a:prstGeom>
          <a:solidFill>
            <a:schemeClr val="bg1"/>
          </a:solidFill>
        </p:spPr>
        <p:txBody>
          <a:bodyPr wrap="non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JSON</a:t>
            </a:r>
          </a:p>
        </p:txBody>
      </p:sp>
    </p:spTree>
    <p:custDataLst>
      <p:tags r:id="rId1"/>
    </p:custDataLst>
    <p:extLst>
      <p:ext uri="{BB962C8B-B14F-4D97-AF65-F5344CB8AC3E}">
        <p14:creationId xmlns:p14="http://schemas.microsoft.com/office/powerpoint/2010/main" val="4020796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Values of RDBMS (4/4): </a:t>
            </a:r>
            <a:r>
              <a:rPr lang="en-US" sz="4000" b="1" dirty="0"/>
              <a:t>A (mostly) standard model</a:t>
            </a:r>
          </a:p>
        </p:txBody>
      </p:sp>
      <p:sp>
        <p:nvSpPr>
          <p:cNvPr id="3" name="Content Placeholder 2"/>
          <p:cNvSpPr>
            <a:spLocks noGrp="1"/>
          </p:cNvSpPr>
          <p:nvPr>
            <p:ph idx="1"/>
          </p:nvPr>
        </p:nvSpPr>
        <p:spPr/>
        <p:txBody>
          <a:bodyPr>
            <a:normAutofit fontScale="92500" lnSpcReduction="20000"/>
          </a:bodyPr>
          <a:lstStyle/>
          <a:p>
            <a:pPr>
              <a:lnSpc>
                <a:spcPct val="120000"/>
              </a:lnSpc>
            </a:pPr>
            <a:r>
              <a:rPr lang="en-US" dirty="0"/>
              <a:t>Relational databases have succeeded because they provide the core benefits outlined earlier in a (mostly) standard way.</a:t>
            </a:r>
          </a:p>
          <a:p>
            <a:pPr>
              <a:lnSpc>
                <a:spcPct val="120000"/>
              </a:lnSpc>
            </a:pPr>
            <a:endParaRPr lang="en-US" dirty="0"/>
          </a:p>
          <a:p>
            <a:pPr>
              <a:lnSpc>
                <a:spcPct val="120000"/>
              </a:lnSpc>
            </a:pPr>
            <a:r>
              <a:rPr lang="en-US" dirty="0"/>
              <a:t>Developers can learn the basic relational model and apply it in many projects.</a:t>
            </a:r>
          </a:p>
          <a:p>
            <a:pPr>
              <a:lnSpc>
                <a:spcPct val="120000"/>
              </a:lnSpc>
            </a:pPr>
            <a:endParaRPr lang="en-US" dirty="0"/>
          </a:p>
          <a:p>
            <a:pPr>
              <a:lnSpc>
                <a:spcPct val="120000"/>
              </a:lnSpc>
            </a:pPr>
            <a:r>
              <a:rPr lang="en-US" dirty="0"/>
              <a:t>Although there are differences between relational databases, the core mechanisms remain the same:</a:t>
            </a:r>
          </a:p>
          <a:p>
            <a:pPr lvl="1">
              <a:lnSpc>
                <a:spcPct val="120000"/>
              </a:lnSpc>
            </a:pPr>
            <a:r>
              <a:rPr lang="en-US" dirty="0"/>
              <a:t>Different vendors’ SQL dialects are similar, and transactions operate mostly in in the same way.</a:t>
            </a:r>
          </a:p>
        </p:txBody>
      </p:sp>
      <p:sp>
        <p:nvSpPr>
          <p:cNvPr id="4" name="Slide Number Placeholder 3"/>
          <p:cNvSpPr>
            <a:spLocks noGrp="1"/>
          </p:cNvSpPr>
          <p:nvPr>
            <p:ph type="sldNum" sz="quarter" idx="12"/>
          </p:nvPr>
        </p:nvSpPr>
        <p:spPr/>
        <p:txBody>
          <a:bodyPr/>
          <a:lstStyle/>
          <a:p>
            <a:fld id="{BD332752-9405-3B49-87A2-9A38CAF0CA50}" type="slidenum">
              <a:rPr lang="en-US" smtClean="0"/>
              <a:t>13</a:t>
            </a:fld>
            <a:endParaRPr lang="en-US"/>
          </a:p>
        </p:txBody>
      </p:sp>
      <p:sp>
        <p:nvSpPr>
          <p:cNvPr id="5" name="Footer Placeholder 4">
            <a:extLst>
              <a:ext uri="{FF2B5EF4-FFF2-40B4-BE49-F238E27FC236}">
                <a16:creationId xmlns:a16="http://schemas.microsoft.com/office/drawing/2014/main" id="{E65203E2-08E7-5141-A077-602434F3C1FD}"/>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0841206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6358795" y="3039478"/>
          <a:ext cx="4910804" cy="2138679"/>
        </p:xfrm>
        <a:graphic>
          <a:graphicData uri="http://schemas.openxmlformats.org/drawingml/2006/table">
            <a:tbl>
              <a:tblPr firstRow="1" bandRow="1">
                <a:tableStyleId>{69012ECD-51FC-41F1-AA8D-1B2483CD663E}</a:tableStyleId>
              </a:tblPr>
              <a:tblGrid>
                <a:gridCol w="1655705">
                  <a:extLst>
                    <a:ext uri="{9D8B030D-6E8A-4147-A177-3AD203B41FA5}">
                      <a16:colId xmlns:a16="http://schemas.microsoft.com/office/drawing/2014/main" val="20000"/>
                    </a:ext>
                  </a:extLst>
                </a:gridCol>
                <a:gridCol w="2384508">
                  <a:extLst>
                    <a:ext uri="{9D8B030D-6E8A-4147-A177-3AD203B41FA5}">
                      <a16:colId xmlns:a16="http://schemas.microsoft.com/office/drawing/2014/main" val="20001"/>
                    </a:ext>
                  </a:extLst>
                </a:gridCol>
                <a:gridCol w="870591">
                  <a:extLst>
                    <a:ext uri="{9D8B030D-6E8A-4147-A177-3AD203B41FA5}">
                      <a16:colId xmlns:a16="http://schemas.microsoft.com/office/drawing/2014/main" val="20002"/>
                    </a:ext>
                  </a:extLst>
                </a:gridCol>
              </a:tblGrid>
              <a:tr h="619760">
                <a:tc>
                  <a:txBody>
                    <a:bodyPr/>
                    <a:lstStyle/>
                    <a:p>
                      <a:r>
                        <a:rPr lang="en-US" sz="1900" b="1" i="0" dirty="0">
                          <a:solidFill>
                            <a:schemeClr val="bg1"/>
                          </a:solidFill>
                          <a:latin typeface="Amazon Ember Light" charset="0"/>
                          <a:ea typeface="Amazon Ember Light" charset="0"/>
                          <a:cs typeface="Amazon Ember Light" charset="0"/>
                        </a:rPr>
                        <a:t>Sensor</a:t>
                      </a:r>
                      <a:r>
                        <a:rPr lang="en-US" sz="1900" b="1" i="0" baseline="0" dirty="0">
                          <a:solidFill>
                            <a:schemeClr val="bg1"/>
                          </a:solidFill>
                          <a:latin typeface="Amazon Ember Light" charset="0"/>
                          <a:ea typeface="Amazon Ember Light" charset="0"/>
                          <a:cs typeface="Amazon Ember Light" charset="0"/>
                        </a:rPr>
                        <a:t>Id</a:t>
                      </a:r>
                    </a:p>
                    <a:p>
                      <a:r>
                        <a:rPr lang="en-US" sz="1600" b="1" i="0" baseline="0" dirty="0">
                          <a:solidFill>
                            <a:schemeClr val="bg1"/>
                          </a:solidFill>
                          <a:latin typeface="Amazon Ember Light" charset="0"/>
                          <a:ea typeface="Amazon Ember Light" charset="0"/>
                          <a:cs typeface="Amazon Ember Light" charset="0"/>
                        </a:rPr>
                        <a:t>(</a:t>
                      </a:r>
                      <a:r>
                        <a:rPr lang="en-US" sz="1600" b="1" i="0" u="none" baseline="0" dirty="0">
                          <a:solidFill>
                            <a:schemeClr val="bg1"/>
                          </a:solidFill>
                          <a:latin typeface="Amazon Ember Light" charset="0"/>
                          <a:ea typeface="Amazon Ember Light" charset="0"/>
                          <a:cs typeface="Amazon Ember Light" charset="0"/>
                        </a:rPr>
                        <a:t>Partition Key</a:t>
                      </a:r>
                      <a:r>
                        <a:rPr lang="en-US" sz="1600" b="1" i="0" baseline="0" dirty="0">
                          <a:solidFill>
                            <a:schemeClr val="bg1"/>
                          </a:solidFill>
                          <a:latin typeface="Amazon Ember Light" charset="0"/>
                          <a:ea typeface="Amazon Ember Light" charset="0"/>
                          <a:cs typeface="Amazon Ember Light" charset="0"/>
                        </a:rPr>
                        <a:t>)</a:t>
                      </a:r>
                      <a:endParaRPr lang="en-US" sz="2000" b="1" i="0" dirty="0">
                        <a:solidFill>
                          <a:schemeClr val="bg1"/>
                        </a:solidFill>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900" b="1" i="0" dirty="0">
                          <a:solidFill>
                            <a:schemeClr val="bg1"/>
                          </a:solidFill>
                          <a:latin typeface="Amazon Ember Light" charset="0"/>
                          <a:ea typeface="Amazon Ember Light" charset="0"/>
                          <a:cs typeface="Amazon Ember Light" charset="0"/>
                        </a:rPr>
                        <a:t>Time</a:t>
                      </a:r>
                    </a:p>
                    <a:p>
                      <a:r>
                        <a:rPr lang="en-US" sz="1600" b="1" i="0" dirty="0">
                          <a:solidFill>
                            <a:schemeClr val="bg1"/>
                          </a:solidFill>
                          <a:latin typeface="Amazon Ember Light" charset="0"/>
                          <a:ea typeface="Amazon Ember Light" charset="0"/>
                          <a:cs typeface="Amazon Ember Light" charset="0"/>
                        </a:rPr>
                        <a:t>(</a:t>
                      </a:r>
                      <a:r>
                        <a:rPr lang="en-US" sz="1600" b="1" i="0" u="none" dirty="0">
                          <a:solidFill>
                            <a:schemeClr val="bg1"/>
                          </a:solidFill>
                          <a:latin typeface="Amazon Ember Light" charset="0"/>
                          <a:ea typeface="Amazon Ember Light" charset="0"/>
                          <a:cs typeface="Amazon Ember Light" charset="0"/>
                        </a:rPr>
                        <a:t>Sort Key</a:t>
                      </a:r>
                      <a:r>
                        <a:rPr lang="en-US" sz="1600" b="1" i="0" dirty="0">
                          <a:solidFill>
                            <a:schemeClr val="bg1"/>
                          </a:solidFill>
                          <a:latin typeface="Amazon Ember Light" charset="0"/>
                          <a:ea typeface="Amazon Ember Light" charset="0"/>
                          <a:cs typeface="Amazon Ember Light" charset="0"/>
                        </a:rPr>
                        <a:t>)</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r>
                        <a:rPr lang="en-US" sz="1900" b="1" i="0" dirty="0">
                          <a:solidFill>
                            <a:schemeClr val="bg1"/>
                          </a:solidFill>
                          <a:latin typeface="Amazon Ember Light" charset="0"/>
                          <a:ea typeface="Amazon Ember Light" charset="0"/>
                          <a:cs typeface="Amazon Ember Light" charset="0"/>
                        </a:rPr>
                        <a:t>Value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494453">
                <a:tc>
                  <a:txBody>
                    <a:bodyPr/>
                    <a:lstStyle/>
                    <a:p>
                      <a:r>
                        <a:rPr lang="en-US" sz="1600" b="0" i="0" dirty="0">
                          <a:solidFill>
                            <a:schemeClr val="tx1"/>
                          </a:solidFill>
                          <a:latin typeface="Amazon Ember Light" charset="0"/>
                          <a:ea typeface="Amazon Ember Light" charset="0"/>
                          <a:cs typeface="Amazon Ember Light" charset="0"/>
                        </a:rPr>
                        <a:t>SensorA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kern="1200" dirty="0">
                          <a:solidFill>
                            <a:schemeClr val="tx1"/>
                          </a:solidFill>
                          <a:effectLst/>
                          <a:latin typeface="Amazon Ember Light" charset="0"/>
                          <a:ea typeface="Amazon Ember Light" charset="0"/>
                          <a:cs typeface="Amazon Ember Light" charset="0"/>
                        </a:rPr>
                        <a:t>2018-01-03T10:15:30</a:t>
                      </a:r>
                      <a:endParaRPr lang="en-US" sz="1600" b="0" i="0" dirty="0">
                        <a:solidFill>
                          <a:schemeClr val="tx1"/>
                        </a:solidFill>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dirty="0">
                          <a:solidFill>
                            <a:schemeClr val="tx1"/>
                          </a:solidFill>
                          <a:latin typeface="Amazon Ember Light" charset="0"/>
                          <a:ea typeface="Amazon Ember Light" charset="0"/>
                          <a:cs typeface="Amazon Ember Light" charset="0"/>
                        </a:rPr>
                        <a:t>30</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4453">
                <a:tc>
                  <a:txBody>
                    <a:bodyPr/>
                    <a:lstStyle/>
                    <a:p>
                      <a:r>
                        <a:rPr lang="en-US" sz="1600" b="0" i="0" dirty="0">
                          <a:solidFill>
                            <a:schemeClr val="tx1"/>
                          </a:solidFill>
                          <a:latin typeface="Amazon Ember Light" charset="0"/>
                          <a:ea typeface="Amazon Ember Light" charset="0"/>
                          <a:cs typeface="Amazon Ember Light" charset="0"/>
                        </a:rPr>
                        <a:t>SensorA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Amazon Ember Light" charset="0"/>
                          <a:ea typeface="Amazon Ember Light" charset="0"/>
                          <a:cs typeface="Amazon Ember Light" charset="0"/>
                        </a:rPr>
                        <a:t>2018-01-04T10:19:30</a:t>
                      </a:r>
                      <a:endParaRPr lang="en-US" sz="1600" b="0" i="0" dirty="0">
                        <a:solidFill>
                          <a:schemeClr val="tx1"/>
                        </a:solidFill>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dirty="0">
                          <a:solidFill>
                            <a:schemeClr val="tx1"/>
                          </a:solidFill>
                          <a:latin typeface="Amazon Ember Light" charset="0"/>
                          <a:ea typeface="Amazon Ember Light" charset="0"/>
                          <a:cs typeface="Amazon Ember Light" charset="0"/>
                        </a:rPr>
                        <a:t>35</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94453">
                <a:tc>
                  <a:txBody>
                    <a:bodyPr/>
                    <a:lstStyle/>
                    <a:p>
                      <a:r>
                        <a:rPr lang="en-US" sz="1600" b="0" i="0" dirty="0">
                          <a:solidFill>
                            <a:schemeClr val="tx1"/>
                          </a:solidFill>
                          <a:latin typeface="Amazon Ember Light" charset="0"/>
                          <a:ea typeface="Amazon Ember Light" charset="0"/>
                          <a:cs typeface="Amazon Ember Light" charset="0"/>
                        </a:rPr>
                        <a:t>SensorB</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Amazon Ember Light" charset="0"/>
                          <a:ea typeface="Amazon Ember Light" charset="0"/>
                          <a:cs typeface="Amazon Ember Light" charset="0"/>
                        </a:rPr>
                        <a:t>2018-03-04T11:21:20</a:t>
                      </a:r>
                      <a:endParaRPr lang="en-US" sz="1600" b="0" i="0" dirty="0">
                        <a:solidFill>
                          <a:schemeClr val="tx1"/>
                        </a:solidFill>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dirty="0">
                          <a:solidFill>
                            <a:schemeClr val="tx1"/>
                          </a:solidFill>
                          <a:latin typeface="Amazon Ember Light" charset="0"/>
                          <a:ea typeface="Amazon Ember Light" charset="0"/>
                          <a:cs typeface="Amazon Ember Light" charset="0"/>
                        </a:rPr>
                        <a:t>28</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691772" y="3039478"/>
          <a:ext cx="4910804" cy="1644226"/>
        </p:xfrm>
        <a:graphic>
          <a:graphicData uri="http://schemas.openxmlformats.org/drawingml/2006/table">
            <a:tbl>
              <a:tblPr firstRow="1" bandRow="1">
                <a:tableStyleId>{69012ECD-51FC-41F1-AA8D-1B2483CD663E}</a:tableStyleId>
              </a:tblPr>
              <a:tblGrid>
                <a:gridCol w="1655705">
                  <a:extLst>
                    <a:ext uri="{9D8B030D-6E8A-4147-A177-3AD203B41FA5}">
                      <a16:colId xmlns:a16="http://schemas.microsoft.com/office/drawing/2014/main" val="20000"/>
                    </a:ext>
                  </a:extLst>
                </a:gridCol>
                <a:gridCol w="1497660">
                  <a:extLst>
                    <a:ext uri="{9D8B030D-6E8A-4147-A177-3AD203B41FA5}">
                      <a16:colId xmlns:a16="http://schemas.microsoft.com/office/drawing/2014/main" val="20001"/>
                    </a:ext>
                  </a:extLst>
                </a:gridCol>
                <a:gridCol w="1757439">
                  <a:extLst>
                    <a:ext uri="{9D8B030D-6E8A-4147-A177-3AD203B41FA5}">
                      <a16:colId xmlns:a16="http://schemas.microsoft.com/office/drawing/2014/main" val="20002"/>
                    </a:ext>
                  </a:extLst>
                </a:gridCol>
              </a:tblGrid>
              <a:tr h="619760">
                <a:tc>
                  <a:txBody>
                    <a:bodyPr/>
                    <a:lstStyle/>
                    <a:p>
                      <a:r>
                        <a:rPr lang="en-US" sz="1900" b="1" i="0" dirty="0">
                          <a:solidFill>
                            <a:schemeClr val="bg1"/>
                          </a:solidFill>
                          <a:latin typeface="Amazon Ember Light" charset="0"/>
                          <a:ea typeface="Amazon Ember Light" charset="0"/>
                          <a:cs typeface="Amazon Ember Light" charset="0"/>
                        </a:rPr>
                        <a:t>Sensor</a:t>
                      </a:r>
                      <a:r>
                        <a:rPr lang="en-US" sz="1900" b="1" i="0" baseline="0" dirty="0">
                          <a:solidFill>
                            <a:schemeClr val="bg1"/>
                          </a:solidFill>
                          <a:latin typeface="Amazon Ember Light" charset="0"/>
                          <a:ea typeface="Amazon Ember Light" charset="0"/>
                          <a:cs typeface="Amazon Ember Light" charset="0"/>
                        </a:rPr>
                        <a:t>Id</a:t>
                      </a:r>
                    </a:p>
                    <a:p>
                      <a:r>
                        <a:rPr lang="en-US" sz="1600" b="1" i="0" baseline="0" dirty="0">
                          <a:solidFill>
                            <a:schemeClr val="bg1"/>
                          </a:solidFill>
                          <a:latin typeface="Amazon Ember Light" charset="0"/>
                          <a:ea typeface="Amazon Ember Light" charset="0"/>
                          <a:cs typeface="Amazon Ember Light" charset="0"/>
                        </a:rPr>
                        <a:t>(</a:t>
                      </a:r>
                      <a:r>
                        <a:rPr lang="en-US" sz="1600" b="1" i="0" u="none" baseline="0" dirty="0">
                          <a:solidFill>
                            <a:schemeClr val="bg1"/>
                          </a:solidFill>
                          <a:latin typeface="Amazon Ember Light" charset="0"/>
                          <a:ea typeface="Amazon Ember Light" charset="0"/>
                          <a:cs typeface="Amazon Ember Light" charset="0"/>
                        </a:rPr>
                        <a:t>Partition Key</a:t>
                      </a:r>
                      <a:r>
                        <a:rPr lang="en-US" sz="1600" b="1" i="0" baseline="0" dirty="0">
                          <a:solidFill>
                            <a:schemeClr val="bg1"/>
                          </a:solidFill>
                          <a:latin typeface="Amazon Ember Light" charset="0"/>
                          <a:ea typeface="Amazon Ember Light" charset="0"/>
                          <a:cs typeface="Amazon Ember Light" charset="0"/>
                        </a:rPr>
                        <a:t>)</a:t>
                      </a:r>
                      <a:endParaRPr lang="en-US" sz="2000" b="1" i="0" dirty="0">
                        <a:solidFill>
                          <a:schemeClr val="bg1"/>
                        </a:solidFill>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900" b="1" i="0" dirty="0">
                          <a:solidFill>
                            <a:schemeClr val="bg1"/>
                          </a:solidFill>
                          <a:latin typeface="Amazon Ember Light" charset="0"/>
                          <a:ea typeface="Amazon Ember Light" charset="0"/>
                          <a:cs typeface="Amazon Ember Light" charset="0"/>
                        </a:rPr>
                        <a:t>Latitude</a:t>
                      </a:r>
                      <a:endParaRPr lang="en-US" sz="1400" b="1" i="0" dirty="0">
                        <a:solidFill>
                          <a:schemeClr val="bg1"/>
                        </a:solidFill>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1900" b="1" i="0" dirty="0">
                          <a:solidFill>
                            <a:schemeClr val="bg1"/>
                          </a:solidFill>
                          <a:latin typeface="Amazon Ember Light" charset="0"/>
                          <a:ea typeface="Amazon Ember Light" charset="0"/>
                          <a:cs typeface="Amazon Ember Light" charset="0"/>
                        </a:rPr>
                        <a:t>Longitude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494453">
                <a:tc>
                  <a:txBody>
                    <a:bodyPr/>
                    <a:lstStyle/>
                    <a:p>
                      <a:r>
                        <a:rPr lang="en-US" sz="1600" b="0" i="0" dirty="0">
                          <a:latin typeface="Amazon Ember Light" charset="0"/>
                          <a:ea typeface="Amazon Ember Light" charset="0"/>
                          <a:cs typeface="Amazon Ember Light" charset="0"/>
                        </a:rPr>
                        <a:t>SensorA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kern="1200" dirty="0">
                          <a:effectLst/>
                          <a:latin typeface="Amazon Ember Light" charset="0"/>
                          <a:ea typeface="Amazon Ember Light" charset="0"/>
                          <a:cs typeface="Amazon Ember Light" charset="0"/>
                        </a:rPr>
                        <a:t>40.712784</a:t>
                      </a:r>
                      <a:endParaRPr lang="en-US" sz="16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dirty="0">
                          <a:latin typeface="Amazon Ember Light" charset="0"/>
                          <a:ea typeface="Amazon Ember Light" charset="0"/>
                          <a:cs typeface="Amazon Ember Light" charset="0"/>
                        </a:rPr>
                        <a:t>-74.005941</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94453">
                <a:tc>
                  <a:txBody>
                    <a:bodyPr/>
                    <a:lstStyle/>
                    <a:p>
                      <a:r>
                        <a:rPr lang="en-US" sz="1600" b="0" i="0" dirty="0">
                          <a:latin typeface="Amazon Ember Light" charset="0"/>
                          <a:ea typeface="Amazon Ember Light" charset="0"/>
                          <a:cs typeface="Amazon Ember Light" charset="0"/>
                        </a:rPr>
                        <a:t>SensorB</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i="0" kern="1200" dirty="0">
                          <a:effectLst/>
                          <a:latin typeface="Amazon Ember Light" charset="0"/>
                          <a:ea typeface="Amazon Ember Light" charset="0"/>
                          <a:cs typeface="Amazon Ember Light" charset="0"/>
                        </a:rPr>
                        <a:t>35.689488</a:t>
                      </a:r>
                      <a:endParaRPr lang="en-US" sz="16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dirty="0">
                          <a:latin typeface="Amazon Ember Light" charset="0"/>
                          <a:ea typeface="Amazon Ember Light" charset="0"/>
                          <a:cs typeface="Amazon Ember Light" charset="0"/>
                        </a:rPr>
                        <a:t>139.691706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7"/>
          <p:cNvSpPr txBox="1"/>
          <p:nvPr/>
        </p:nvSpPr>
        <p:spPr>
          <a:xfrm>
            <a:off x="1575718" y="4669377"/>
            <a:ext cx="3142592"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SensorLocation </a:t>
            </a: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Table</a:t>
            </a:r>
            <a:endParaRPr lang="en-US" sz="24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0" name="TextBox 9"/>
          <p:cNvSpPr txBox="1"/>
          <p:nvPr/>
        </p:nvSpPr>
        <p:spPr>
          <a:xfrm>
            <a:off x="7173812" y="5158169"/>
            <a:ext cx="3140603" cy="461665"/>
          </a:xfrm>
          <a:prstGeom prst="rect">
            <a:avLst/>
          </a:prstGeom>
          <a:noFill/>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SensorReadings </a:t>
            </a:r>
            <a:r>
              <a:rPr lang="en-US" sz="24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Table</a:t>
            </a:r>
            <a:endParaRPr lang="en-US" sz="24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8" name="Title 1"/>
          <p:cNvSpPr>
            <a:spLocks noGrp="1"/>
          </p:cNvSpPr>
          <p:nvPr>
            <p:ph type="title"/>
          </p:nvPr>
        </p:nvSpPr>
        <p:spPr/>
        <p:txBody>
          <a:bodyPr>
            <a:noAutofit/>
          </a:bodyPr>
          <a:lstStyle/>
          <a:p>
            <a:r>
              <a:rPr lang="en-US" dirty="0">
                <a:solidFill>
                  <a:srgbClr val="FFFFFF"/>
                </a:solidFill>
              </a:rPr>
              <a:t>Types of primary keys</a:t>
            </a:r>
            <a:endParaRPr lang="en-US" dirty="0">
              <a:solidFill>
                <a:srgbClr val="FFFFFF"/>
              </a:solidFill>
              <a:latin typeface="Amazon Ember Light" panose="020B0403020204020204"/>
            </a:endParaRPr>
          </a:p>
        </p:txBody>
      </p:sp>
      <p:cxnSp>
        <p:nvCxnSpPr>
          <p:cNvPr id="16" name="Straight Arrow Connector 15"/>
          <p:cNvCxnSpPr/>
          <p:nvPr/>
        </p:nvCxnSpPr>
        <p:spPr>
          <a:xfrm>
            <a:off x="5659313" y="3901559"/>
            <a:ext cx="648682" cy="0"/>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5659313" y="3904099"/>
            <a:ext cx="648682" cy="443495"/>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5" name="TextBox 24"/>
          <p:cNvSpPr txBox="1"/>
          <p:nvPr/>
        </p:nvSpPr>
        <p:spPr>
          <a:xfrm>
            <a:off x="539859" y="1736672"/>
            <a:ext cx="2983509" cy="830997"/>
          </a:xfrm>
          <a:prstGeom prst="rect">
            <a:avLst/>
          </a:prstGeom>
          <a:noFill/>
        </p:spPr>
        <p:txBody>
          <a:bodyPr wrap="none" rtlCol="0">
            <a:spAutoFit/>
          </a:bodyPr>
          <a:lstStyle/>
          <a:p>
            <a:pPr algn="ctr"/>
            <a:r>
              <a:rPr lang="en-US" sz="2400" dirty="0">
                <a:latin typeface="Amazon Ember" panose="02000000000000000000" pitchFamily="2" charset="0"/>
                <a:ea typeface="Amazon Ember" panose="02000000000000000000" pitchFamily="2" charset="0"/>
              </a:rPr>
              <a:t>Simple Primary </a:t>
            </a:r>
            <a:r>
              <a:rPr lang="en-US" sz="2400" dirty="0">
                <a:solidFill>
                  <a:srgbClr val="000000"/>
                </a:solidFill>
                <a:latin typeface="Amazon Ember" panose="02000000000000000000" pitchFamily="2" charset="0"/>
                <a:ea typeface="Amazon Ember" panose="02000000000000000000" pitchFamily="2" charset="0"/>
              </a:rPr>
              <a:t>Key </a:t>
            </a:r>
            <a:br>
              <a:rPr lang="en-US" sz="2400" dirty="0">
                <a:solidFill>
                  <a:srgbClr val="000000"/>
                </a:solidFill>
                <a:latin typeface="Amazon Ember" panose="02000000000000000000" pitchFamily="2" charset="0"/>
                <a:ea typeface="Amazon Ember" panose="02000000000000000000" pitchFamily="2" charset="0"/>
              </a:rPr>
            </a:br>
            <a:r>
              <a:rPr lang="en-US" sz="2400" dirty="0">
                <a:solidFill>
                  <a:srgbClr val="000000"/>
                </a:solidFill>
                <a:latin typeface="Amazon Ember" panose="02000000000000000000" pitchFamily="2" charset="0"/>
                <a:ea typeface="Amazon Ember" panose="02000000000000000000" pitchFamily="2" charset="0"/>
              </a:rPr>
              <a:t>(partition key only)</a:t>
            </a:r>
            <a:endParaRPr lang="en-US" sz="2400" dirty="0">
              <a:solidFill>
                <a:srgbClr val="000000"/>
              </a:solidFill>
              <a:latin typeface="Amazon Ember" panose="02000000000000000000"/>
              <a:ea typeface="Amazon Ember" panose="02000000000000000000" pitchFamily="2" charset="0"/>
            </a:endParaRPr>
          </a:p>
        </p:txBody>
      </p:sp>
      <p:sp>
        <p:nvSpPr>
          <p:cNvPr id="27" name="Right Brace 26"/>
          <p:cNvSpPr/>
          <p:nvPr/>
        </p:nvSpPr>
        <p:spPr>
          <a:xfrm rot="16200000">
            <a:off x="8242322" y="783465"/>
            <a:ext cx="239952" cy="400700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TextBox 27"/>
          <p:cNvSpPr txBox="1"/>
          <p:nvPr/>
        </p:nvSpPr>
        <p:spPr>
          <a:xfrm>
            <a:off x="6408107" y="1736672"/>
            <a:ext cx="3945311" cy="830997"/>
          </a:xfrm>
          <a:prstGeom prst="rect">
            <a:avLst/>
          </a:prstGeom>
          <a:noFill/>
        </p:spPr>
        <p:txBody>
          <a:bodyPr wrap="none" rtlCol="0">
            <a:spAutoFit/>
          </a:bodyPr>
          <a:lstStyle/>
          <a:p>
            <a:pPr algn="ctr"/>
            <a:r>
              <a:rPr lang="en-US" sz="2400" dirty="0">
                <a:latin typeface="Amazon Ember" panose="02000000000000000000" pitchFamily="2" charset="0"/>
                <a:ea typeface="Amazon Ember" panose="02000000000000000000" pitchFamily="2" charset="0"/>
              </a:rPr>
              <a:t>Composite Primary </a:t>
            </a:r>
            <a:r>
              <a:rPr lang="en-US" sz="2400" dirty="0">
                <a:solidFill>
                  <a:srgbClr val="000000"/>
                </a:solidFill>
                <a:latin typeface="Amazon Ember" panose="02000000000000000000" pitchFamily="2" charset="0"/>
                <a:ea typeface="Amazon Ember" panose="02000000000000000000" pitchFamily="2" charset="0"/>
              </a:rPr>
              <a:t>Key</a:t>
            </a:r>
            <a:br>
              <a:rPr lang="en-US" sz="2400" dirty="0">
                <a:solidFill>
                  <a:srgbClr val="000000"/>
                </a:solidFill>
                <a:latin typeface="Amazon Ember" panose="02000000000000000000" pitchFamily="2" charset="0"/>
                <a:ea typeface="Amazon Ember" panose="02000000000000000000" pitchFamily="2" charset="0"/>
              </a:rPr>
            </a:br>
            <a:r>
              <a:rPr lang="en-US" sz="2400" dirty="0">
                <a:solidFill>
                  <a:srgbClr val="000000"/>
                </a:solidFill>
                <a:latin typeface="Amazon Ember" panose="02000000000000000000" pitchFamily="2" charset="0"/>
                <a:ea typeface="Amazon Ember" panose="02000000000000000000" pitchFamily="2" charset="0"/>
              </a:rPr>
              <a:t>(partition key and sort key)</a:t>
            </a:r>
            <a:endParaRPr lang="en-US" sz="2400" dirty="0">
              <a:solidFill>
                <a:srgbClr val="000000"/>
              </a:solidFill>
              <a:latin typeface="Amazon Ember" panose="02000000000000000000"/>
              <a:ea typeface="Amazon Ember" panose="02000000000000000000" pitchFamily="2" charset="0"/>
            </a:endParaRPr>
          </a:p>
        </p:txBody>
      </p:sp>
      <p:cxnSp>
        <p:nvCxnSpPr>
          <p:cNvPr id="29" name="Straight Arrow Connector 28"/>
          <p:cNvCxnSpPr/>
          <p:nvPr/>
        </p:nvCxnSpPr>
        <p:spPr>
          <a:xfrm>
            <a:off x="1575718" y="2579336"/>
            <a:ext cx="0" cy="372519"/>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 name="Slide Number Placeholder 1"/>
          <p:cNvSpPr>
            <a:spLocks noGrp="1"/>
          </p:cNvSpPr>
          <p:nvPr>
            <p:ph type="sldNum" sz="quarter" idx="12"/>
          </p:nvPr>
        </p:nvSpPr>
        <p:spPr/>
        <p:txBody>
          <a:bodyPr/>
          <a:lstStyle/>
          <a:p>
            <a:fld id="{9FC43BFD-8FF7-A343-A8A6-E2338FCE8046}" type="slidenum">
              <a:rPr lang="en-US" smtClean="0"/>
              <a:pPr/>
              <a:t>130</a:t>
            </a:fld>
            <a:endParaRPr lang="en-US" dirty="0"/>
          </a:p>
        </p:txBody>
      </p:sp>
      <p:sp>
        <p:nvSpPr>
          <p:cNvPr id="14"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sp>
        <p:nvSpPr>
          <p:cNvPr id="15" name="TextBox 14">
            <a:extLst>
              <a:ext uri="{FF2B5EF4-FFF2-40B4-BE49-F238E27FC236}">
                <a16:creationId xmlns:a16="http://schemas.microsoft.com/office/drawing/2014/main" id="{51A752F4-B581-3E4F-99AA-3921DF991C4A}"/>
              </a:ext>
            </a:extLst>
          </p:cNvPr>
          <p:cNvSpPr txBox="1"/>
          <p:nvPr/>
        </p:nvSpPr>
        <p:spPr>
          <a:xfrm>
            <a:off x="1011251" y="5525787"/>
            <a:ext cx="9390049" cy="646331"/>
          </a:xfrm>
          <a:prstGeom prst="rect">
            <a:avLst/>
          </a:prstGeom>
          <a:noFill/>
        </p:spPr>
        <p:txBody>
          <a:bodyPr wrap="square">
            <a:spAutoFit/>
          </a:bodyPr>
          <a:lstStyle/>
          <a:p>
            <a:pPr marL="171450" lvl="0" indent="-171450">
              <a:buFont typeface="Arial" panose="020B0604020202020204" pitchFamily="34" charset="0"/>
              <a:buChar char="•"/>
              <a:defRPr/>
            </a:pPr>
            <a:r>
              <a:rPr lang="en-US" dirty="0">
                <a:highlight>
                  <a:srgbClr val="FFFF00"/>
                </a:highlight>
              </a:rPr>
              <a:t>Unlike a relational database, </a:t>
            </a:r>
            <a:r>
              <a:rPr lang="en-US" dirty="0">
                <a:solidFill>
                  <a:srgbClr val="000000"/>
                </a:solidFill>
                <a:highlight>
                  <a:srgbClr val="FFFF00"/>
                </a:highlight>
              </a:rPr>
              <a:t>DynamoDB</a:t>
            </a:r>
            <a:r>
              <a:rPr lang="en-US" dirty="0">
                <a:highlight>
                  <a:srgbClr val="FFFF00"/>
                </a:highlight>
              </a:rPr>
              <a:t> is not constrained by a pre-defined schema. An item can have any number of attributes with different value types. </a:t>
            </a:r>
            <a:endParaRPr lang="en-US" i="0" baseline="0" dirty="0">
              <a:highlight>
                <a:srgbClr val="FFFF00"/>
              </a:highlight>
            </a:endParaRPr>
          </a:p>
        </p:txBody>
      </p:sp>
    </p:spTree>
    <p:custDataLst>
      <p:tags r:id="rId1"/>
    </p:custDataLst>
    <p:extLst>
      <p:ext uri="{BB962C8B-B14F-4D97-AF65-F5344CB8AC3E}">
        <p14:creationId xmlns:p14="http://schemas.microsoft.com/office/powerpoint/2010/main" val="35833322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Partitions and data distribution</a:t>
            </a:r>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5924001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Partitions</a:t>
            </a:r>
          </a:p>
        </p:txBody>
      </p:sp>
      <p:grpSp>
        <p:nvGrpSpPr>
          <p:cNvPr id="91" name="Group 90"/>
          <p:cNvGrpSpPr/>
          <p:nvPr/>
        </p:nvGrpSpPr>
        <p:grpSpPr>
          <a:xfrm>
            <a:off x="580208" y="2098821"/>
            <a:ext cx="6072232" cy="1594861"/>
            <a:chOff x="593559" y="898358"/>
            <a:chExt cx="5559418" cy="1957137"/>
          </a:xfrm>
        </p:grpSpPr>
        <p:sp>
          <p:nvSpPr>
            <p:cNvPr id="60" name="Rounded Rectangle 59"/>
            <p:cNvSpPr/>
            <p:nvPr/>
          </p:nvSpPr>
          <p:spPr>
            <a:xfrm>
              <a:off x="593559" y="898358"/>
              <a:ext cx="5559418" cy="1957137"/>
            </a:xfrm>
            <a:prstGeom prst="roundRect">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latin typeface="Amazon Ember Light" charset="0"/>
                <a:ea typeface="Amazon Ember Light" charset="0"/>
                <a:cs typeface="Amazon Ember Light" charset="0"/>
              </a:endParaRPr>
            </a:p>
          </p:txBody>
        </p:sp>
        <p:grpSp>
          <p:nvGrpSpPr>
            <p:cNvPr id="49" name="Group 48"/>
            <p:cNvGrpSpPr/>
            <p:nvPr/>
          </p:nvGrpSpPr>
          <p:grpSpPr>
            <a:xfrm>
              <a:off x="818444" y="1111957"/>
              <a:ext cx="5156201" cy="365760"/>
              <a:chOff x="818444" y="1111957"/>
              <a:chExt cx="5156201" cy="365760"/>
            </a:xfrm>
          </p:grpSpPr>
          <p:sp>
            <p:nvSpPr>
              <p:cNvPr id="28" name="Rectangle 27"/>
              <p:cNvSpPr/>
              <p:nvPr/>
            </p:nvSpPr>
            <p:spPr>
              <a:xfrm>
                <a:off x="818444" y="1111957"/>
                <a:ext cx="5156201" cy="3657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31" name="Rounded Rectangle 30"/>
              <p:cNvSpPr/>
              <p:nvPr/>
            </p:nvSpPr>
            <p:spPr>
              <a:xfrm>
                <a:off x="860777" y="1155161"/>
                <a:ext cx="618068" cy="26517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34" name="Rounded Rectangle 33"/>
              <p:cNvSpPr/>
              <p:nvPr/>
            </p:nvSpPr>
            <p:spPr>
              <a:xfrm>
                <a:off x="1614313" y="1155161"/>
                <a:ext cx="618068" cy="265176"/>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35" name="Rounded Rectangle 34"/>
              <p:cNvSpPr/>
              <p:nvPr/>
            </p:nvSpPr>
            <p:spPr>
              <a:xfrm>
                <a:off x="2353737" y="1155161"/>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grpSp>
        <p:grpSp>
          <p:nvGrpSpPr>
            <p:cNvPr id="50" name="Group 49"/>
            <p:cNvGrpSpPr/>
            <p:nvPr/>
          </p:nvGrpSpPr>
          <p:grpSpPr>
            <a:xfrm>
              <a:off x="824087" y="1727202"/>
              <a:ext cx="5156201" cy="365760"/>
              <a:chOff x="818444" y="1111957"/>
              <a:chExt cx="5156201" cy="365760"/>
            </a:xfrm>
          </p:grpSpPr>
          <p:sp>
            <p:nvSpPr>
              <p:cNvPr id="51" name="Rectangle 50"/>
              <p:cNvSpPr/>
              <p:nvPr/>
            </p:nvSpPr>
            <p:spPr>
              <a:xfrm>
                <a:off x="818444" y="1111957"/>
                <a:ext cx="5156201" cy="3657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52" name="Rounded Rectangle 51"/>
              <p:cNvSpPr/>
              <p:nvPr/>
            </p:nvSpPr>
            <p:spPr>
              <a:xfrm>
                <a:off x="860777" y="1155161"/>
                <a:ext cx="618068" cy="26517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53" name="Rounded Rectangle 52"/>
              <p:cNvSpPr/>
              <p:nvPr/>
            </p:nvSpPr>
            <p:spPr>
              <a:xfrm>
                <a:off x="1614313" y="1155161"/>
                <a:ext cx="618068" cy="265176"/>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54" name="Rounded Rectangle 53"/>
              <p:cNvSpPr/>
              <p:nvPr/>
            </p:nvSpPr>
            <p:spPr>
              <a:xfrm>
                <a:off x="2353737" y="1155161"/>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grpSp>
        <p:grpSp>
          <p:nvGrpSpPr>
            <p:cNvPr id="55" name="Group 54"/>
            <p:cNvGrpSpPr/>
            <p:nvPr/>
          </p:nvGrpSpPr>
          <p:grpSpPr>
            <a:xfrm>
              <a:off x="835376" y="2302935"/>
              <a:ext cx="5156201" cy="365760"/>
              <a:chOff x="818444" y="1111957"/>
              <a:chExt cx="5156201" cy="365760"/>
            </a:xfrm>
          </p:grpSpPr>
          <p:sp>
            <p:nvSpPr>
              <p:cNvPr id="56" name="Rectangle 55"/>
              <p:cNvSpPr/>
              <p:nvPr/>
            </p:nvSpPr>
            <p:spPr>
              <a:xfrm>
                <a:off x="818444" y="1111957"/>
                <a:ext cx="5156201" cy="3657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57" name="Rounded Rectangle 56"/>
              <p:cNvSpPr/>
              <p:nvPr/>
            </p:nvSpPr>
            <p:spPr>
              <a:xfrm>
                <a:off x="860777" y="1155161"/>
                <a:ext cx="618068" cy="265176"/>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58" name="Rounded Rectangle 57"/>
              <p:cNvSpPr/>
              <p:nvPr/>
            </p:nvSpPr>
            <p:spPr>
              <a:xfrm>
                <a:off x="1614313" y="1155161"/>
                <a:ext cx="618068" cy="265176"/>
              </a:xfrm>
              <a:prstGeom prst="round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59" name="Rounded Rectangle 58"/>
              <p:cNvSpPr/>
              <p:nvPr/>
            </p:nvSpPr>
            <p:spPr>
              <a:xfrm>
                <a:off x="2353737" y="1155161"/>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grpSp>
        <p:sp>
          <p:nvSpPr>
            <p:cNvPr id="76" name="Rounded Rectangle 75"/>
            <p:cNvSpPr/>
            <p:nvPr/>
          </p:nvSpPr>
          <p:spPr>
            <a:xfrm>
              <a:off x="3121378" y="1762386"/>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77" name="Rounded Rectangle 76"/>
            <p:cNvSpPr/>
            <p:nvPr/>
          </p:nvSpPr>
          <p:spPr>
            <a:xfrm>
              <a:off x="3132668" y="2338119"/>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78" name="Rounded Rectangle 77"/>
            <p:cNvSpPr/>
            <p:nvPr/>
          </p:nvSpPr>
          <p:spPr>
            <a:xfrm>
              <a:off x="3878031" y="1771845"/>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sp>
          <p:nvSpPr>
            <p:cNvPr id="79" name="Rounded Rectangle 78"/>
            <p:cNvSpPr/>
            <p:nvPr/>
          </p:nvSpPr>
          <p:spPr>
            <a:xfrm>
              <a:off x="4640027" y="1763825"/>
              <a:ext cx="618068" cy="265176"/>
            </a:xfrm>
            <a:prstGeom prst="roundRect">
              <a:avLst/>
            </a:prstGeom>
            <a:solidFill>
              <a:schemeClr val="tx1">
                <a:lumMod val="50000"/>
                <a:lumOff val="5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400" dirty="0">
                <a:latin typeface="Amazon Ember Light" charset="0"/>
                <a:ea typeface="Amazon Ember Light" charset="0"/>
                <a:cs typeface="Amazon Ember Light" charset="0"/>
              </a:endParaRPr>
            </a:p>
          </p:txBody>
        </p:sp>
      </p:grpSp>
      <p:graphicFrame>
        <p:nvGraphicFramePr>
          <p:cNvPr id="3" name="Diagram 2"/>
          <p:cNvGraphicFramePr/>
          <p:nvPr>
            <p:extLst>
              <p:ext uri="{D42A27DB-BD31-4B8C-83A1-F6EECF244321}">
                <p14:modId xmlns:p14="http://schemas.microsoft.com/office/powerpoint/2010/main" val="1256880950"/>
              </p:ext>
            </p:extLst>
          </p:nvPr>
        </p:nvGraphicFramePr>
        <p:xfrm>
          <a:off x="5964023" y="3807011"/>
          <a:ext cx="5232394" cy="26332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5" name="TextBox 44"/>
          <p:cNvSpPr txBox="1"/>
          <p:nvPr/>
        </p:nvSpPr>
        <p:spPr>
          <a:xfrm>
            <a:off x="1726883" y="4477623"/>
            <a:ext cx="4507653" cy="830997"/>
          </a:xfrm>
          <a:prstGeom prst="rect">
            <a:avLst/>
          </a:prstGeom>
          <a:noFill/>
        </p:spPr>
        <p:txBody>
          <a:bodyPr wrap="square" rtlCol="0">
            <a:spAutoFit/>
          </a:bodyPr>
          <a:lstStyle/>
          <a:p>
            <a:pPr algn="ctr"/>
            <a:r>
              <a:rPr lang="en-US" sz="2400" dirty="0">
                <a:latin typeface="Amazon Ember Light" charset="0"/>
                <a:ea typeface="Amazon Ember Light" charset="0"/>
                <a:cs typeface="Amazon Ember Light" charset="0"/>
              </a:rPr>
              <a:t>Table data is stored in partitions based on the </a:t>
            </a:r>
            <a:r>
              <a:rPr lang="en-US" sz="2400" b="1" dirty="0">
                <a:solidFill>
                  <a:schemeClr val="tx2"/>
                </a:solidFill>
                <a:latin typeface="Amazon Ember Light" charset="0"/>
                <a:ea typeface="Amazon Ember Light" charset="0"/>
                <a:cs typeface="Amazon Ember Light" charset="0"/>
              </a:rPr>
              <a:t>partition key</a:t>
            </a:r>
            <a:r>
              <a:rPr lang="en-US" sz="2400" dirty="0">
                <a:latin typeface="Amazon Ember Light" charset="0"/>
                <a:ea typeface="Amazon Ember Light" charset="0"/>
                <a:cs typeface="Amazon Ember Light" charset="0"/>
              </a:rPr>
              <a:t>.</a:t>
            </a:r>
          </a:p>
        </p:txBody>
      </p:sp>
      <p:sp>
        <p:nvSpPr>
          <p:cNvPr id="4" name="Down Arrow 3"/>
          <p:cNvSpPr/>
          <p:nvPr/>
        </p:nvSpPr>
        <p:spPr>
          <a:xfrm>
            <a:off x="3828632" y="3807011"/>
            <a:ext cx="301108" cy="4839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Down Arrow 47"/>
          <p:cNvSpPr/>
          <p:nvPr/>
        </p:nvSpPr>
        <p:spPr>
          <a:xfrm rot="16200000">
            <a:off x="6501886" y="4466463"/>
            <a:ext cx="301108" cy="4839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sp>
        <p:nvSpPr>
          <p:cNvPr id="30" name="Slide Number Placeholder 3"/>
          <p:cNvSpPr>
            <a:spLocks noGrp="1"/>
          </p:cNvSpPr>
          <p:nvPr>
            <p:ph type="sldNum" sz="quarter" idx="12"/>
          </p:nvPr>
        </p:nvSpPr>
        <p:spPr>
          <a:xfrm>
            <a:off x="9029700" y="6356350"/>
            <a:ext cx="2743200" cy="365125"/>
          </a:xfrm>
        </p:spPr>
        <p:txBody>
          <a:bodyPr/>
          <a:lstStyle/>
          <a:p>
            <a:r>
              <a:rPr lang="en-US" dirty="0"/>
              <a:t>151</a:t>
            </a:r>
          </a:p>
        </p:txBody>
      </p:sp>
      <p:sp>
        <p:nvSpPr>
          <p:cNvPr id="32" name="Content Placeholder 5">
            <a:extLst>
              <a:ext uri="{FF2B5EF4-FFF2-40B4-BE49-F238E27FC236}">
                <a16:creationId xmlns:a16="http://schemas.microsoft.com/office/drawing/2014/main" id="{82507D36-7C95-0140-8B4F-FE196568E431}"/>
              </a:ext>
            </a:extLst>
          </p:cNvPr>
          <p:cNvSpPr>
            <a:spLocks noGrp="1"/>
          </p:cNvSpPr>
          <p:nvPr>
            <p:ph idx="1"/>
          </p:nvPr>
        </p:nvSpPr>
        <p:spPr>
          <a:xfrm>
            <a:off x="6950232" y="1311450"/>
            <a:ext cx="4822668" cy="2117550"/>
          </a:xfrm>
        </p:spPr>
        <p:txBody>
          <a:bodyPr/>
          <a:lstStyle/>
          <a:p>
            <a:r>
              <a:rPr lang="en-US" sz="2000" dirty="0">
                <a:solidFill>
                  <a:srgbClr val="000000"/>
                </a:solidFill>
              </a:rPr>
              <a:t>DynamoDB</a:t>
            </a:r>
            <a:r>
              <a:rPr lang="en-US" sz="2000" dirty="0"/>
              <a:t> stores data in partitions. </a:t>
            </a:r>
          </a:p>
          <a:p>
            <a:r>
              <a:rPr lang="en-US" sz="2000" dirty="0"/>
              <a:t>A </a:t>
            </a:r>
            <a:r>
              <a:rPr lang="en-US" sz="2000" i="1" dirty="0"/>
              <a:t>partition</a:t>
            </a:r>
            <a:r>
              <a:rPr lang="en-US" sz="2000" dirty="0"/>
              <a:t> is an allocation of storage for a table, </a:t>
            </a:r>
            <a:r>
              <a:rPr lang="en-US" sz="2000" dirty="0">
                <a:highlight>
                  <a:srgbClr val="FFFF00"/>
                </a:highlight>
              </a:rPr>
              <a:t>backed by </a:t>
            </a:r>
            <a:r>
              <a:rPr lang="en-US" sz="2000" dirty="0">
                <a:solidFill>
                  <a:srgbClr val="000000"/>
                </a:solidFill>
                <a:highlight>
                  <a:srgbClr val="FFFF00"/>
                </a:highlight>
              </a:rPr>
              <a:t>solid state drives</a:t>
            </a:r>
            <a:r>
              <a:rPr lang="en-US" sz="2000" dirty="0">
                <a:highlight>
                  <a:srgbClr val="FFFF00"/>
                </a:highlight>
              </a:rPr>
              <a:t> (SSDs), and automatically replicated across multiple Availability Zones </a:t>
            </a:r>
            <a:r>
              <a:rPr lang="en-US" sz="2000" dirty="0"/>
              <a:t>within an AWS Region. </a:t>
            </a:r>
          </a:p>
          <a:p>
            <a:r>
              <a:rPr lang="en-US" sz="2000" dirty="0"/>
              <a:t>Partition management is handled entirely by </a:t>
            </a:r>
            <a:r>
              <a:rPr lang="en-US" sz="2000" dirty="0">
                <a:solidFill>
                  <a:srgbClr val="000000"/>
                </a:solidFill>
              </a:rPr>
              <a:t>DynamoDB</a:t>
            </a:r>
            <a:r>
              <a:rPr lang="en-US" sz="2000" dirty="0"/>
              <a:t>. </a:t>
            </a:r>
          </a:p>
          <a:p>
            <a:pPr marL="0" indent="0">
              <a:buNone/>
            </a:pPr>
            <a:endParaRPr lang="en-US" dirty="0">
              <a:solidFill>
                <a:srgbClr val="000000"/>
              </a:solidFill>
            </a:endParaRPr>
          </a:p>
        </p:txBody>
      </p:sp>
    </p:spTree>
    <p:custDataLst>
      <p:tags r:id="rId1"/>
    </p:custDataLst>
    <p:extLst>
      <p:ext uri="{BB962C8B-B14F-4D97-AF65-F5344CB8AC3E}">
        <p14:creationId xmlns:p14="http://schemas.microsoft.com/office/powerpoint/2010/main" val="53031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D96D7-5987-284E-BA93-11C639C55130}"/>
              </a:ext>
            </a:extLst>
          </p:cNvPr>
          <p:cNvSpPr>
            <a:spLocks noGrp="1"/>
          </p:cNvSpPr>
          <p:nvPr>
            <p:ph type="title"/>
          </p:nvPr>
        </p:nvSpPr>
        <p:spPr/>
        <p:txBody>
          <a:bodyPr/>
          <a:lstStyle/>
          <a:p>
            <a:r>
              <a:rPr lang="en-US" dirty="0"/>
              <a:t>Partitions (continued)</a:t>
            </a:r>
          </a:p>
        </p:txBody>
      </p:sp>
      <p:sp>
        <p:nvSpPr>
          <p:cNvPr id="3" name="Content Placeholder 2">
            <a:extLst>
              <a:ext uri="{FF2B5EF4-FFF2-40B4-BE49-F238E27FC236}">
                <a16:creationId xmlns:a16="http://schemas.microsoft.com/office/drawing/2014/main" id="{BA09AEC8-9263-F046-9BC2-B6D77F606844}"/>
              </a:ext>
            </a:extLst>
          </p:cNvPr>
          <p:cNvSpPr>
            <a:spLocks noGrp="1"/>
          </p:cNvSpPr>
          <p:nvPr>
            <p:ph idx="1"/>
          </p:nvPr>
        </p:nvSpPr>
        <p:spPr/>
        <p:txBody>
          <a:bodyPr/>
          <a:lstStyle/>
          <a:p>
            <a:r>
              <a:rPr lang="en-US" sz="2000" dirty="0"/>
              <a:t>Each item in the table is uniquely identified by the combination of its partition key and sort key values.</a:t>
            </a:r>
          </a:p>
          <a:p>
            <a:endParaRPr lang="en-US" sz="2000" dirty="0"/>
          </a:p>
          <a:p>
            <a:r>
              <a:rPr lang="en-US" sz="2000" dirty="0"/>
              <a:t>If your table has a simple primary key (partition key only), DynamoDB stores and retrieves each item based on its partition key value. </a:t>
            </a:r>
          </a:p>
          <a:p>
            <a:pPr lvl="1"/>
            <a:r>
              <a:rPr lang="en-US" sz="1800" dirty="0"/>
              <a:t>The partition key of an item is also known as its </a:t>
            </a:r>
            <a:r>
              <a:rPr lang="en-US" sz="1800" i="1" dirty="0">
                <a:highlight>
                  <a:srgbClr val="FFFF00"/>
                </a:highlight>
              </a:rPr>
              <a:t>hash</a:t>
            </a:r>
            <a:r>
              <a:rPr lang="en-US" sz="1800" i="1" dirty="0"/>
              <a:t> attribute</a:t>
            </a:r>
            <a:r>
              <a:rPr lang="en-US" sz="1800" dirty="0"/>
              <a:t>. </a:t>
            </a:r>
          </a:p>
          <a:p>
            <a:endParaRPr lang="en-US" sz="2000" dirty="0">
              <a:solidFill>
                <a:srgbClr val="000000"/>
              </a:solidFill>
            </a:endParaRPr>
          </a:p>
          <a:p>
            <a:r>
              <a:rPr lang="en-US" sz="2000" dirty="0">
                <a:solidFill>
                  <a:srgbClr val="000000"/>
                </a:solidFill>
              </a:rPr>
              <a:t>If a table has a composite primary key (partition key and </a:t>
            </a:r>
            <a:r>
              <a:rPr lang="en-US" sz="2000" dirty="0"/>
              <a:t>sort key), then DynamoDB will store all of the items with the same partition key value physically close together and order them by sort key value in the </a:t>
            </a:r>
            <a:r>
              <a:rPr lang="en-US" sz="2000" dirty="0">
                <a:solidFill>
                  <a:srgbClr val="000000"/>
                </a:solidFill>
              </a:rPr>
              <a:t>partition</a:t>
            </a:r>
            <a:r>
              <a:rPr lang="en-US" sz="2000" dirty="0"/>
              <a:t>.</a:t>
            </a:r>
          </a:p>
          <a:p>
            <a:pPr lvl="1"/>
            <a:r>
              <a:rPr lang="en-US" sz="1800" dirty="0"/>
              <a:t>The sort key of an item is also known as its </a:t>
            </a:r>
            <a:r>
              <a:rPr lang="en-US" sz="1800" i="1" dirty="0">
                <a:highlight>
                  <a:srgbClr val="FFFF00"/>
                </a:highlight>
              </a:rPr>
              <a:t>range</a:t>
            </a:r>
            <a:r>
              <a:rPr lang="en-US" sz="1800" i="1" dirty="0"/>
              <a:t> attribute</a:t>
            </a:r>
            <a:r>
              <a:rPr lang="en-US" sz="1800" dirty="0"/>
              <a:t>. </a:t>
            </a:r>
          </a:p>
          <a:p>
            <a:pPr lvl="1"/>
            <a:endParaRPr lang="en-US" sz="1800" dirty="0"/>
          </a:p>
          <a:p>
            <a:r>
              <a:rPr lang="en-US" sz="2000" dirty="0"/>
              <a:t>DynamoDB builds an </a:t>
            </a:r>
            <a:r>
              <a:rPr lang="en-US" sz="2000" dirty="0">
                <a:highlight>
                  <a:srgbClr val="FFFF00"/>
                </a:highlight>
              </a:rPr>
              <a:t>unordered index on the partition key </a:t>
            </a:r>
            <a:r>
              <a:rPr lang="en-US" sz="2000" dirty="0"/>
              <a:t>attribute and a </a:t>
            </a:r>
            <a:r>
              <a:rPr lang="en-US" sz="2000" dirty="0">
                <a:highlight>
                  <a:srgbClr val="FFFF00"/>
                </a:highlight>
              </a:rPr>
              <a:t>sorted index on the sort key attribute</a:t>
            </a:r>
            <a:r>
              <a:rPr lang="en-US" sz="2000" dirty="0"/>
              <a:t>. </a:t>
            </a:r>
          </a:p>
          <a:p>
            <a:endParaRPr lang="en-US" sz="2000" dirty="0"/>
          </a:p>
          <a:p>
            <a:endParaRPr lang="en-US" dirty="0"/>
          </a:p>
        </p:txBody>
      </p:sp>
      <p:sp>
        <p:nvSpPr>
          <p:cNvPr id="4" name="Slide Number Placeholder 3">
            <a:extLst>
              <a:ext uri="{FF2B5EF4-FFF2-40B4-BE49-F238E27FC236}">
                <a16:creationId xmlns:a16="http://schemas.microsoft.com/office/drawing/2014/main" id="{9A29B974-53F7-0B4B-A1DE-5A13158C34BF}"/>
              </a:ext>
            </a:extLst>
          </p:cNvPr>
          <p:cNvSpPr>
            <a:spLocks noGrp="1"/>
          </p:cNvSpPr>
          <p:nvPr>
            <p:ph type="sldNum" sz="quarter" idx="12"/>
          </p:nvPr>
        </p:nvSpPr>
        <p:spPr/>
        <p:txBody>
          <a:bodyPr/>
          <a:lstStyle/>
          <a:p>
            <a:fld id="{B6A95138-A96E-2F42-A959-2EFD44FE4AB7}" type="slidenum">
              <a:rPr lang="en-US" smtClean="0"/>
              <a:t>133</a:t>
            </a:fld>
            <a:endParaRPr lang="en-US" dirty="0"/>
          </a:p>
        </p:txBody>
      </p:sp>
      <p:sp>
        <p:nvSpPr>
          <p:cNvPr id="5" name="Footer Placeholder 4">
            <a:extLst>
              <a:ext uri="{FF2B5EF4-FFF2-40B4-BE49-F238E27FC236}">
                <a16:creationId xmlns:a16="http://schemas.microsoft.com/office/drawing/2014/main" id="{0C560BE1-F8B6-E442-8010-5DCC57DD6A94}"/>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12982335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Amazon DynamoDB data model</a:t>
            </a:r>
          </a:p>
        </p:txBody>
      </p:sp>
      <p:sp>
        <p:nvSpPr>
          <p:cNvPr id="59" name="Rectangle 58"/>
          <p:cNvSpPr/>
          <p:nvPr/>
        </p:nvSpPr>
        <p:spPr>
          <a:xfrm>
            <a:off x="3717934" y="2010569"/>
            <a:ext cx="7475407" cy="3959393"/>
          </a:xfrm>
          <a:prstGeom prst="rect">
            <a:avLst/>
          </a:prstGeom>
          <a:solidFill>
            <a:schemeClr val="bg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151" name="Rounded Rectangle 150"/>
          <p:cNvSpPr/>
          <p:nvPr/>
        </p:nvSpPr>
        <p:spPr>
          <a:xfrm>
            <a:off x="3888885" y="5112193"/>
            <a:ext cx="5394315" cy="751670"/>
          </a:xfrm>
          <a:prstGeom prst="roundRect">
            <a:avLst/>
          </a:prstGeom>
          <a:noFill/>
          <a:ln w="28575">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64" name="Rounded Rectangle 63"/>
          <p:cNvSpPr/>
          <p:nvPr/>
        </p:nvSpPr>
        <p:spPr>
          <a:xfrm>
            <a:off x="3888883" y="4280275"/>
            <a:ext cx="6277598" cy="755309"/>
          </a:xfrm>
          <a:prstGeom prst="round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150" name="Rounded Rectangle 149"/>
          <p:cNvSpPr/>
          <p:nvPr/>
        </p:nvSpPr>
        <p:spPr>
          <a:xfrm>
            <a:off x="3899857" y="3493669"/>
            <a:ext cx="3570693" cy="719666"/>
          </a:xfrm>
          <a:prstGeom prst="round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66" name="Rounded Rectangle 65"/>
          <p:cNvSpPr/>
          <p:nvPr/>
        </p:nvSpPr>
        <p:spPr>
          <a:xfrm>
            <a:off x="3888883" y="2679379"/>
            <a:ext cx="7113756" cy="760247"/>
          </a:xfrm>
          <a:prstGeom prst="roundRect">
            <a:avLst/>
          </a:prstGeom>
          <a:noFill/>
          <a:ln w="28575">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cxnSp>
        <p:nvCxnSpPr>
          <p:cNvPr id="196" name="Straight Arrow Connector 195"/>
          <p:cNvCxnSpPr>
            <a:cxnSpLocks/>
          </p:cNvCxnSpPr>
          <p:nvPr/>
        </p:nvCxnSpPr>
        <p:spPr>
          <a:xfrm flipH="1" flipV="1">
            <a:off x="7459556" y="3947115"/>
            <a:ext cx="3829210" cy="17307"/>
          </a:xfrm>
          <a:prstGeom prst="straightConnector1">
            <a:avLst/>
          </a:prstGeom>
          <a:ln w="19050">
            <a:tailEnd type="arrow"/>
          </a:ln>
        </p:spPr>
        <p:style>
          <a:lnRef idx="2">
            <a:schemeClr val="accent1"/>
          </a:lnRef>
          <a:fillRef idx="0">
            <a:schemeClr val="accent1"/>
          </a:fillRef>
          <a:effectRef idx="1">
            <a:schemeClr val="accent1"/>
          </a:effectRef>
          <a:fontRef idx="minor">
            <a:schemeClr val="tx1"/>
          </a:fontRef>
        </p:style>
      </p:cxnSp>
      <p:sp>
        <p:nvSpPr>
          <p:cNvPr id="221" name="TextBox 220"/>
          <p:cNvSpPr txBox="1"/>
          <p:nvPr/>
        </p:nvSpPr>
        <p:spPr>
          <a:xfrm>
            <a:off x="592304" y="1873638"/>
            <a:ext cx="2337393" cy="704431"/>
          </a:xfrm>
          <a:prstGeom prst="rect">
            <a:avLst/>
          </a:prstGeom>
          <a:noFill/>
        </p:spPr>
        <p:txBody>
          <a:bodyPr wrap="square" rtlCol="0">
            <a:spAutoFit/>
          </a:bodyPr>
          <a:lstStyle/>
          <a:p>
            <a:pPr algn="ctr"/>
            <a:r>
              <a:rPr lang="en-US" sz="1732" dirty="0">
                <a:latin typeface="Amazon Ember" panose="02000000000000000000" pitchFamily="2" charset="0"/>
                <a:ea typeface="Amazon Ember" panose="02000000000000000000" pitchFamily="2" charset="0"/>
                <a:cs typeface="Amazon Ember" panose="020B0603020204020204" pitchFamily="34" charset="0"/>
              </a:rPr>
              <a:t>Data partitioned by the partition key</a:t>
            </a:r>
          </a:p>
        </p:txBody>
      </p:sp>
      <p:grpSp>
        <p:nvGrpSpPr>
          <p:cNvPr id="62" name="Group 61"/>
          <p:cNvGrpSpPr/>
          <p:nvPr/>
        </p:nvGrpSpPr>
        <p:grpSpPr>
          <a:xfrm>
            <a:off x="4006710" y="2764143"/>
            <a:ext cx="6831382" cy="2973029"/>
            <a:chOff x="2660358" y="1507833"/>
            <a:chExt cx="4703987" cy="1980215"/>
          </a:xfrm>
        </p:grpSpPr>
        <p:sp>
          <p:nvSpPr>
            <p:cNvPr id="30" name="Rounded Rectangle 29"/>
            <p:cNvSpPr/>
            <p:nvPr/>
          </p:nvSpPr>
          <p:spPr>
            <a:xfrm>
              <a:off x="3252605"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31" name="Rounded Rectangle 30"/>
            <p:cNvSpPr/>
            <p:nvPr/>
          </p:nvSpPr>
          <p:spPr>
            <a:xfrm>
              <a:off x="3254234"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32" name="Rounded Rectangle 31"/>
            <p:cNvSpPr/>
            <p:nvPr/>
          </p:nvSpPr>
          <p:spPr>
            <a:xfrm>
              <a:off x="3259087"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33" name="Rounded Rectangle 32"/>
            <p:cNvSpPr/>
            <p:nvPr/>
          </p:nvSpPr>
          <p:spPr>
            <a:xfrm>
              <a:off x="3257765"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38" name="Rounded Rectangle 37"/>
            <p:cNvSpPr/>
            <p:nvPr/>
          </p:nvSpPr>
          <p:spPr>
            <a:xfrm>
              <a:off x="3860818" y="1507833"/>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39" name="Rounded Rectangle 38"/>
            <p:cNvSpPr/>
            <p:nvPr/>
          </p:nvSpPr>
          <p:spPr>
            <a:xfrm>
              <a:off x="3864076" y="2038328"/>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40" name="Rounded Rectangle 39"/>
            <p:cNvSpPr/>
            <p:nvPr/>
          </p:nvSpPr>
          <p:spPr>
            <a:xfrm>
              <a:off x="3873782" y="2573292"/>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41" name="Rounded Rectangle 40"/>
            <p:cNvSpPr/>
            <p:nvPr/>
          </p:nvSpPr>
          <p:spPr>
            <a:xfrm>
              <a:off x="3871138" y="3135351"/>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42" name="Rounded Rectangle 41"/>
            <p:cNvSpPr/>
            <p:nvPr/>
          </p:nvSpPr>
          <p:spPr>
            <a:xfrm>
              <a:off x="4469031" y="1507833"/>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43" name="Rounded Rectangle 42"/>
            <p:cNvSpPr/>
            <p:nvPr/>
          </p:nvSpPr>
          <p:spPr>
            <a:xfrm>
              <a:off x="4473917" y="2038328"/>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44" name="Rounded Rectangle 43"/>
            <p:cNvSpPr/>
            <p:nvPr/>
          </p:nvSpPr>
          <p:spPr>
            <a:xfrm>
              <a:off x="4488477" y="2573292"/>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45" name="Rounded Rectangle 44"/>
            <p:cNvSpPr/>
            <p:nvPr/>
          </p:nvSpPr>
          <p:spPr>
            <a:xfrm>
              <a:off x="4484511" y="3135351"/>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46" name="Rounded Rectangle 45"/>
            <p:cNvSpPr/>
            <p:nvPr/>
          </p:nvSpPr>
          <p:spPr>
            <a:xfrm>
              <a:off x="5077244" y="1507833"/>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48" name="Rounded Rectangle 47"/>
            <p:cNvSpPr/>
            <p:nvPr/>
          </p:nvSpPr>
          <p:spPr>
            <a:xfrm>
              <a:off x="5103172" y="2573292"/>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49" name="Rounded Rectangle 48"/>
            <p:cNvSpPr/>
            <p:nvPr/>
          </p:nvSpPr>
          <p:spPr>
            <a:xfrm>
              <a:off x="5097884" y="3135351"/>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50" name="Rounded Rectangle 49"/>
            <p:cNvSpPr/>
            <p:nvPr/>
          </p:nvSpPr>
          <p:spPr>
            <a:xfrm>
              <a:off x="5685457" y="1507833"/>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52" name="Rounded Rectangle 51"/>
            <p:cNvSpPr/>
            <p:nvPr/>
          </p:nvSpPr>
          <p:spPr>
            <a:xfrm>
              <a:off x="5717867" y="2573292"/>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53" name="Rounded Rectangle 52"/>
            <p:cNvSpPr/>
            <p:nvPr/>
          </p:nvSpPr>
          <p:spPr>
            <a:xfrm>
              <a:off x="5711259" y="3135351"/>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54" name="Rounded Rectangle 53"/>
            <p:cNvSpPr/>
            <p:nvPr/>
          </p:nvSpPr>
          <p:spPr>
            <a:xfrm>
              <a:off x="6293670" y="1507833"/>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58" name="Rounded Rectangle 57"/>
            <p:cNvSpPr/>
            <p:nvPr/>
          </p:nvSpPr>
          <p:spPr>
            <a:xfrm>
              <a:off x="6901885" y="1507833"/>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56" name="Rounded Rectangle 55"/>
            <p:cNvSpPr/>
            <p:nvPr/>
          </p:nvSpPr>
          <p:spPr>
            <a:xfrm>
              <a:off x="6332564" y="2573292"/>
              <a:ext cx="462460" cy="352697"/>
            </a:xfrm>
            <a:prstGeom prst="roundRect">
              <a:avLst/>
            </a:prstGeom>
            <a:solidFill>
              <a:schemeClr val="accent1">
                <a:lumMod val="50000"/>
                <a:lumOff val="50000"/>
              </a:schemeClr>
            </a:solidFill>
            <a:ln>
              <a:solidFill>
                <a:schemeClr val="accent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95" name="Rounded Rectangle 94"/>
            <p:cNvSpPr/>
            <p:nvPr/>
          </p:nvSpPr>
          <p:spPr>
            <a:xfrm>
              <a:off x="2660358" y="1507833"/>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98" name="Rounded Rectangle 97"/>
            <p:cNvSpPr/>
            <p:nvPr/>
          </p:nvSpPr>
          <p:spPr>
            <a:xfrm>
              <a:off x="2660358" y="2038328"/>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99" name="Rounded Rectangle 98"/>
            <p:cNvSpPr/>
            <p:nvPr/>
          </p:nvSpPr>
          <p:spPr>
            <a:xfrm>
              <a:off x="2660358" y="2573292"/>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100" name="Rounded Rectangle 99"/>
            <p:cNvSpPr/>
            <p:nvPr/>
          </p:nvSpPr>
          <p:spPr>
            <a:xfrm>
              <a:off x="2660358" y="3135351"/>
              <a:ext cx="462460" cy="352697"/>
            </a:xfrm>
            <a:prstGeom prst="roundRect">
              <a:avLst/>
            </a:prstGeom>
            <a:solidFill>
              <a:schemeClr val="accent6">
                <a:lumMod val="20000"/>
                <a:lumOff val="8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grpSp>
      <p:sp>
        <p:nvSpPr>
          <p:cNvPr id="110" name="TextBox 109"/>
          <p:cNvSpPr txBox="1"/>
          <p:nvPr/>
        </p:nvSpPr>
        <p:spPr>
          <a:xfrm>
            <a:off x="3717934" y="1993647"/>
            <a:ext cx="1138105" cy="751032"/>
          </a:xfrm>
          <a:prstGeom prst="rect">
            <a:avLst/>
          </a:prstGeom>
          <a:noFill/>
        </p:spPr>
        <p:txBody>
          <a:bodyPr wrap="square" rtlCol="0">
            <a:spAutoFit/>
          </a:bodyPr>
          <a:lstStyle/>
          <a:p>
            <a:pPr algn="ctr"/>
            <a:r>
              <a:rPr lang="en-US" sz="1866" b="1" u="sng" dirty="0">
                <a:latin typeface="Amazon Ember" panose="02000000000000000000" pitchFamily="2" charset="0"/>
                <a:ea typeface="Amazon Ember" panose="02000000000000000000" pitchFamily="2" charset="0"/>
                <a:cs typeface="Amazon Ember" panose="020B0603020204020204" pitchFamily="34" charset="0"/>
              </a:rPr>
              <a:t>User</a:t>
            </a:r>
          </a:p>
          <a:p>
            <a:pPr algn="ctr"/>
            <a:r>
              <a:rPr lang="en-US" sz="1866" b="1" u="sng" dirty="0">
                <a:latin typeface="Amazon Ember" panose="02000000000000000000" pitchFamily="2" charset="0"/>
                <a:ea typeface="Amazon Ember" panose="02000000000000000000" pitchFamily="2" charset="0"/>
                <a:cs typeface="Amazon Ember" panose="020B0603020204020204" pitchFamily="34" charset="0"/>
              </a:rPr>
              <a:t>ID</a:t>
            </a:r>
          </a:p>
        </p:txBody>
      </p:sp>
      <p:sp>
        <p:nvSpPr>
          <p:cNvPr id="111" name="TextBox 110"/>
          <p:cNvSpPr txBox="1"/>
          <p:nvPr/>
        </p:nvSpPr>
        <p:spPr>
          <a:xfrm>
            <a:off x="4433307" y="1998468"/>
            <a:ext cx="1280686" cy="751032"/>
          </a:xfrm>
          <a:prstGeom prst="rect">
            <a:avLst/>
          </a:prstGeom>
          <a:noFill/>
        </p:spPr>
        <p:txBody>
          <a:bodyPr wrap="square" rtlCol="0">
            <a:spAutoFit/>
          </a:bodyPr>
          <a:lstStyle/>
          <a:p>
            <a:pPr algn="ctr"/>
            <a:r>
              <a:rPr lang="en-US" sz="1866" b="1" u="sng" dirty="0">
                <a:latin typeface="Amazon Ember" panose="02000000000000000000" pitchFamily="2" charset="0"/>
                <a:ea typeface="Amazon Ember" panose="02000000000000000000" pitchFamily="2" charset="0"/>
                <a:cs typeface="Amazon Ember" panose="020B0603020204020204" pitchFamily="34" charset="0"/>
              </a:rPr>
              <a:t>Order</a:t>
            </a:r>
          </a:p>
          <a:p>
            <a:pPr algn="ctr"/>
            <a:r>
              <a:rPr lang="en-US" sz="1866" b="1" u="sng" dirty="0">
                <a:latin typeface="Amazon Ember" panose="02000000000000000000" pitchFamily="2" charset="0"/>
                <a:ea typeface="Amazon Ember" panose="02000000000000000000" pitchFamily="2" charset="0"/>
                <a:cs typeface="Amazon Ember" panose="020B0603020204020204" pitchFamily="34" charset="0"/>
              </a:rPr>
              <a:t>ID</a:t>
            </a:r>
          </a:p>
        </p:txBody>
      </p:sp>
      <p:grpSp>
        <p:nvGrpSpPr>
          <p:cNvPr id="4" name="Group 3"/>
          <p:cNvGrpSpPr/>
          <p:nvPr/>
        </p:nvGrpSpPr>
        <p:grpSpPr>
          <a:xfrm>
            <a:off x="3993075" y="2750018"/>
            <a:ext cx="671608" cy="2973029"/>
            <a:chOff x="2650970" y="1623685"/>
            <a:chExt cx="462460" cy="1980215"/>
          </a:xfrm>
        </p:grpSpPr>
        <p:sp>
          <p:nvSpPr>
            <p:cNvPr id="75" name="Rounded Rectangle 74"/>
            <p:cNvSpPr/>
            <p:nvPr/>
          </p:nvSpPr>
          <p:spPr>
            <a:xfrm>
              <a:off x="2650970" y="1623685"/>
              <a:ext cx="462460" cy="352697"/>
            </a:xfrm>
            <a:prstGeom prst="round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76" name="Rounded Rectangle 75"/>
            <p:cNvSpPr/>
            <p:nvPr/>
          </p:nvSpPr>
          <p:spPr>
            <a:xfrm>
              <a:off x="2650970" y="2154180"/>
              <a:ext cx="462460" cy="352697"/>
            </a:xfrm>
            <a:prstGeom prst="round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77" name="Rounded Rectangle 76"/>
            <p:cNvSpPr/>
            <p:nvPr/>
          </p:nvSpPr>
          <p:spPr>
            <a:xfrm>
              <a:off x="2650970" y="2689144"/>
              <a:ext cx="462460" cy="352697"/>
            </a:xfrm>
            <a:prstGeom prst="round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78" name="Rounded Rectangle 77"/>
            <p:cNvSpPr/>
            <p:nvPr/>
          </p:nvSpPr>
          <p:spPr>
            <a:xfrm>
              <a:off x="2650970" y="3251203"/>
              <a:ext cx="462460" cy="352697"/>
            </a:xfrm>
            <a:prstGeom prst="round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grpSp>
      <p:grpSp>
        <p:nvGrpSpPr>
          <p:cNvPr id="7" name="Group 6"/>
          <p:cNvGrpSpPr/>
          <p:nvPr/>
        </p:nvGrpSpPr>
        <p:grpSpPr>
          <a:xfrm>
            <a:off x="4869168" y="2750018"/>
            <a:ext cx="681022" cy="2973029"/>
            <a:chOff x="3254234" y="1623685"/>
            <a:chExt cx="468942" cy="1980215"/>
          </a:xfrm>
        </p:grpSpPr>
        <p:sp>
          <p:nvSpPr>
            <p:cNvPr id="79" name="Rounded Rectangle 78"/>
            <p:cNvSpPr/>
            <p:nvPr/>
          </p:nvSpPr>
          <p:spPr>
            <a:xfrm>
              <a:off x="3254234" y="1623685"/>
              <a:ext cx="462460" cy="352697"/>
            </a:xfrm>
            <a:prstGeom prst="roundRect">
              <a:avLst/>
            </a:prstGeom>
            <a:solidFill>
              <a:schemeClr val="accent3"/>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80" name="Rounded Rectangle 79"/>
            <p:cNvSpPr/>
            <p:nvPr/>
          </p:nvSpPr>
          <p:spPr>
            <a:xfrm>
              <a:off x="3255863" y="2154180"/>
              <a:ext cx="462460" cy="352697"/>
            </a:xfrm>
            <a:prstGeom prst="roundRect">
              <a:avLst/>
            </a:prstGeom>
            <a:solidFill>
              <a:schemeClr val="accent3"/>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81" name="Rounded Rectangle 80"/>
            <p:cNvSpPr/>
            <p:nvPr/>
          </p:nvSpPr>
          <p:spPr>
            <a:xfrm>
              <a:off x="3260716" y="2689144"/>
              <a:ext cx="462460" cy="352697"/>
            </a:xfrm>
            <a:prstGeom prst="roundRect">
              <a:avLst/>
            </a:prstGeom>
            <a:solidFill>
              <a:schemeClr val="accent3"/>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sp>
          <p:nvSpPr>
            <p:cNvPr id="82" name="Rounded Rectangle 81"/>
            <p:cNvSpPr/>
            <p:nvPr/>
          </p:nvSpPr>
          <p:spPr>
            <a:xfrm>
              <a:off x="3259394" y="3251203"/>
              <a:ext cx="462460" cy="352697"/>
            </a:xfrm>
            <a:prstGeom prst="roundRect">
              <a:avLst/>
            </a:prstGeom>
            <a:solidFill>
              <a:schemeClr val="accent3"/>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399" dirty="0">
                <a:latin typeface="Amazon Ember" panose="02000000000000000000" pitchFamily="2" charset="0"/>
                <a:ea typeface="Amazon Ember" panose="02000000000000000000" pitchFamily="2" charset="0"/>
                <a:cs typeface="Amazon Ember" panose="020B0603020204020204" pitchFamily="34" charset="0"/>
              </a:endParaRPr>
            </a:p>
          </p:txBody>
        </p:sp>
      </p:grpSp>
      <p:pic>
        <p:nvPicPr>
          <p:cNvPr id="87" name="Graphic 45">
            <a:extLst>
              <a:ext uri="{FF2B5EF4-FFF2-40B4-BE49-F238E27FC236}">
                <a16:creationId xmlns:a16="http://schemas.microsoft.com/office/drawing/2014/main" id="{0693E3DD-02D4-4EF1-A639-D626CBE02E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57112" y="2054161"/>
            <a:ext cx="521225" cy="538852"/>
          </a:xfrm>
          <a:prstGeom prst="rect">
            <a:avLst/>
          </a:prstGeom>
        </p:spPr>
      </p:pic>
      <p:graphicFrame>
        <p:nvGraphicFramePr>
          <p:cNvPr id="86" name="Diagram 85">
            <a:extLst>
              <a:ext uri="{FF2B5EF4-FFF2-40B4-BE49-F238E27FC236}">
                <a16:creationId xmlns:a16="http://schemas.microsoft.com/office/drawing/2014/main" id="{602FBD60-9396-44A6-992A-A2C5498EB4D3}"/>
              </a:ext>
            </a:extLst>
          </p:cNvPr>
          <p:cNvGraphicFramePr/>
          <p:nvPr/>
        </p:nvGraphicFramePr>
        <p:xfrm>
          <a:off x="-641452" y="2488944"/>
          <a:ext cx="4321913" cy="36610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85" name="Elbow Connector 84">
            <a:extLst>
              <a:ext uri="{FF2B5EF4-FFF2-40B4-BE49-F238E27FC236}">
                <a16:creationId xmlns:a16="http://schemas.microsoft.com/office/drawing/2014/main" id="{9E773290-9E05-834A-97B8-6380BAC893E9}"/>
              </a:ext>
            </a:extLst>
          </p:cNvPr>
          <p:cNvCxnSpPr>
            <a:cxnSpLocks/>
          </p:cNvCxnSpPr>
          <p:nvPr/>
        </p:nvCxnSpPr>
        <p:spPr>
          <a:xfrm rot="10800000" flipV="1">
            <a:off x="9318687" y="3964420"/>
            <a:ext cx="1683956" cy="1573458"/>
          </a:xfrm>
          <a:prstGeom prst="bentConnector3">
            <a:avLst>
              <a:gd name="adj1" fmla="val 23981"/>
            </a:avLst>
          </a:prstGeom>
          <a:noFill/>
          <a:ln w="12700" cap="flat" cmpd="sng" algn="ctr">
            <a:solidFill>
              <a:srgbClr val="535B63"/>
            </a:solidFill>
            <a:prstDash val="solid"/>
            <a:miter lim="800000"/>
            <a:headEnd type="none" w="med" len="sm"/>
            <a:tailEnd type="arrow" w="med" len="sm"/>
          </a:ln>
          <a:effectLst/>
        </p:spPr>
      </p:cxnSp>
      <p:cxnSp>
        <p:nvCxnSpPr>
          <p:cNvPr id="88" name="Elbow Connector 87">
            <a:extLst>
              <a:ext uri="{FF2B5EF4-FFF2-40B4-BE49-F238E27FC236}">
                <a16:creationId xmlns:a16="http://schemas.microsoft.com/office/drawing/2014/main" id="{9E773290-9E05-834A-97B8-6380BAC893E9}"/>
              </a:ext>
            </a:extLst>
          </p:cNvPr>
          <p:cNvCxnSpPr>
            <a:cxnSpLocks/>
          </p:cNvCxnSpPr>
          <p:nvPr/>
        </p:nvCxnSpPr>
        <p:spPr>
          <a:xfrm rot="10800000" flipV="1">
            <a:off x="10178785" y="3964420"/>
            <a:ext cx="823859" cy="701155"/>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cxnSp>
        <p:nvCxnSpPr>
          <p:cNvPr id="89" name="Elbow Connector 88">
            <a:extLst>
              <a:ext uri="{FF2B5EF4-FFF2-40B4-BE49-F238E27FC236}">
                <a16:creationId xmlns:a16="http://schemas.microsoft.com/office/drawing/2014/main" id="{9E773290-9E05-834A-97B8-6380BAC893E9}"/>
              </a:ext>
            </a:extLst>
          </p:cNvPr>
          <p:cNvCxnSpPr>
            <a:cxnSpLocks/>
          </p:cNvCxnSpPr>
          <p:nvPr/>
        </p:nvCxnSpPr>
        <p:spPr>
          <a:xfrm rot="10800000">
            <a:off x="10590933" y="3488446"/>
            <a:ext cx="429675" cy="458669"/>
          </a:xfrm>
          <a:prstGeom prst="bentConnector2">
            <a:avLst/>
          </a:prstGeom>
          <a:noFill/>
          <a:ln w="12700" cap="flat" cmpd="sng" algn="ctr">
            <a:solidFill>
              <a:srgbClr val="535B63"/>
            </a:solidFill>
            <a:prstDash val="solid"/>
            <a:miter lim="800000"/>
            <a:headEnd type="none" w="med" len="sm"/>
            <a:tailEnd type="arrow" w="med" len="sm"/>
          </a:ln>
          <a:effectLst/>
        </p:spPr>
      </p:cxnSp>
      <p:cxnSp>
        <p:nvCxnSpPr>
          <p:cNvPr id="90" name="Elbow Connector 89">
            <a:extLst>
              <a:ext uri="{FF2B5EF4-FFF2-40B4-BE49-F238E27FC236}">
                <a16:creationId xmlns:a16="http://schemas.microsoft.com/office/drawing/2014/main" id="{9E773290-9E05-834A-97B8-6380BAC893E9}"/>
              </a:ext>
            </a:extLst>
          </p:cNvPr>
          <p:cNvCxnSpPr>
            <a:cxnSpLocks/>
          </p:cNvCxnSpPr>
          <p:nvPr/>
        </p:nvCxnSpPr>
        <p:spPr>
          <a:xfrm rot="5400000">
            <a:off x="7544320" y="2006696"/>
            <a:ext cx="949501" cy="280857"/>
          </a:xfrm>
          <a:prstGeom prst="bentConnector3">
            <a:avLst>
              <a:gd name="adj1" fmla="val 37131"/>
            </a:avLst>
          </a:prstGeom>
          <a:noFill/>
          <a:ln w="12700" cap="flat" cmpd="sng" algn="ctr">
            <a:solidFill>
              <a:srgbClr val="535B63"/>
            </a:solidFill>
            <a:prstDash val="solid"/>
            <a:miter lim="800000"/>
            <a:headEnd type="none" w="med" len="sm"/>
            <a:tailEnd type="arrow" w="med" len="sm"/>
          </a:ln>
          <a:effectLst/>
        </p:spPr>
      </p:cxnSp>
      <p:cxnSp>
        <p:nvCxnSpPr>
          <p:cNvPr id="91" name="Elbow Connector 90">
            <a:extLst>
              <a:ext uri="{FF2B5EF4-FFF2-40B4-BE49-F238E27FC236}">
                <a16:creationId xmlns:a16="http://schemas.microsoft.com/office/drawing/2014/main" id="{9E773290-9E05-834A-97B8-6380BAC893E9}"/>
              </a:ext>
            </a:extLst>
          </p:cNvPr>
          <p:cNvCxnSpPr>
            <a:cxnSpLocks/>
          </p:cNvCxnSpPr>
          <p:nvPr/>
        </p:nvCxnSpPr>
        <p:spPr>
          <a:xfrm rot="5400000">
            <a:off x="6665016" y="2032219"/>
            <a:ext cx="1016837" cy="263074"/>
          </a:xfrm>
          <a:prstGeom prst="bentConnector3">
            <a:avLst>
              <a:gd name="adj1" fmla="val 37983"/>
            </a:avLst>
          </a:prstGeom>
          <a:noFill/>
          <a:ln w="12700" cap="flat" cmpd="sng" algn="ctr">
            <a:solidFill>
              <a:srgbClr val="535B63"/>
            </a:solidFill>
            <a:prstDash val="solid"/>
            <a:miter lim="800000"/>
            <a:headEnd type="none" w="med" len="sm"/>
            <a:tailEnd type="arrow" w="med" len="sm"/>
          </a:ln>
          <a:effectLst/>
        </p:spPr>
      </p:cxnSp>
      <p:cxnSp>
        <p:nvCxnSpPr>
          <p:cNvPr id="93" name="Elbow Connector 92">
            <a:extLst>
              <a:ext uri="{FF2B5EF4-FFF2-40B4-BE49-F238E27FC236}">
                <a16:creationId xmlns:a16="http://schemas.microsoft.com/office/drawing/2014/main" id="{9E773290-9E05-834A-97B8-6380BAC893E9}"/>
              </a:ext>
            </a:extLst>
          </p:cNvPr>
          <p:cNvCxnSpPr>
            <a:cxnSpLocks/>
          </p:cNvCxnSpPr>
          <p:nvPr/>
        </p:nvCxnSpPr>
        <p:spPr>
          <a:xfrm rot="5400000">
            <a:off x="9223204" y="2035450"/>
            <a:ext cx="1007007" cy="280857"/>
          </a:xfrm>
          <a:prstGeom prst="bentConnector3">
            <a:avLst>
              <a:gd name="adj1" fmla="val 36132"/>
            </a:avLst>
          </a:prstGeom>
          <a:noFill/>
          <a:ln w="12700" cap="flat" cmpd="sng" algn="ctr">
            <a:solidFill>
              <a:srgbClr val="535B63"/>
            </a:solidFill>
            <a:prstDash val="solid"/>
            <a:miter lim="800000"/>
            <a:headEnd type="none" w="med" len="sm"/>
            <a:tailEnd type="arrow" w="med" len="sm"/>
          </a:ln>
          <a:effectLst/>
        </p:spPr>
      </p:cxnSp>
      <p:cxnSp>
        <p:nvCxnSpPr>
          <p:cNvPr id="94" name="Elbow Connector 93">
            <a:extLst>
              <a:ext uri="{FF2B5EF4-FFF2-40B4-BE49-F238E27FC236}">
                <a16:creationId xmlns:a16="http://schemas.microsoft.com/office/drawing/2014/main" id="{9E773290-9E05-834A-97B8-6380BAC893E9}"/>
              </a:ext>
            </a:extLst>
          </p:cNvPr>
          <p:cNvCxnSpPr>
            <a:cxnSpLocks/>
          </p:cNvCxnSpPr>
          <p:nvPr/>
        </p:nvCxnSpPr>
        <p:spPr>
          <a:xfrm rot="5400000">
            <a:off x="8372654" y="2032219"/>
            <a:ext cx="1016837" cy="263074"/>
          </a:xfrm>
          <a:prstGeom prst="bentConnector3">
            <a:avLst>
              <a:gd name="adj1" fmla="val 36267"/>
            </a:avLst>
          </a:prstGeom>
          <a:noFill/>
          <a:ln w="12700" cap="flat" cmpd="sng" algn="ctr">
            <a:solidFill>
              <a:srgbClr val="535B63"/>
            </a:solidFill>
            <a:prstDash val="solid"/>
            <a:miter lim="800000"/>
            <a:headEnd type="none" w="med" len="sm"/>
            <a:tailEnd type="arrow" w="med" len="sm"/>
          </a:ln>
          <a:effectLst/>
        </p:spPr>
      </p:cxnSp>
      <p:cxnSp>
        <p:nvCxnSpPr>
          <p:cNvPr id="101" name="Elbow Connector 100">
            <a:extLst>
              <a:ext uri="{FF2B5EF4-FFF2-40B4-BE49-F238E27FC236}">
                <a16:creationId xmlns:a16="http://schemas.microsoft.com/office/drawing/2014/main" id="{9E773290-9E05-834A-97B8-6380BAC893E9}"/>
              </a:ext>
            </a:extLst>
          </p:cNvPr>
          <p:cNvCxnSpPr>
            <a:cxnSpLocks/>
          </p:cNvCxnSpPr>
          <p:nvPr/>
        </p:nvCxnSpPr>
        <p:spPr>
          <a:xfrm rot="5400000">
            <a:off x="5687019" y="2031747"/>
            <a:ext cx="1007007" cy="280857"/>
          </a:xfrm>
          <a:prstGeom prst="bentConnector3">
            <a:avLst>
              <a:gd name="adj1" fmla="val 36132"/>
            </a:avLst>
          </a:prstGeom>
          <a:noFill/>
          <a:ln w="12700" cap="flat" cmpd="sng" algn="ctr">
            <a:solidFill>
              <a:srgbClr val="535B63"/>
            </a:solidFill>
            <a:prstDash val="solid"/>
            <a:miter lim="800000"/>
            <a:headEnd type="none" w="med" len="sm"/>
            <a:tailEnd type="arrow" w="med" len="sm"/>
          </a:ln>
          <a:effectLst/>
        </p:spPr>
      </p:cxnSp>
      <p:cxnSp>
        <p:nvCxnSpPr>
          <p:cNvPr id="102" name="Elbow Connector 101">
            <a:extLst>
              <a:ext uri="{FF2B5EF4-FFF2-40B4-BE49-F238E27FC236}">
                <a16:creationId xmlns:a16="http://schemas.microsoft.com/office/drawing/2014/main" id="{9E773290-9E05-834A-97B8-6380BAC893E9}"/>
              </a:ext>
            </a:extLst>
          </p:cNvPr>
          <p:cNvCxnSpPr>
            <a:cxnSpLocks/>
          </p:cNvCxnSpPr>
          <p:nvPr/>
        </p:nvCxnSpPr>
        <p:spPr>
          <a:xfrm rot="16200000" flipH="1">
            <a:off x="9805224" y="1967386"/>
            <a:ext cx="1012454" cy="404132"/>
          </a:xfrm>
          <a:prstGeom prst="bentConnector3">
            <a:avLst>
              <a:gd name="adj1" fmla="val 36207"/>
            </a:avLst>
          </a:prstGeom>
          <a:noFill/>
          <a:ln w="12700" cap="flat" cmpd="sng" algn="ctr">
            <a:solidFill>
              <a:srgbClr val="535B63"/>
            </a:solidFill>
            <a:prstDash val="solid"/>
            <a:miter lim="800000"/>
            <a:headEnd type="none" w="med" len="sm"/>
            <a:tailEnd type="arrow" w="med" len="sm"/>
          </a:ln>
          <a:effectLst/>
        </p:spPr>
      </p:cxnSp>
      <p:cxnSp>
        <p:nvCxnSpPr>
          <p:cNvPr id="103" name="Elbow Connector 102">
            <a:extLst>
              <a:ext uri="{FF2B5EF4-FFF2-40B4-BE49-F238E27FC236}">
                <a16:creationId xmlns:a16="http://schemas.microsoft.com/office/drawing/2014/main" id="{9E773290-9E05-834A-97B8-6380BAC893E9}"/>
              </a:ext>
            </a:extLst>
          </p:cNvPr>
          <p:cNvCxnSpPr>
            <a:cxnSpLocks/>
          </p:cNvCxnSpPr>
          <p:nvPr/>
        </p:nvCxnSpPr>
        <p:spPr>
          <a:xfrm rot="5400000">
            <a:off x="5215888" y="1872904"/>
            <a:ext cx="1004221" cy="595756"/>
          </a:xfrm>
          <a:prstGeom prst="bentConnector3">
            <a:avLst>
              <a:gd name="adj1" fmla="val 32617"/>
            </a:avLst>
          </a:prstGeom>
          <a:noFill/>
          <a:ln w="12700" cap="flat" cmpd="sng" algn="ctr">
            <a:solidFill>
              <a:srgbClr val="535B63"/>
            </a:solidFill>
            <a:prstDash val="solid"/>
            <a:miter lim="800000"/>
            <a:headEnd type="none" w="med" len="sm"/>
            <a:tailEnd type="arrow" w="med" len="sm"/>
          </a:ln>
          <a:effectLst/>
        </p:spPr>
      </p:cxnSp>
      <p:cxnSp>
        <p:nvCxnSpPr>
          <p:cNvPr id="112" name="Elbow Connector 111">
            <a:extLst>
              <a:ext uri="{FF2B5EF4-FFF2-40B4-BE49-F238E27FC236}">
                <a16:creationId xmlns:a16="http://schemas.microsoft.com/office/drawing/2014/main" id="{A905EEA8-C059-294E-8EE1-E7F02B907B40}"/>
              </a:ext>
            </a:extLst>
          </p:cNvPr>
          <p:cNvCxnSpPr>
            <a:cxnSpLocks/>
          </p:cNvCxnSpPr>
          <p:nvPr/>
        </p:nvCxnSpPr>
        <p:spPr>
          <a:xfrm rot="5400000">
            <a:off x="4224207" y="1677444"/>
            <a:ext cx="1371322" cy="681426"/>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8" name="TextBox 7"/>
          <p:cNvSpPr txBox="1"/>
          <p:nvPr/>
        </p:nvSpPr>
        <p:spPr>
          <a:xfrm>
            <a:off x="5212111" y="1243879"/>
            <a:ext cx="4942161" cy="369332"/>
          </a:xfrm>
          <a:prstGeom prst="rect">
            <a:avLst/>
          </a:prstGeom>
          <a:solidFill>
            <a:schemeClr val="tx2">
              <a:lumMod val="50000"/>
            </a:schemeClr>
          </a:solidFill>
          <a:ln>
            <a:noFill/>
          </a:ln>
        </p:spPr>
        <p:txBody>
          <a:bodyPr wrap="square" rtlCol="0">
            <a:spAutoFit/>
          </a:bodyPr>
          <a:lstStyle/>
          <a:p>
            <a:pPr algn="ctr"/>
            <a:r>
              <a:rPr lang="en-US"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Attributes store data elements.</a:t>
            </a:r>
          </a:p>
        </p:txBody>
      </p:sp>
      <p:cxnSp>
        <p:nvCxnSpPr>
          <p:cNvPr id="119" name="Elbow Connector 118">
            <a:extLst>
              <a:ext uri="{FF2B5EF4-FFF2-40B4-BE49-F238E27FC236}">
                <a16:creationId xmlns:a16="http://schemas.microsoft.com/office/drawing/2014/main" id="{9E773290-9E05-834A-97B8-6380BAC893E9}"/>
              </a:ext>
            </a:extLst>
          </p:cNvPr>
          <p:cNvCxnSpPr>
            <a:cxnSpLocks/>
          </p:cNvCxnSpPr>
          <p:nvPr/>
        </p:nvCxnSpPr>
        <p:spPr>
          <a:xfrm rot="10800000" flipV="1">
            <a:off x="11201373" y="1599062"/>
            <a:ext cx="823860" cy="661606"/>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cxnSp>
        <p:nvCxnSpPr>
          <p:cNvPr id="128" name="Elbow Connector 127">
            <a:extLst>
              <a:ext uri="{FF2B5EF4-FFF2-40B4-BE49-F238E27FC236}">
                <a16:creationId xmlns:a16="http://schemas.microsoft.com/office/drawing/2014/main" id="{9E773290-9E05-834A-97B8-6380BAC893E9}"/>
              </a:ext>
            </a:extLst>
          </p:cNvPr>
          <p:cNvCxnSpPr>
            <a:cxnSpLocks/>
          </p:cNvCxnSpPr>
          <p:nvPr/>
        </p:nvCxnSpPr>
        <p:spPr>
          <a:xfrm rot="10800000">
            <a:off x="1456769" y="2805611"/>
            <a:ext cx="2443089" cy="304125"/>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cxnSp>
        <p:nvCxnSpPr>
          <p:cNvPr id="165" name="Elbow Connector 164">
            <a:extLst>
              <a:ext uri="{FF2B5EF4-FFF2-40B4-BE49-F238E27FC236}">
                <a16:creationId xmlns:a16="http://schemas.microsoft.com/office/drawing/2014/main" id="{9E773290-9E05-834A-97B8-6380BAC893E9}"/>
              </a:ext>
            </a:extLst>
          </p:cNvPr>
          <p:cNvCxnSpPr>
            <a:cxnSpLocks/>
          </p:cNvCxnSpPr>
          <p:nvPr/>
        </p:nvCxnSpPr>
        <p:spPr>
          <a:xfrm rot="16200000" flipV="1">
            <a:off x="4927586" y="6016167"/>
            <a:ext cx="923027" cy="322182"/>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172" name="TextBox 171"/>
          <p:cNvSpPr txBox="1"/>
          <p:nvPr/>
        </p:nvSpPr>
        <p:spPr>
          <a:xfrm>
            <a:off x="5040366" y="6305577"/>
            <a:ext cx="1355263" cy="369332"/>
          </a:xfrm>
          <a:prstGeom prst="rect">
            <a:avLst/>
          </a:prstGeom>
          <a:solidFill>
            <a:schemeClr val="tx2">
              <a:lumMod val="50000"/>
            </a:schemeClr>
          </a:solidFill>
          <a:ln>
            <a:noFill/>
          </a:ln>
        </p:spPr>
        <p:txBody>
          <a:bodyPr wrap="square" rtlCol="0">
            <a:spAutoFit/>
          </a:bodyPr>
          <a:lstStyle/>
          <a:p>
            <a:pPr algn="ctr"/>
            <a:r>
              <a:rPr lang="en-US"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Sort key</a:t>
            </a:r>
            <a:endParaRPr lang="en-US" dirty="0">
              <a:solidFill>
                <a:schemeClr val="bg1"/>
              </a:solidFill>
              <a:latin typeface="Amazon Ember" panose="02000000000000000000" pitchFamily="2" charset="0"/>
              <a:ea typeface="Amazon Ember" panose="02000000000000000000" pitchFamily="2" charset="0"/>
              <a:cs typeface="Amazon Ember" panose="020B0603020204020204" pitchFamily="34" charset="0"/>
              <a:sym typeface="Wingdings" panose="05000000000000000000" pitchFamily="2" charset="2"/>
            </a:endParaRPr>
          </a:p>
        </p:txBody>
      </p:sp>
      <p:sp>
        <p:nvSpPr>
          <p:cNvPr id="114" name="TextBox 113"/>
          <p:cNvSpPr txBox="1"/>
          <p:nvPr/>
        </p:nvSpPr>
        <p:spPr>
          <a:xfrm>
            <a:off x="10823123" y="1197767"/>
            <a:ext cx="1316625" cy="830997"/>
          </a:xfrm>
          <a:prstGeom prst="rect">
            <a:avLst/>
          </a:prstGeom>
          <a:solidFill>
            <a:schemeClr val="tx2">
              <a:lumMod val="50000"/>
            </a:schemeClr>
          </a:solidFill>
          <a:ln>
            <a:noFill/>
          </a:ln>
        </p:spPr>
        <p:txBody>
          <a:bodyPr wrap="square" rtlCol="0">
            <a:spAutoFit/>
          </a:bodyPr>
          <a:lstStyle/>
          <a:p>
            <a:pPr algn="ctr"/>
            <a:r>
              <a:rPr lang="en-US" sz="1600"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Table = Collection of items</a:t>
            </a:r>
          </a:p>
        </p:txBody>
      </p:sp>
      <p:cxnSp>
        <p:nvCxnSpPr>
          <p:cNvPr id="104" name="Elbow Connector 103">
            <a:extLst>
              <a:ext uri="{FF2B5EF4-FFF2-40B4-BE49-F238E27FC236}">
                <a16:creationId xmlns:a16="http://schemas.microsoft.com/office/drawing/2014/main" id="{9E773290-9E05-834A-97B8-6380BAC893E9}"/>
              </a:ext>
            </a:extLst>
          </p:cNvPr>
          <p:cNvCxnSpPr>
            <a:cxnSpLocks/>
            <a:stCxn id="151" idx="1"/>
          </p:cNvCxnSpPr>
          <p:nvPr/>
        </p:nvCxnSpPr>
        <p:spPr>
          <a:xfrm rot="10800000" flipV="1">
            <a:off x="1482277" y="5488028"/>
            <a:ext cx="2406609" cy="305248"/>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123" name="TextBox 122"/>
          <p:cNvSpPr txBox="1"/>
          <p:nvPr/>
        </p:nvSpPr>
        <p:spPr>
          <a:xfrm>
            <a:off x="10801781" y="3490080"/>
            <a:ext cx="1355263" cy="1200329"/>
          </a:xfrm>
          <a:prstGeom prst="rect">
            <a:avLst/>
          </a:prstGeom>
          <a:solidFill>
            <a:schemeClr val="tx2">
              <a:lumMod val="50000"/>
            </a:schemeClr>
          </a:solidFill>
          <a:ln>
            <a:noFill/>
          </a:ln>
        </p:spPr>
        <p:txBody>
          <a:bodyPr wrap="square" rtlCol="0">
            <a:spAutoFit/>
          </a:bodyPr>
          <a:lstStyle/>
          <a:p>
            <a:pPr algn="ctr"/>
            <a:r>
              <a:rPr lang="en-US"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Item </a:t>
            </a:r>
            <a:r>
              <a:rPr lang="en-US" dirty="0">
                <a:solidFill>
                  <a:schemeClr val="bg1"/>
                </a:solidFill>
                <a:latin typeface="Amazon Ember" panose="02000000000000000000" pitchFamily="2" charset="0"/>
                <a:ea typeface="Amazon Ember" panose="02000000000000000000" pitchFamily="2" charset="0"/>
                <a:cs typeface="Amazon Ember" panose="020B0603020204020204" pitchFamily="34" charset="0"/>
                <a:sym typeface="Wingdings" panose="05000000000000000000" pitchFamily="2" charset="2"/>
              </a:rPr>
              <a:t>= Collection</a:t>
            </a:r>
          </a:p>
          <a:p>
            <a:pPr algn="ctr"/>
            <a:r>
              <a:rPr lang="en-US" dirty="0">
                <a:solidFill>
                  <a:schemeClr val="bg1"/>
                </a:solidFill>
                <a:latin typeface="Amazon Ember" panose="02000000000000000000" pitchFamily="2" charset="0"/>
                <a:ea typeface="Amazon Ember" panose="02000000000000000000" pitchFamily="2" charset="0"/>
                <a:cs typeface="Amazon Ember" panose="020B0603020204020204" pitchFamily="34" charset="0"/>
                <a:sym typeface="Wingdings" panose="05000000000000000000" pitchFamily="2" charset="2"/>
              </a:rPr>
              <a:t> of attributes</a:t>
            </a:r>
          </a:p>
        </p:txBody>
      </p:sp>
      <p:sp>
        <p:nvSpPr>
          <p:cNvPr id="37" name="TextBox 36"/>
          <p:cNvSpPr txBox="1"/>
          <p:nvPr/>
        </p:nvSpPr>
        <p:spPr>
          <a:xfrm>
            <a:off x="661938" y="6020351"/>
            <a:ext cx="1611155" cy="369332"/>
          </a:xfrm>
          <a:prstGeom prst="rect">
            <a:avLst/>
          </a:prstGeom>
          <a:solidFill>
            <a:schemeClr val="tx2">
              <a:lumMod val="50000"/>
            </a:schemeClr>
          </a:solidFill>
          <a:ln>
            <a:noFill/>
          </a:ln>
        </p:spPr>
        <p:txBody>
          <a:bodyPr wrap="square" rtlCol="0">
            <a:spAutoFit/>
          </a:bodyPr>
          <a:lstStyle/>
          <a:p>
            <a:r>
              <a:rPr lang="en-US" dirty="0">
                <a:solidFill>
                  <a:schemeClr val="bg1"/>
                </a:solidFill>
                <a:latin typeface="Amazon Ember" panose="02000000000000000000" pitchFamily="2" charset="0"/>
                <a:ea typeface="Amazon Ember" panose="02000000000000000000" pitchFamily="2" charset="0"/>
                <a:cs typeface="Amazon Ember" panose="020B0603020204020204" pitchFamily="34" charset="0"/>
              </a:rPr>
              <a:t>Partition key</a:t>
            </a:r>
            <a:endParaRPr lang="en-US" dirty="0">
              <a:solidFill>
                <a:schemeClr val="bg1"/>
              </a:solidFill>
              <a:latin typeface="Amazon Ember" panose="02000000000000000000" pitchFamily="2" charset="0"/>
              <a:ea typeface="Amazon Ember" panose="02000000000000000000" pitchFamily="2" charset="0"/>
              <a:cs typeface="Amazon Ember" panose="020B0603020204020204" pitchFamily="34" charset="0"/>
              <a:sym typeface="Wingdings" panose="05000000000000000000" pitchFamily="2" charset="2"/>
            </a:endParaRPr>
          </a:p>
        </p:txBody>
      </p:sp>
      <p:cxnSp>
        <p:nvCxnSpPr>
          <p:cNvPr id="126" name="Elbow Connector 125">
            <a:extLst>
              <a:ext uri="{FF2B5EF4-FFF2-40B4-BE49-F238E27FC236}">
                <a16:creationId xmlns:a16="http://schemas.microsoft.com/office/drawing/2014/main" id="{9E773290-9E05-834A-97B8-6380BAC893E9}"/>
              </a:ext>
            </a:extLst>
          </p:cNvPr>
          <p:cNvCxnSpPr>
            <a:cxnSpLocks/>
            <a:stCxn id="100" idx="2"/>
          </p:cNvCxnSpPr>
          <p:nvPr/>
        </p:nvCxnSpPr>
        <p:spPr>
          <a:xfrm rot="5400000">
            <a:off x="3079988" y="5024099"/>
            <a:ext cx="549454" cy="1975601"/>
          </a:xfrm>
          <a:prstGeom prst="bentConnector2">
            <a:avLst/>
          </a:prstGeom>
          <a:noFill/>
          <a:ln w="12700" cap="flat" cmpd="sng" algn="ctr">
            <a:solidFill>
              <a:srgbClr val="535B63"/>
            </a:solidFill>
            <a:prstDash val="solid"/>
            <a:miter lim="800000"/>
            <a:headEnd type="arrow" w="med" len="sm"/>
            <a:tailEnd type="arrow" w="med" len="sm"/>
          </a:ln>
          <a:effectLst/>
        </p:spPr>
      </p:cxnSp>
      <p:cxnSp>
        <p:nvCxnSpPr>
          <p:cNvPr id="125" name="Elbow Connector 124">
            <a:extLst>
              <a:ext uri="{FF2B5EF4-FFF2-40B4-BE49-F238E27FC236}">
                <a16:creationId xmlns:a16="http://schemas.microsoft.com/office/drawing/2014/main" id="{9E773290-9E05-834A-97B8-6380BAC893E9}"/>
              </a:ext>
            </a:extLst>
          </p:cNvPr>
          <p:cNvCxnSpPr>
            <a:cxnSpLocks/>
          </p:cNvCxnSpPr>
          <p:nvPr/>
        </p:nvCxnSpPr>
        <p:spPr>
          <a:xfrm rot="10800000">
            <a:off x="2802544" y="3464967"/>
            <a:ext cx="1058471" cy="364204"/>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cxnSp>
        <p:nvCxnSpPr>
          <p:cNvPr id="124" name="Elbow Connector 123">
            <a:extLst>
              <a:ext uri="{FF2B5EF4-FFF2-40B4-BE49-F238E27FC236}">
                <a16:creationId xmlns:a16="http://schemas.microsoft.com/office/drawing/2014/main" id="{9E773290-9E05-834A-97B8-6380BAC893E9}"/>
              </a:ext>
            </a:extLst>
          </p:cNvPr>
          <p:cNvCxnSpPr>
            <a:cxnSpLocks/>
            <a:stCxn id="64" idx="1"/>
          </p:cNvCxnSpPr>
          <p:nvPr/>
        </p:nvCxnSpPr>
        <p:spPr>
          <a:xfrm rot="10800000" flipV="1">
            <a:off x="2839869" y="4657930"/>
            <a:ext cx="1049015" cy="420704"/>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73" name="Footer Placeholder 2"/>
          <p:cNvSpPr>
            <a:spLocks noGrp="1"/>
          </p:cNvSpPr>
          <p:nvPr>
            <p:ph type="ftr" sz="quarter" idx="4294967295"/>
          </p:nvPr>
        </p:nvSpPr>
        <p:spPr>
          <a:xfrm>
            <a:off x="419100" y="6356350"/>
            <a:ext cx="6871048" cy="365125"/>
          </a:xfrm>
          <a:prstGeom prst="rect">
            <a:avLst/>
          </a:prstGeom>
        </p:spPr>
        <p:txBody>
          <a:bodyPr/>
          <a:lstStyle>
            <a:lvl1pPr>
              <a:defRPr>
                <a:solidFill>
                  <a:schemeClr val="bg1"/>
                </a:solidFill>
              </a:defRPr>
            </a:lvl1pPr>
          </a:lstStyle>
          <a:p>
            <a:pPr>
              <a:defRPr/>
            </a:pPr>
            <a:r>
              <a:rPr lang="en-US" sz="1000">
                <a:solidFill>
                  <a:schemeClr val="tx1"/>
                </a:solidFill>
              </a:rPr>
              <a:t>Distributed and Cloud Computing - Fall 2021</a:t>
            </a:r>
            <a:endParaRPr lang="en-US" sz="1000" dirty="0">
              <a:solidFill>
                <a:schemeClr val="tx1"/>
              </a:solidFill>
            </a:endParaRP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134</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69824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Partitioning</a:t>
            </a:r>
          </a:p>
        </p:txBody>
      </p:sp>
      <p:pic>
        <p:nvPicPr>
          <p:cNvPr id="5" name="Content Placeholder 5" descr="partitioning allows large tables to be scanned and queried quickly.">
            <a:extLst>
              <a:ext uri="{FF2B5EF4-FFF2-40B4-BE49-F238E27FC236}">
                <a16:creationId xmlns:a16="http://schemas.microsoft.com/office/drawing/2014/main" id="{E6804B00-B0D1-8945-B49D-4B5BEADA9F3D}"/>
              </a:ext>
            </a:extLst>
          </p:cNvPr>
          <p:cNvPicPr>
            <a:picLocks noChangeAspect="1"/>
          </p:cNvPicPr>
          <p:nvPr/>
        </p:nvPicPr>
        <p:blipFill rotWithShape="1">
          <a:blip r:embed="rId4">
            <a:extLst>
              <a:ext uri="{28A0092B-C50C-407E-A947-70E740481C1C}">
                <a14:useLocalDpi xmlns:a14="http://schemas.microsoft.com/office/drawing/2010/main" val="0"/>
              </a:ext>
            </a:extLst>
          </a:blip>
          <a:srcRect r="308" b="5689"/>
          <a:stretch/>
        </p:blipFill>
        <p:spPr>
          <a:xfrm>
            <a:off x="184632" y="1166281"/>
            <a:ext cx="11492362" cy="5227196"/>
          </a:xfrm>
          <a:prstGeom prst="rect">
            <a:avLst/>
          </a:prstGeom>
        </p:spPr>
      </p:pic>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2" name="Slide Number Placeholder 1">
            <a:extLst>
              <a:ext uri="{FF2B5EF4-FFF2-40B4-BE49-F238E27FC236}">
                <a16:creationId xmlns:a16="http://schemas.microsoft.com/office/drawing/2014/main" id="{B1ACCDA8-2760-49B0-97E6-24F6C6A9CC07}"/>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89854195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Items in a table must have a key</a:t>
            </a:r>
          </a:p>
        </p:txBody>
      </p:sp>
      <p:pic>
        <p:nvPicPr>
          <p:cNvPr id="5" name="Content Placeholder 3" descr="two different types of keys. A single key means the data is identified by an item in the data that uniquely identifies each record. A compound key is made up of a partition key and a second key that can be used for sorting data.">
            <a:extLst>
              <a:ext uri="{FF2B5EF4-FFF2-40B4-BE49-F238E27FC236}">
                <a16:creationId xmlns:a16="http://schemas.microsoft.com/office/drawing/2014/main" id="{38DCA5EB-4A6C-704A-B5FD-38BD3C3E7D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675" y="1409560"/>
            <a:ext cx="12037325" cy="4563770"/>
          </a:xfrm>
          <a:prstGeom prst="rect">
            <a:avLst/>
          </a:prstGeom>
        </p:spPr>
      </p:pic>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a:extLst>
              <a:ext uri="{FF2B5EF4-FFF2-40B4-BE49-F238E27FC236}">
                <a16:creationId xmlns:a16="http://schemas.microsoft.com/office/drawing/2014/main" id="{6BF1EED8-BC81-429C-B96F-562CCAD5D8C1}"/>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3953630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2E9C-8ECC-CB45-B010-79664E13ED3A}"/>
              </a:ext>
            </a:extLst>
          </p:cNvPr>
          <p:cNvSpPr>
            <a:spLocks noGrp="1"/>
          </p:cNvSpPr>
          <p:nvPr>
            <p:ph type="title"/>
          </p:nvPr>
        </p:nvSpPr>
        <p:spPr/>
        <p:txBody>
          <a:bodyPr/>
          <a:lstStyle/>
          <a:p>
            <a:r>
              <a:rPr lang="en-US" dirty="0"/>
              <a:t>Designing DynamoDB Tables</a:t>
            </a:r>
          </a:p>
        </p:txBody>
      </p:sp>
      <p:sp>
        <p:nvSpPr>
          <p:cNvPr id="3" name="Content Placeholder 2">
            <a:extLst>
              <a:ext uri="{FF2B5EF4-FFF2-40B4-BE49-F238E27FC236}">
                <a16:creationId xmlns:a16="http://schemas.microsoft.com/office/drawing/2014/main" id="{A9EB1C65-8B48-0144-ADD3-7E8394B27464}"/>
              </a:ext>
            </a:extLst>
          </p:cNvPr>
          <p:cNvSpPr>
            <a:spLocks noGrp="1"/>
          </p:cNvSpPr>
          <p:nvPr>
            <p:ph idx="1"/>
          </p:nvPr>
        </p:nvSpPr>
        <p:spPr/>
        <p:txBody>
          <a:bodyPr/>
          <a:lstStyle/>
          <a:p>
            <a:r>
              <a:rPr lang="en-US" sz="2400" dirty="0"/>
              <a:t>To take full advantage of query operations and DynamoDB, it's important to think about the key that you use to uniquely identify items in the DynamoDB table. You can set up a simple primary key that is based on a </a:t>
            </a:r>
            <a:r>
              <a:rPr lang="en-US" sz="2400" dirty="0">
                <a:highlight>
                  <a:srgbClr val="FFFF00"/>
                </a:highlight>
              </a:rPr>
              <a:t>single attribute of the data values with a uniform distribution</a:t>
            </a:r>
            <a:r>
              <a:rPr lang="en-US" sz="2400" dirty="0"/>
              <a:t>, such as the </a:t>
            </a:r>
            <a:r>
              <a:rPr lang="en-US" sz="2400" b="1" dirty="0"/>
              <a:t>Globally Unique Identifier (GUID) </a:t>
            </a:r>
            <a:r>
              <a:rPr lang="en-US" sz="2400" dirty="0"/>
              <a:t>or other random identifiers. </a:t>
            </a:r>
          </a:p>
          <a:p>
            <a:pPr lvl="1"/>
            <a:r>
              <a:rPr lang="en-US" sz="2000" dirty="0"/>
              <a:t>For example, if you wanted to model a table with products, you could use some attributes like the product ID. </a:t>
            </a:r>
          </a:p>
          <a:p>
            <a:endParaRPr lang="en-US" sz="2400" dirty="0"/>
          </a:p>
          <a:p>
            <a:r>
              <a:rPr lang="en-US" sz="2400" dirty="0"/>
              <a:t>Alternatively, you can specify a compound key, which is composed of a partition key and a secondary key. In this example, if you had a table with books, you might use the combination of author and title to uniquely identify table items. </a:t>
            </a:r>
          </a:p>
          <a:p>
            <a:pPr lvl="1"/>
            <a:r>
              <a:rPr lang="en-US" sz="2000" dirty="0"/>
              <a:t>This method could be useful if you expect to frequently look at books by author because you could then use query. </a:t>
            </a:r>
          </a:p>
          <a:p>
            <a:endParaRPr lang="en-US" dirty="0"/>
          </a:p>
        </p:txBody>
      </p:sp>
      <p:sp>
        <p:nvSpPr>
          <p:cNvPr id="4" name="Slide Number Placeholder 3">
            <a:extLst>
              <a:ext uri="{FF2B5EF4-FFF2-40B4-BE49-F238E27FC236}">
                <a16:creationId xmlns:a16="http://schemas.microsoft.com/office/drawing/2014/main" id="{ECBBD01E-0176-6546-9B79-C0E6A9814BB6}"/>
              </a:ext>
            </a:extLst>
          </p:cNvPr>
          <p:cNvSpPr>
            <a:spLocks noGrp="1"/>
          </p:cNvSpPr>
          <p:nvPr>
            <p:ph type="sldNum" sz="quarter" idx="12"/>
          </p:nvPr>
        </p:nvSpPr>
        <p:spPr/>
        <p:txBody>
          <a:bodyPr/>
          <a:lstStyle/>
          <a:p>
            <a:fld id="{B6A95138-A96E-2F42-A959-2EFD44FE4AB7}" type="slidenum">
              <a:rPr lang="en-US" smtClean="0"/>
              <a:t>137</a:t>
            </a:fld>
            <a:endParaRPr lang="en-US" dirty="0"/>
          </a:p>
        </p:txBody>
      </p:sp>
      <p:sp>
        <p:nvSpPr>
          <p:cNvPr id="5" name="Footer Placeholder 4">
            <a:extLst>
              <a:ext uri="{FF2B5EF4-FFF2-40B4-BE49-F238E27FC236}">
                <a16:creationId xmlns:a16="http://schemas.microsoft.com/office/drawing/2014/main" id="{0A6F776F-3798-274F-B135-E3386EBE5443}"/>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1605997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p:txBody>
          <a:bodyPr/>
          <a:lstStyle/>
          <a:p>
            <a:r>
              <a:rPr lang="en-US" dirty="0"/>
              <a:t>Distribute read and write operations evenly across partition keys </a:t>
            </a:r>
            <a:r>
              <a:rPr lang="en-US" dirty="0">
                <a:solidFill>
                  <a:srgbClr val="000000"/>
                </a:solidFill>
              </a:rPr>
              <a:t>to</a:t>
            </a:r>
            <a:r>
              <a:rPr lang="en-US" dirty="0"/>
              <a:t> maximize throughput.</a:t>
            </a:r>
          </a:p>
          <a:p>
            <a:endParaRPr lang="en-US" dirty="0"/>
          </a:p>
        </p:txBody>
      </p:sp>
      <p:sp>
        <p:nvSpPr>
          <p:cNvPr id="5" name="Title 4"/>
          <p:cNvSpPr>
            <a:spLocks noGrp="1"/>
          </p:cNvSpPr>
          <p:nvPr>
            <p:ph type="title"/>
          </p:nvPr>
        </p:nvSpPr>
        <p:spPr/>
        <p:txBody>
          <a:bodyPr/>
          <a:lstStyle/>
          <a:p>
            <a:r>
              <a:rPr lang="en-US" dirty="0"/>
              <a:t>Uniform workloads</a:t>
            </a:r>
          </a:p>
        </p:txBody>
      </p:sp>
      <p:sp>
        <p:nvSpPr>
          <p:cNvPr id="14" name="TextBox 13"/>
          <p:cNvSpPr txBox="1"/>
          <p:nvPr/>
        </p:nvSpPr>
        <p:spPr>
          <a:xfrm>
            <a:off x="2020355" y="5738712"/>
            <a:ext cx="1431964" cy="338554"/>
          </a:xfrm>
          <a:prstGeom prst="rect">
            <a:avLst/>
          </a:prstGeom>
          <a:noFill/>
        </p:spPr>
        <p:txBody>
          <a:bodyPr wrap="square" rtlCol="0">
            <a:spAutoFit/>
          </a:bodyPr>
          <a:lstStyle/>
          <a:p>
            <a:r>
              <a:rPr lang="en-US" sz="1600" dirty="0">
                <a:latin typeface="Amazon Ember Light" charset="0"/>
                <a:ea typeface="Amazon Ember Light" charset="0"/>
                <a:cs typeface="Amazon Ember Light" charset="0"/>
              </a:rPr>
              <a:t>Hot Partition</a:t>
            </a:r>
            <a:endParaRPr lang="en-US" sz="2400" dirty="0">
              <a:latin typeface="Amazon Ember Light" charset="0"/>
              <a:ea typeface="Amazon Ember Light" charset="0"/>
              <a:cs typeface="Amazon Ember Light" charset="0"/>
            </a:endParaRPr>
          </a:p>
        </p:txBody>
      </p:sp>
      <p:grpSp>
        <p:nvGrpSpPr>
          <p:cNvPr id="6" name="Group 5"/>
          <p:cNvGrpSpPr/>
          <p:nvPr/>
        </p:nvGrpSpPr>
        <p:grpSpPr>
          <a:xfrm>
            <a:off x="6427577" y="4155141"/>
            <a:ext cx="5440028" cy="1498731"/>
            <a:chOff x="6301440" y="4155141"/>
            <a:chExt cx="5440028" cy="1498731"/>
          </a:xfrm>
        </p:grpSpPr>
        <p:sp>
          <p:nvSpPr>
            <p:cNvPr id="38" name="Rounded Rectangle 37"/>
            <p:cNvSpPr/>
            <p:nvPr/>
          </p:nvSpPr>
          <p:spPr>
            <a:xfrm>
              <a:off x="6301440" y="4155141"/>
              <a:ext cx="1273260" cy="1488903"/>
            </a:xfrm>
            <a:prstGeom prst="roundRect">
              <a:avLst/>
            </a:prstGeom>
            <a:solidFill>
              <a:schemeClr val="tx2"/>
            </a:solidFill>
            <a:ln>
              <a:solidFill>
                <a:schemeClr val="tx2"/>
              </a:solidFill>
            </a:ln>
          </p:spPr>
          <p:style>
            <a:lnRef idx="1">
              <a:schemeClr val="accent6"/>
            </a:lnRef>
            <a:fillRef idx="2">
              <a:schemeClr val="accent6"/>
            </a:fillRef>
            <a:effectRef idx="1">
              <a:schemeClr val="accent6"/>
            </a:effectRef>
            <a:fontRef idx="minor">
              <a:schemeClr val="dk1"/>
            </a:fontRef>
          </p:style>
          <p:txBody>
            <a:bodyPr rtlCol="0" anchor="t"/>
            <a:lstStyle/>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124.7</a:t>
              </a:r>
            </a:p>
          </p:txBody>
        </p:sp>
        <p:sp>
          <p:nvSpPr>
            <p:cNvPr id="39" name="Rounded Rectangle 38"/>
            <p:cNvSpPr/>
            <p:nvPr/>
          </p:nvSpPr>
          <p:spPr>
            <a:xfrm>
              <a:off x="7690363" y="4164969"/>
              <a:ext cx="1273260" cy="1488903"/>
            </a:xfrm>
            <a:prstGeom prst="roundRect">
              <a:avLst/>
            </a:prstGeom>
          </p:spPr>
          <p:style>
            <a:lnRef idx="1">
              <a:schemeClr val="accent2"/>
            </a:lnRef>
            <a:fillRef idx="2">
              <a:schemeClr val="accent2"/>
            </a:fillRef>
            <a:effectRef idx="1">
              <a:schemeClr val="accent2"/>
            </a:effectRef>
            <a:fontRef idx="minor">
              <a:schemeClr val="dk1"/>
            </a:fontRef>
          </p:style>
          <p:txBody>
            <a:bodyPr rtlCol="0" anchor="t"/>
            <a:lstStyle/>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201.3</a:t>
              </a:r>
            </a:p>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204.6</a:t>
              </a:r>
            </a:p>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205.7</a:t>
              </a:r>
            </a:p>
          </p:txBody>
        </p:sp>
        <p:sp>
          <p:nvSpPr>
            <p:cNvPr id="41" name="Rounded Rectangle 40"/>
            <p:cNvSpPr/>
            <p:nvPr/>
          </p:nvSpPr>
          <p:spPr>
            <a:xfrm>
              <a:off x="9079286" y="4155141"/>
              <a:ext cx="1273260" cy="1488903"/>
            </a:xfrm>
            <a:prstGeom prst="roundRect">
              <a:avLst/>
            </a:prstGeom>
          </p:spPr>
          <p:style>
            <a:lnRef idx="1">
              <a:schemeClr val="accent2"/>
            </a:lnRef>
            <a:fillRef idx="2">
              <a:schemeClr val="accent2"/>
            </a:fillRef>
            <a:effectRef idx="1">
              <a:schemeClr val="accent2"/>
            </a:effectRef>
            <a:fontRef idx="minor">
              <a:schemeClr val="dk1"/>
            </a:fontRef>
          </p:style>
          <p:txBody>
            <a:bodyPr rtlCol="0" anchor="t"/>
            <a:lstStyle/>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289.19</a:t>
              </a:r>
            </a:p>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297.18</a:t>
              </a:r>
            </a:p>
          </p:txBody>
        </p:sp>
        <p:sp>
          <p:nvSpPr>
            <p:cNvPr id="42" name="Rounded Rectangle 41"/>
            <p:cNvSpPr/>
            <p:nvPr/>
          </p:nvSpPr>
          <p:spPr>
            <a:xfrm>
              <a:off x="10468208" y="4164969"/>
              <a:ext cx="1273260" cy="1488903"/>
            </a:xfrm>
            <a:prstGeom prst="roundRect">
              <a:avLst/>
            </a:prstGeom>
          </p:spPr>
          <p:style>
            <a:lnRef idx="1">
              <a:schemeClr val="accent2"/>
            </a:lnRef>
            <a:fillRef idx="2">
              <a:schemeClr val="accent2"/>
            </a:fillRef>
            <a:effectRef idx="1">
              <a:schemeClr val="accent2"/>
            </a:effectRef>
            <a:fontRef idx="minor">
              <a:schemeClr val="dk1"/>
            </a:fontRef>
          </p:style>
          <p:txBody>
            <a:bodyPr rtlCol="0" anchor="t"/>
            <a:lstStyle/>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303.6</a:t>
              </a:r>
            </a:p>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308.11</a:t>
              </a:r>
            </a:p>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313.7</a:t>
              </a:r>
            </a:p>
          </p:txBody>
        </p:sp>
      </p:grpSp>
      <p:sp>
        <p:nvSpPr>
          <p:cNvPr id="15" name="Content Placeholder 4"/>
          <p:cNvSpPr txBox="1">
            <a:spLocks/>
          </p:cNvSpPr>
          <p:nvPr/>
        </p:nvSpPr>
        <p:spPr>
          <a:xfrm>
            <a:off x="238539" y="2541221"/>
            <a:ext cx="5075583" cy="3815129"/>
          </a:xfrm>
          <a:prstGeom prst="rect">
            <a:avLst/>
          </a:prstGeom>
        </p:spPr>
        <p:txBody>
          <a:bodyPr vert="horz" lIns="91440" tIns="45720" rIns="91440" bIns="45720" rtlCol="0">
            <a:normAutofit/>
          </a:bodyPr>
          <a:lstStyle>
            <a:lvl1pPr marL="339725" indent="-339725" algn="l" defTabSz="914400" rtl="0" eaLnBrk="1" latinLnBrk="0" hangingPunct="1">
              <a:lnSpc>
                <a:spcPct val="100000"/>
              </a:lnSpc>
              <a:spcBef>
                <a:spcPts val="0"/>
              </a:spcBef>
              <a:spcAft>
                <a:spcPts val="600"/>
              </a:spcAft>
              <a:buFontTx/>
              <a:buBlip>
                <a:blip r:embed="rId4"/>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buFont typeface="Arial" panose="020B0604020202020204" pitchFamily="34" charset="0"/>
              <a:buChar char="•"/>
            </a:pPr>
            <a:r>
              <a:rPr lang="en-US" dirty="0"/>
              <a:t>Read or write operations are limited to a small number of partitions. The range of partition keys is limited.</a:t>
            </a:r>
          </a:p>
          <a:p>
            <a:pPr>
              <a:buFont typeface="Arial" panose="020B0604020202020204" pitchFamily="34" charset="0"/>
              <a:buChar char="•"/>
            </a:pPr>
            <a:endParaRPr lang="en-US" dirty="0"/>
          </a:p>
        </p:txBody>
      </p:sp>
      <p:sp>
        <p:nvSpPr>
          <p:cNvPr id="16" name="Content Placeholder 4"/>
          <p:cNvSpPr txBox="1">
            <a:spLocks/>
          </p:cNvSpPr>
          <p:nvPr/>
        </p:nvSpPr>
        <p:spPr>
          <a:xfrm>
            <a:off x="6245837" y="2538484"/>
            <a:ext cx="5075583" cy="3815129"/>
          </a:xfrm>
          <a:prstGeom prst="rect">
            <a:avLst/>
          </a:prstGeom>
        </p:spPr>
        <p:txBody>
          <a:bodyPr vert="horz" lIns="91440" tIns="45720" rIns="91440" bIns="45720" rtlCol="0">
            <a:normAutofit/>
          </a:bodyPr>
          <a:lstStyle>
            <a:lvl1pPr marL="339725" indent="-339725" algn="l" defTabSz="914400" rtl="0" eaLnBrk="1" latinLnBrk="0" hangingPunct="1">
              <a:lnSpc>
                <a:spcPct val="100000"/>
              </a:lnSpc>
              <a:spcBef>
                <a:spcPts val="0"/>
              </a:spcBef>
              <a:spcAft>
                <a:spcPts val="600"/>
              </a:spcAft>
              <a:buFontTx/>
              <a:buBlip>
                <a:blip r:embed="rId4"/>
              </a:buBlip>
              <a:defRPr sz="2800" b="0" i="0" kern="1200">
                <a:solidFill>
                  <a:schemeClr val="tx1"/>
                </a:solidFill>
                <a:latin typeface="Amazon Ember Light" charset="0"/>
                <a:ea typeface="Amazon Ember Light" charset="0"/>
                <a:cs typeface="Amazon Ember Light" charset="0"/>
              </a:defRPr>
            </a:lvl1pPr>
            <a:lvl2pPr marL="801688" indent="-344488" algn="l" defTabSz="914400" rtl="0" eaLnBrk="1" latinLnBrk="0" hangingPunct="1">
              <a:lnSpc>
                <a:spcPct val="100000"/>
              </a:lnSpc>
              <a:spcBef>
                <a:spcPts val="0"/>
              </a:spcBef>
              <a:spcAft>
                <a:spcPts val="600"/>
              </a:spcAft>
              <a:buFontTx/>
              <a:buBlip>
                <a:blip r:embed="rId4"/>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100000"/>
              </a:lnSpc>
              <a:spcBef>
                <a:spcPts val="0"/>
              </a:spcBef>
              <a:spcAft>
                <a:spcPts val="600"/>
              </a:spcAft>
              <a:buFontTx/>
              <a:buBlip>
                <a:blip r:embed="rId4"/>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100000"/>
              </a:lnSpc>
              <a:spcBef>
                <a:spcPts val="0"/>
              </a:spcBef>
              <a:spcAft>
                <a:spcPts val="600"/>
              </a:spcAft>
              <a:buFontTx/>
              <a:buBlip>
                <a:blip r:embed="rId4"/>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100000"/>
              </a:lnSpc>
              <a:spcBef>
                <a:spcPts val="0"/>
              </a:spcBef>
              <a:spcAft>
                <a:spcPts val="600"/>
              </a:spcAft>
              <a:buFontTx/>
              <a:buBlip>
                <a:blip r:embed="rId4"/>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buFont typeface="Arial" panose="020B0604020202020204" pitchFamily="34" charset="0"/>
              <a:buChar char="•"/>
            </a:pPr>
            <a:r>
              <a:rPr lang="en-US" dirty="0"/>
              <a:t>Read or write operations are distributed over more partitions. Partition keys contain a calculated suffix.</a:t>
            </a:r>
          </a:p>
        </p:txBody>
      </p:sp>
      <p:sp>
        <p:nvSpPr>
          <p:cNvPr id="3" name="Slide Number Placeholder 2"/>
          <p:cNvSpPr>
            <a:spLocks noGrp="1"/>
          </p:cNvSpPr>
          <p:nvPr>
            <p:ph type="sldNum" sz="quarter" idx="12"/>
          </p:nvPr>
        </p:nvSpPr>
        <p:spPr/>
        <p:txBody>
          <a:bodyPr/>
          <a:lstStyle/>
          <a:p>
            <a:fld id="{9FC43BFD-8FF7-A343-A8A6-E2338FCE8046}" type="slidenum">
              <a:rPr lang="en-US" smtClean="0"/>
              <a:pPr/>
              <a:t>138</a:t>
            </a:fld>
            <a:endParaRPr lang="en-US" dirty="0"/>
          </a:p>
        </p:txBody>
      </p:sp>
      <p:sp>
        <p:nvSpPr>
          <p:cNvPr id="18"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grpSp>
        <p:nvGrpSpPr>
          <p:cNvPr id="4" name="Group 3"/>
          <p:cNvGrpSpPr/>
          <p:nvPr/>
        </p:nvGrpSpPr>
        <p:grpSpPr>
          <a:xfrm>
            <a:off x="731742" y="4160054"/>
            <a:ext cx="4009190" cy="1498731"/>
            <a:chOff x="414894" y="4145313"/>
            <a:chExt cx="4009190" cy="1498731"/>
          </a:xfrm>
        </p:grpSpPr>
        <p:sp>
          <p:nvSpPr>
            <p:cNvPr id="2" name="Rounded Rectangle 1"/>
            <p:cNvSpPr/>
            <p:nvPr/>
          </p:nvSpPr>
          <p:spPr>
            <a:xfrm>
              <a:off x="414894" y="4155141"/>
              <a:ext cx="1273260" cy="1488903"/>
            </a:xfrm>
            <a:prstGeom prst="roundRect">
              <a:avLst/>
            </a:prstGeom>
            <a:solidFill>
              <a:schemeClr val="tx2"/>
            </a:solidFill>
            <a:ln>
              <a:solidFill>
                <a:schemeClr val="tx2"/>
              </a:solidFill>
            </a:ln>
          </p:spPr>
          <p:style>
            <a:lnRef idx="1">
              <a:schemeClr val="accent6"/>
            </a:lnRef>
            <a:fillRef idx="2">
              <a:schemeClr val="accent6"/>
            </a:fillRef>
            <a:effectRef idx="1">
              <a:schemeClr val="accent6"/>
            </a:effectRef>
            <a:fontRef idx="minor">
              <a:schemeClr val="dk1"/>
            </a:fontRef>
          </p:style>
          <p:txBody>
            <a:bodyPr rtlCol="0" anchor="t"/>
            <a:lstStyle/>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124</a:t>
              </a:r>
            </a:p>
          </p:txBody>
        </p:sp>
        <p:sp>
          <p:nvSpPr>
            <p:cNvPr id="34" name="Rounded Rectangle 33"/>
            <p:cNvSpPr/>
            <p:nvPr/>
          </p:nvSpPr>
          <p:spPr>
            <a:xfrm>
              <a:off x="1782859" y="4145313"/>
              <a:ext cx="1273260" cy="1488903"/>
            </a:xfrm>
            <a:prstGeom prst="roundRect">
              <a:avLst/>
            </a:prstGeom>
            <a:solidFill>
              <a:schemeClr val="accent6"/>
            </a:solidFill>
          </p:spPr>
          <p:style>
            <a:lnRef idx="1">
              <a:schemeClr val="accent2"/>
            </a:lnRef>
            <a:fillRef idx="2">
              <a:schemeClr val="accent2"/>
            </a:fillRef>
            <a:effectRef idx="1">
              <a:schemeClr val="accent2"/>
            </a:effectRef>
            <a:fontRef idx="minor">
              <a:schemeClr val="dk1"/>
            </a:fontRef>
          </p:style>
          <p:txBody>
            <a:bodyPr rtlCol="0" anchor="t"/>
            <a:lstStyle/>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201</a:t>
              </a:r>
            </a:p>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204</a:t>
              </a:r>
            </a:p>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205</a:t>
              </a:r>
            </a:p>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289</a:t>
              </a:r>
            </a:p>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297</a:t>
              </a:r>
            </a:p>
          </p:txBody>
        </p:sp>
        <p:sp>
          <p:nvSpPr>
            <p:cNvPr id="35" name="Rounded Rectangle 34"/>
            <p:cNvSpPr/>
            <p:nvPr/>
          </p:nvSpPr>
          <p:spPr>
            <a:xfrm>
              <a:off x="3150824" y="4155141"/>
              <a:ext cx="1273260" cy="1488903"/>
            </a:xfrm>
            <a:prstGeom prst="roundRect">
              <a:avLst/>
            </a:prstGeom>
          </p:spPr>
          <p:style>
            <a:lnRef idx="1">
              <a:schemeClr val="accent2"/>
            </a:lnRef>
            <a:fillRef idx="2">
              <a:schemeClr val="accent2"/>
            </a:fillRef>
            <a:effectRef idx="1">
              <a:schemeClr val="accent2"/>
            </a:effectRef>
            <a:fontRef idx="minor">
              <a:schemeClr val="dk1"/>
            </a:fontRef>
          </p:style>
          <p:txBody>
            <a:bodyPr rtlCol="0" anchor="t"/>
            <a:lstStyle/>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303</a:t>
              </a:r>
            </a:p>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308</a:t>
              </a:r>
            </a:p>
            <a:p>
              <a:pPr marL="80431" indent="-80431">
                <a:buFont typeface="Arial" panose="020B0604020202020204" pitchFamily="34" charset="0"/>
                <a:buChar char="•"/>
              </a:pPr>
              <a:r>
                <a:rPr lang="en-US" sz="1600" dirty="0">
                  <a:latin typeface="Amazon Ember Light" charset="0"/>
                  <a:ea typeface="Amazon Ember Light" charset="0"/>
                  <a:cs typeface="Amazon Ember Light" charset="0"/>
                </a:rPr>
                <a:t>313</a:t>
              </a:r>
            </a:p>
          </p:txBody>
        </p:sp>
      </p:grpSp>
    </p:spTree>
    <p:custDataLst>
      <p:tags r:id="rId1"/>
    </p:custDataLst>
    <p:extLst>
      <p:ext uri="{BB962C8B-B14F-4D97-AF65-F5344CB8AC3E}">
        <p14:creationId xmlns:p14="http://schemas.microsoft.com/office/powerpoint/2010/main" val="325285579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Partitioning with simple primary key: Example</a:t>
            </a:r>
          </a:p>
        </p:txBody>
      </p:sp>
      <p:sp>
        <p:nvSpPr>
          <p:cNvPr id="4" name="Slide Number Placeholder 3"/>
          <p:cNvSpPr>
            <a:spLocks noGrp="1"/>
          </p:cNvSpPr>
          <p:nvPr>
            <p:ph type="sldNum" sz="quarter" idx="12"/>
          </p:nvPr>
        </p:nvSpPr>
        <p:spPr/>
        <p:txBody>
          <a:bodyPr/>
          <a:lstStyle/>
          <a:p>
            <a:fld id="{B6A95138-A96E-2F42-A959-2EFD44FE4AB7}" type="slidenum">
              <a:rPr lang="en-US" smtClean="0"/>
              <a:t>139</a:t>
            </a:fld>
            <a:endParaRPr lang="en-US" dirty="0"/>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sp>
        <p:nvSpPr>
          <p:cNvPr id="30" name="TextBox 29"/>
          <p:cNvSpPr txBox="1"/>
          <p:nvPr/>
        </p:nvSpPr>
        <p:spPr>
          <a:xfrm>
            <a:off x="531300" y="1287970"/>
            <a:ext cx="3022622" cy="1077218"/>
          </a:xfrm>
          <a:prstGeom prst="rect">
            <a:avLst/>
          </a:prstGeom>
          <a:noFill/>
          <a:ln>
            <a:solidFill>
              <a:schemeClr val="accent5"/>
            </a:solidFill>
          </a:ln>
        </p:spPr>
        <p:txBody>
          <a:bodyPr wrap="none" rIns="0"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tabLst>
                <a:tab pos="457200" algn="l"/>
              </a:tabLst>
            </a:pPr>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AnimalType</a:t>
            </a:r>
            <a:r>
              <a:rPr lang="en-US" sz="1600" dirty="0">
                <a:latin typeface="Courier New" panose="02070309020205020404" pitchFamily="49" charset="0"/>
                <a:ea typeface="Amazon Ember Light" panose="020B0403020204020204" pitchFamily="34" charset="0"/>
                <a:cs typeface="Courier New" panose="02070309020205020404" pitchFamily="49" charset="0"/>
              </a:rPr>
              <a:t>": "Dog",</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&lt;other attributes&gt;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32" name="TextBox 31"/>
          <p:cNvSpPr txBox="1"/>
          <p:nvPr/>
        </p:nvSpPr>
        <p:spPr>
          <a:xfrm>
            <a:off x="4337149" y="1503413"/>
            <a:ext cx="1566454" cy="646331"/>
          </a:xfrm>
          <a:prstGeom prst="rect">
            <a:avLst/>
          </a:prstGeom>
          <a:noFill/>
          <a:ln>
            <a:solidFill>
              <a:schemeClr val="tx1"/>
            </a:solidFill>
          </a:ln>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DynamoDB</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hash function</a:t>
            </a:r>
          </a:p>
        </p:txBody>
      </p:sp>
      <p:sp>
        <p:nvSpPr>
          <p:cNvPr id="17" name="Rectangle 16"/>
          <p:cNvSpPr/>
          <p:nvPr/>
        </p:nvSpPr>
        <p:spPr>
          <a:xfrm>
            <a:off x="4337149" y="2512800"/>
            <a:ext cx="7563498" cy="3840480"/>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p:cNvGrpSpPr/>
          <p:nvPr/>
        </p:nvGrpSpPr>
        <p:grpSpPr>
          <a:xfrm>
            <a:off x="8366110" y="2640579"/>
            <a:ext cx="3379897" cy="2916769"/>
            <a:chOff x="8321492" y="2124219"/>
            <a:chExt cx="3182450" cy="4343400"/>
          </a:xfrm>
        </p:grpSpPr>
        <p:sp>
          <p:nvSpPr>
            <p:cNvPr id="19" name="Rectangle 18"/>
            <p:cNvSpPr/>
            <p:nvPr/>
          </p:nvSpPr>
          <p:spPr>
            <a:xfrm>
              <a:off x="8321492" y="2124219"/>
              <a:ext cx="3182450" cy="434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442958" y="2194560"/>
              <a:ext cx="2932986" cy="1604100"/>
            </a:xfrm>
            <a:prstGeom prst="rect">
              <a:avLst/>
            </a:prstGeom>
            <a:noFill/>
            <a:ln>
              <a:solidFill>
                <a:schemeClr val="bg1">
                  <a:lumMod val="95000"/>
                </a:schemeClr>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AnimalType</a:t>
              </a:r>
              <a:r>
                <a:rPr lang="en-US" sz="1600" dirty="0">
                  <a:latin typeface="Courier New" panose="02070309020205020404" pitchFamily="49" charset="0"/>
                  <a:ea typeface="Amazon Ember Light" panose="020B0403020204020204" pitchFamily="34" charset="0"/>
                  <a:cs typeface="Courier New" panose="02070309020205020404" pitchFamily="49" charset="0"/>
                </a:rPr>
                <a:t>": "Dog",</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&lt;other attributes&gt;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grpSp>
      <p:grpSp>
        <p:nvGrpSpPr>
          <p:cNvPr id="23" name="Group 22"/>
          <p:cNvGrpSpPr/>
          <p:nvPr/>
        </p:nvGrpSpPr>
        <p:grpSpPr>
          <a:xfrm>
            <a:off x="4508053" y="2631268"/>
            <a:ext cx="3667757" cy="2926080"/>
            <a:chOff x="4626887" y="2114909"/>
            <a:chExt cx="4029760" cy="2926080"/>
          </a:xfrm>
        </p:grpSpPr>
        <p:sp>
          <p:nvSpPr>
            <p:cNvPr id="24" name="Rectangle 23"/>
            <p:cNvSpPr/>
            <p:nvPr/>
          </p:nvSpPr>
          <p:spPr>
            <a:xfrm>
              <a:off x="4626887" y="2114909"/>
              <a:ext cx="4029760" cy="2926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727604" y="2194560"/>
              <a:ext cx="3810850" cy="1077218"/>
            </a:xfrm>
            <a:prstGeom prst="rect">
              <a:avLst/>
            </a:prstGeom>
            <a:noFill/>
            <a:ln>
              <a:solidFill>
                <a:schemeClr val="bg1">
                  <a:lumMod val="95000"/>
                </a:schemeClr>
              </a:solidFill>
            </a:ln>
          </p:spPr>
          <p:txBody>
            <a:bodyPr wrap="squar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AnimalType</a:t>
              </a:r>
              <a:r>
                <a:rPr lang="en-US" sz="1600" dirty="0">
                  <a:latin typeface="Courier New" panose="02070309020205020404" pitchFamily="49" charset="0"/>
                  <a:ea typeface="Amazon Ember Light" panose="020B0403020204020204" pitchFamily="34" charset="0"/>
                  <a:cs typeface="Courier New" panose="02070309020205020404" pitchFamily="49" charset="0"/>
                </a:rPr>
                <a:t>": "Turtle",</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&lt;other attributes&gt;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26" name="TextBox 25"/>
            <p:cNvSpPr txBox="1"/>
            <p:nvPr/>
          </p:nvSpPr>
          <p:spPr>
            <a:xfrm>
              <a:off x="4727604" y="3631875"/>
              <a:ext cx="3810850" cy="1077218"/>
            </a:xfrm>
            <a:prstGeom prst="rect">
              <a:avLst/>
            </a:prstGeom>
            <a:noFill/>
            <a:ln>
              <a:solidFill>
                <a:schemeClr val="bg1">
                  <a:lumMod val="95000"/>
                </a:schemeClr>
              </a:solidFill>
            </a:ln>
          </p:spPr>
          <p:txBody>
            <a:bodyPr wrap="squar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AnimalType</a:t>
              </a:r>
              <a:r>
                <a:rPr lang="en-US" sz="1600" dirty="0">
                  <a:latin typeface="Courier New" panose="02070309020205020404" pitchFamily="49" charset="0"/>
                  <a:ea typeface="Amazon Ember Light" panose="020B0403020204020204" pitchFamily="34" charset="0"/>
                  <a:cs typeface="Courier New" panose="02070309020205020404" pitchFamily="49" charset="0"/>
                </a:rPr>
                <a:t>": “Lizard",</a:t>
              </a:r>
            </a:p>
            <a:p>
              <a:pPr>
                <a:tabLst>
                  <a:tab pos="457200" algn="l"/>
                </a:tabLst>
              </a:pPr>
              <a:r>
                <a:rPr lang="en-US" sz="1600" dirty="0">
                  <a:latin typeface="Courier New" panose="02070309020205020404" pitchFamily="49" charset="0"/>
                  <a:ea typeface="Amazon Ember Light" panose="020B0403020204020204" pitchFamily="34" charset="0"/>
                  <a:cs typeface="Courier New" panose="02070309020205020404" pitchFamily="49" charset="0"/>
                </a:rPr>
                <a:t>	&lt;other attributes&gt;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grpSp>
      <p:sp>
        <p:nvSpPr>
          <p:cNvPr id="27" name="TextBox 26"/>
          <p:cNvSpPr txBox="1"/>
          <p:nvPr/>
        </p:nvSpPr>
        <p:spPr>
          <a:xfrm>
            <a:off x="5858527" y="5579011"/>
            <a:ext cx="950901" cy="338554"/>
          </a:xfrm>
          <a:prstGeom prst="rect">
            <a:avLst/>
          </a:prstGeom>
          <a:noFill/>
        </p:spPr>
        <p:txBody>
          <a:bodyPr wrap="none" rtlCol="0">
            <a:spAutoFit/>
          </a:bodyPr>
          <a:lstStyle/>
          <a:p>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Partition</a:t>
            </a:r>
          </a:p>
        </p:txBody>
      </p:sp>
      <p:sp>
        <p:nvSpPr>
          <p:cNvPr id="28" name="TextBox 27"/>
          <p:cNvSpPr txBox="1"/>
          <p:nvPr/>
        </p:nvSpPr>
        <p:spPr>
          <a:xfrm>
            <a:off x="9577139" y="5604585"/>
            <a:ext cx="950901" cy="338554"/>
          </a:xfrm>
          <a:prstGeom prst="rect">
            <a:avLst/>
          </a:prstGeom>
          <a:noFill/>
        </p:spPr>
        <p:txBody>
          <a:bodyPr wrap="none" rtlCol="0">
            <a:spAutoFit/>
          </a:bodyPr>
          <a:lstStyle/>
          <a:p>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Partition</a:t>
            </a:r>
          </a:p>
        </p:txBody>
      </p:sp>
      <p:sp>
        <p:nvSpPr>
          <p:cNvPr id="29" name="TextBox 28"/>
          <p:cNvSpPr txBox="1"/>
          <p:nvPr/>
        </p:nvSpPr>
        <p:spPr>
          <a:xfrm>
            <a:off x="4404680" y="5943139"/>
            <a:ext cx="1063112" cy="338554"/>
          </a:xfrm>
          <a:prstGeom prst="rect">
            <a:avLst/>
          </a:prstGeom>
          <a:noFill/>
        </p:spPr>
        <p:txBody>
          <a:bodyPr wrap="none" rtlCol="0">
            <a:spAutoFit/>
          </a:bodyPr>
          <a:lstStyle/>
          <a:p>
            <a:r>
              <a:rPr lang="en-US" sz="1600" b="1" i="1" dirty="0">
                <a:latin typeface="Amazon Ember Light" panose="020B0403020204020204" pitchFamily="34" charset="0"/>
                <a:ea typeface="Amazon Ember Light" panose="020B0403020204020204" pitchFamily="34" charset="0"/>
                <a:cs typeface="Amazon Ember Light" panose="020B0403020204020204" pitchFamily="34" charset="0"/>
              </a:rPr>
              <a:t>Pets</a:t>
            </a: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 table</a:t>
            </a:r>
          </a:p>
        </p:txBody>
      </p:sp>
      <p:sp>
        <p:nvSpPr>
          <p:cNvPr id="34" name="Rounded Rectangle 33"/>
          <p:cNvSpPr/>
          <p:nvPr/>
        </p:nvSpPr>
        <p:spPr>
          <a:xfrm>
            <a:off x="8468218" y="2591325"/>
            <a:ext cx="3204973" cy="1196812"/>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cxnSp>
        <p:nvCxnSpPr>
          <p:cNvPr id="38" name="Straight Arrow Connector 37"/>
          <p:cNvCxnSpPr>
            <a:stCxn id="30" idx="3"/>
            <a:endCxn id="32" idx="1"/>
          </p:cNvCxnSpPr>
          <p:nvPr/>
        </p:nvCxnSpPr>
        <p:spPr>
          <a:xfrm>
            <a:off x="3553922" y="1826579"/>
            <a:ext cx="783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32" idx="3"/>
            <a:endCxn id="34" idx="0"/>
          </p:cNvCxnSpPr>
          <p:nvPr/>
        </p:nvCxnSpPr>
        <p:spPr>
          <a:xfrm>
            <a:off x="5903603" y="1826579"/>
            <a:ext cx="4167102" cy="7647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ounded Rectangular Callout 2"/>
          <p:cNvSpPr/>
          <p:nvPr/>
        </p:nvSpPr>
        <p:spPr>
          <a:xfrm>
            <a:off x="872552" y="3334742"/>
            <a:ext cx="2393111" cy="2052053"/>
          </a:xfrm>
          <a:prstGeom prst="wedgeRoundRectCallout">
            <a:avLst>
              <a:gd name="adj1" fmla="val 94523"/>
              <a:gd name="adj2" fmla="val -105416"/>
              <a:gd name="adj3" fmla="val 16667"/>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Hash function</a:t>
            </a:r>
            <a:r>
              <a:rPr lang="en-US" dirty="0">
                <a:solidFill>
                  <a:schemeClr val="tx1"/>
                </a:solidFill>
              </a:rPr>
              <a:t> </a:t>
            </a:r>
          </a:p>
          <a:p>
            <a:pPr algn="ctr"/>
            <a:br>
              <a:rPr lang="en-US" dirty="0">
                <a:solidFill>
                  <a:schemeClr val="tx1"/>
                </a:solidFill>
              </a:rPr>
            </a:br>
            <a:r>
              <a:rPr lang="en-US" dirty="0">
                <a:solidFill>
                  <a:schemeClr val="tx1"/>
                </a:solidFill>
              </a:rPr>
              <a:t>Uses partition key value as input. Output determines what partition to put the data in</a:t>
            </a:r>
          </a:p>
        </p:txBody>
      </p:sp>
    </p:spTree>
    <p:custDataLst>
      <p:tags r:id="rId1"/>
    </p:custDataLst>
    <p:extLst>
      <p:ext uri="{BB962C8B-B14F-4D97-AF65-F5344CB8AC3E}">
        <p14:creationId xmlns:p14="http://schemas.microsoft.com/office/powerpoint/2010/main" val="3915062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Limitations of RDBMS (1/3): </a:t>
            </a:r>
            <a:r>
              <a:rPr lang="en-US" sz="4000" b="1" dirty="0"/>
              <a:t>Impedance Mismatch</a:t>
            </a:r>
          </a:p>
        </p:txBody>
      </p:sp>
      <p:sp>
        <p:nvSpPr>
          <p:cNvPr id="3" name="Content Placeholder 2"/>
          <p:cNvSpPr>
            <a:spLocks noGrp="1"/>
          </p:cNvSpPr>
          <p:nvPr>
            <p:ph idx="1"/>
          </p:nvPr>
        </p:nvSpPr>
        <p:spPr/>
        <p:txBody>
          <a:bodyPr>
            <a:normAutofit fontScale="85000" lnSpcReduction="20000"/>
          </a:bodyPr>
          <a:lstStyle/>
          <a:p>
            <a:pPr>
              <a:lnSpc>
                <a:spcPct val="120000"/>
              </a:lnSpc>
            </a:pPr>
            <a:r>
              <a:rPr lang="en-US" dirty="0"/>
              <a:t>Relational databases provide many advantages, but they are by no means perfect.</a:t>
            </a:r>
          </a:p>
          <a:p>
            <a:pPr>
              <a:lnSpc>
                <a:spcPct val="120000"/>
              </a:lnSpc>
            </a:pPr>
            <a:endParaRPr lang="en-US" dirty="0"/>
          </a:p>
          <a:p>
            <a:pPr>
              <a:lnSpc>
                <a:spcPct val="120000"/>
              </a:lnSpc>
            </a:pPr>
            <a:r>
              <a:rPr lang="en-US" b="1" dirty="0">
                <a:solidFill>
                  <a:srgbClr val="FF0000"/>
                </a:solidFill>
              </a:rPr>
              <a:t>Impedance mismatch </a:t>
            </a:r>
            <a:r>
              <a:rPr lang="en-US" dirty="0"/>
              <a:t>happens when two different representations require translation</a:t>
            </a:r>
            <a:endParaRPr lang="en-US" b="1" dirty="0">
              <a:solidFill>
                <a:srgbClr val="FF0000"/>
              </a:solidFill>
            </a:endParaRPr>
          </a:p>
          <a:p>
            <a:pPr lvl="1">
              <a:lnSpc>
                <a:spcPct val="120000"/>
              </a:lnSpc>
            </a:pPr>
            <a:r>
              <a:rPr lang="en-US" dirty="0"/>
              <a:t>There is a difference between the relational model and the in-memory data structures.</a:t>
            </a:r>
          </a:p>
          <a:p>
            <a:pPr lvl="2">
              <a:lnSpc>
                <a:spcPct val="120000"/>
              </a:lnSpc>
            </a:pPr>
            <a:r>
              <a:rPr lang="en-US" dirty="0"/>
              <a:t>The relational data model organizes data into relations and tuples.</a:t>
            </a:r>
          </a:p>
          <a:p>
            <a:pPr lvl="2">
              <a:lnSpc>
                <a:spcPct val="120000"/>
              </a:lnSpc>
            </a:pPr>
            <a:r>
              <a:rPr lang="en-US" dirty="0"/>
              <a:t>All operations in SQL consume and return relations/tables</a:t>
            </a:r>
          </a:p>
          <a:p>
            <a:pPr lvl="2">
              <a:lnSpc>
                <a:spcPct val="120000"/>
              </a:lnSpc>
            </a:pPr>
            <a:r>
              <a:rPr lang="en-US" dirty="0"/>
              <a:t>Mathematically elegant relational algebra.</a:t>
            </a:r>
          </a:p>
          <a:p>
            <a:pPr>
              <a:lnSpc>
                <a:spcPct val="120000"/>
              </a:lnSpc>
            </a:pPr>
            <a:endParaRPr lang="en-US" dirty="0"/>
          </a:p>
          <a:p>
            <a:pPr>
              <a:lnSpc>
                <a:spcPct val="120000"/>
              </a:lnSpc>
            </a:pPr>
            <a:r>
              <a:rPr lang="en-US" dirty="0">
                <a:highlight>
                  <a:srgbClr val="FFFF00"/>
                </a:highlight>
              </a:rPr>
              <a:t>Although the foundation of relations provides a certain elegance and simplicity, but it also introduces limitations.</a:t>
            </a:r>
          </a:p>
        </p:txBody>
      </p:sp>
      <p:sp>
        <p:nvSpPr>
          <p:cNvPr id="4" name="Slide Number Placeholder 3"/>
          <p:cNvSpPr>
            <a:spLocks noGrp="1"/>
          </p:cNvSpPr>
          <p:nvPr>
            <p:ph type="sldNum" sz="quarter" idx="12"/>
          </p:nvPr>
        </p:nvSpPr>
        <p:spPr/>
        <p:txBody>
          <a:bodyPr/>
          <a:lstStyle/>
          <a:p>
            <a:fld id="{BD332752-9405-3B49-87A2-9A38CAF0CA50}" type="slidenum">
              <a:rPr lang="en-US" smtClean="0"/>
              <a:t>14</a:t>
            </a:fld>
            <a:endParaRPr lang="en-US"/>
          </a:p>
        </p:txBody>
      </p:sp>
      <p:sp>
        <p:nvSpPr>
          <p:cNvPr id="5" name="Footer Placeholder 4">
            <a:extLst>
              <a:ext uri="{FF2B5EF4-FFF2-40B4-BE49-F238E27FC236}">
                <a16:creationId xmlns:a16="http://schemas.microsoft.com/office/drawing/2014/main" id="{659E6578-3999-5949-BDA8-6464461928A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348940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4652682" y="1371600"/>
            <a:ext cx="7371678" cy="4848619"/>
          </a:xfrm>
          <a:prstGeom prst="rec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Partitioning with composite primary key: Example</a:t>
            </a:r>
          </a:p>
        </p:txBody>
      </p:sp>
      <p:sp>
        <p:nvSpPr>
          <p:cNvPr id="4" name="Slide Number Placeholder 3"/>
          <p:cNvSpPr>
            <a:spLocks noGrp="1"/>
          </p:cNvSpPr>
          <p:nvPr>
            <p:ph type="sldNum" sz="quarter" idx="12"/>
          </p:nvPr>
        </p:nvSpPr>
        <p:spPr/>
        <p:txBody>
          <a:bodyPr/>
          <a:lstStyle/>
          <a:p>
            <a:fld id="{B6A95138-A96E-2F42-A959-2EFD44FE4AB7}" type="slidenum">
              <a:rPr lang="en-US" smtClean="0"/>
              <a:t>140</a:t>
            </a:fld>
            <a:endParaRPr lang="en-US" dirty="0"/>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grpSp>
        <p:nvGrpSpPr>
          <p:cNvPr id="19" name="Group 18"/>
          <p:cNvGrpSpPr/>
          <p:nvPr/>
        </p:nvGrpSpPr>
        <p:grpSpPr>
          <a:xfrm>
            <a:off x="8605894" y="1490068"/>
            <a:ext cx="3301117" cy="4343400"/>
            <a:chOff x="8346814" y="2114908"/>
            <a:chExt cx="3301117" cy="4343400"/>
          </a:xfrm>
        </p:grpSpPr>
        <p:sp>
          <p:nvSpPr>
            <p:cNvPr id="16" name="Rectangle 15"/>
            <p:cNvSpPr/>
            <p:nvPr/>
          </p:nvSpPr>
          <p:spPr>
            <a:xfrm>
              <a:off x="8346814" y="2114908"/>
              <a:ext cx="3301117" cy="434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8442959" y="2194560"/>
              <a:ext cx="3114955" cy="1323439"/>
            </a:xfrm>
            <a:prstGeom prst="rect">
              <a:avLst/>
            </a:prstGeom>
            <a:noFill/>
            <a:ln>
              <a:solidFill>
                <a:schemeClr val="bg1">
                  <a:lumMod val="95000"/>
                </a:schemeClr>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AnimalType</a:t>
              </a:r>
              <a:r>
                <a:rPr lang="en-US" sz="1600" dirty="0">
                  <a:latin typeface="Courier New" panose="02070309020205020404" pitchFamily="49" charset="0"/>
                  <a:ea typeface="Amazon Ember Light" panose="020B0403020204020204" pitchFamily="34" charset="0"/>
                  <a:cs typeface="Courier New" panose="02070309020205020404" pitchFamily="49" charset="0"/>
                </a:rPr>
                <a:t>": "Dog",</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"Fido",</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&lt;other attributes&gt;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7" name="TextBox 6"/>
            <p:cNvSpPr txBox="1"/>
            <p:nvPr/>
          </p:nvSpPr>
          <p:spPr>
            <a:xfrm>
              <a:off x="8442958" y="3631875"/>
              <a:ext cx="3114955" cy="1323439"/>
            </a:xfrm>
            <a:prstGeom prst="rect">
              <a:avLst/>
            </a:prstGeom>
            <a:noFill/>
            <a:ln>
              <a:solidFill>
                <a:schemeClr val="bg1">
                  <a:lumMod val="95000"/>
                </a:schemeClr>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AnimalType</a:t>
              </a:r>
              <a:r>
                <a:rPr lang="en-US" sz="1600" dirty="0">
                  <a:latin typeface="Courier New" panose="02070309020205020404" pitchFamily="49" charset="0"/>
                  <a:ea typeface="Amazon Ember Light" panose="020B0403020204020204" pitchFamily="34" charset="0"/>
                  <a:cs typeface="Courier New" panose="02070309020205020404" pitchFamily="49" charset="0"/>
                </a:rPr>
                <a:t>": "Dog",</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"Rover",</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&lt;other attributes&gt;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9" name="TextBox 8"/>
            <p:cNvSpPr txBox="1"/>
            <p:nvPr/>
          </p:nvSpPr>
          <p:spPr>
            <a:xfrm>
              <a:off x="8447531" y="5069190"/>
              <a:ext cx="3114955" cy="1323439"/>
            </a:xfrm>
            <a:prstGeom prst="rect">
              <a:avLst/>
            </a:prstGeom>
            <a:noFill/>
            <a:ln>
              <a:solidFill>
                <a:schemeClr val="bg1">
                  <a:lumMod val="95000"/>
                </a:schemeClr>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AnimalType</a:t>
              </a:r>
              <a:r>
                <a:rPr lang="en-US" sz="1600" dirty="0">
                  <a:latin typeface="Courier New" panose="02070309020205020404" pitchFamily="49" charset="0"/>
                  <a:ea typeface="Amazon Ember Light" panose="020B0403020204020204" pitchFamily="34" charset="0"/>
                  <a:cs typeface="Courier New" panose="02070309020205020404" pitchFamily="49" charset="0"/>
                </a:rPr>
                <a:t>": "Dog",</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"Spot",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&lt;other attributes&gt;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grpSp>
      <p:grpSp>
        <p:nvGrpSpPr>
          <p:cNvPr id="18" name="Group 17"/>
          <p:cNvGrpSpPr/>
          <p:nvPr/>
        </p:nvGrpSpPr>
        <p:grpSpPr>
          <a:xfrm>
            <a:off x="4790629" y="1490068"/>
            <a:ext cx="3697916" cy="2926080"/>
            <a:chOff x="4169689" y="2114909"/>
            <a:chExt cx="3478390" cy="2926080"/>
          </a:xfrm>
        </p:grpSpPr>
        <p:sp>
          <p:nvSpPr>
            <p:cNvPr id="15" name="Rectangle 14"/>
            <p:cNvSpPr/>
            <p:nvPr/>
          </p:nvSpPr>
          <p:spPr>
            <a:xfrm>
              <a:off x="4169689" y="2114909"/>
              <a:ext cx="3478390" cy="292608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193110" y="2194560"/>
              <a:ext cx="3363182" cy="1323439"/>
            </a:xfrm>
            <a:prstGeom prst="rect">
              <a:avLst/>
            </a:prstGeom>
            <a:noFill/>
            <a:ln>
              <a:solidFill>
                <a:schemeClr val="bg1">
                  <a:lumMod val="95000"/>
                </a:schemeClr>
              </a:solidFill>
            </a:ln>
          </p:spPr>
          <p:txBody>
            <a:bodyPr wrap="squar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AnimalType</a:t>
              </a:r>
              <a:r>
                <a:rPr lang="en-US" sz="1600" dirty="0">
                  <a:latin typeface="Courier New" panose="02070309020205020404" pitchFamily="49" charset="0"/>
                  <a:ea typeface="Amazon Ember Light" panose="020B0403020204020204" pitchFamily="34" charset="0"/>
                  <a:cs typeface="Courier New" panose="02070309020205020404" pitchFamily="49" charset="0"/>
                </a:rPr>
                <a:t>": "Turtle",</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"Ernest",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&lt;other attributes&gt;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12" name="TextBox 11"/>
            <p:cNvSpPr txBox="1"/>
            <p:nvPr/>
          </p:nvSpPr>
          <p:spPr>
            <a:xfrm>
              <a:off x="4193110" y="3631875"/>
              <a:ext cx="3363182" cy="1323439"/>
            </a:xfrm>
            <a:prstGeom prst="rect">
              <a:avLst/>
            </a:prstGeom>
            <a:noFill/>
            <a:ln>
              <a:solidFill>
                <a:schemeClr val="bg1">
                  <a:lumMod val="95000"/>
                </a:schemeClr>
              </a:solidFill>
            </a:ln>
          </p:spPr>
          <p:txBody>
            <a:bodyPr wrap="square" rtlCol="0">
              <a:spAutoFit/>
            </a:bodyPr>
            <a:lstStyle/>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AnimalType</a:t>
              </a:r>
              <a:r>
                <a:rPr lang="en-US" sz="1600" dirty="0">
                  <a:latin typeface="Courier New" panose="02070309020205020404" pitchFamily="49" charset="0"/>
                  <a:ea typeface="Amazon Ember Light" panose="020B0403020204020204" pitchFamily="34" charset="0"/>
                  <a:cs typeface="Courier New" panose="02070309020205020404" pitchFamily="49" charset="0"/>
                </a:rPr>
                <a:t>": “Lizard",</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“Quincy",</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&lt;other attributes&gt;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grpSp>
      <p:sp>
        <p:nvSpPr>
          <p:cNvPr id="21" name="TextBox 20"/>
          <p:cNvSpPr txBox="1"/>
          <p:nvPr/>
        </p:nvSpPr>
        <p:spPr>
          <a:xfrm>
            <a:off x="4830970" y="4494683"/>
            <a:ext cx="950901" cy="338554"/>
          </a:xfrm>
          <a:prstGeom prst="rect">
            <a:avLst/>
          </a:prstGeom>
          <a:noFill/>
        </p:spPr>
        <p:txBody>
          <a:bodyPr wrap="none" rtlCol="0">
            <a:spAutoFit/>
          </a:bodyPr>
          <a:lstStyle/>
          <a:p>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Partition</a:t>
            </a:r>
          </a:p>
        </p:txBody>
      </p:sp>
      <p:sp>
        <p:nvSpPr>
          <p:cNvPr id="22" name="TextBox 21"/>
          <p:cNvSpPr txBox="1"/>
          <p:nvPr/>
        </p:nvSpPr>
        <p:spPr>
          <a:xfrm>
            <a:off x="8605894" y="5881665"/>
            <a:ext cx="950901" cy="338554"/>
          </a:xfrm>
          <a:prstGeom prst="rect">
            <a:avLst/>
          </a:prstGeom>
          <a:noFill/>
        </p:spPr>
        <p:txBody>
          <a:bodyPr wrap="none" rtlCol="0">
            <a:spAutoFit/>
          </a:bodyPr>
          <a:lstStyle/>
          <a:p>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Partition</a:t>
            </a:r>
          </a:p>
        </p:txBody>
      </p:sp>
      <p:sp>
        <p:nvSpPr>
          <p:cNvPr id="24" name="TextBox 23"/>
          <p:cNvSpPr txBox="1"/>
          <p:nvPr/>
        </p:nvSpPr>
        <p:spPr>
          <a:xfrm>
            <a:off x="4709050" y="5881665"/>
            <a:ext cx="1063112" cy="338554"/>
          </a:xfrm>
          <a:prstGeom prst="rect">
            <a:avLst/>
          </a:prstGeom>
          <a:noFill/>
        </p:spPr>
        <p:txBody>
          <a:bodyPr wrap="none" rtlCol="0">
            <a:spAutoFit/>
          </a:bodyPr>
          <a:lstStyle/>
          <a:p>
            <a:r>
              <a:rPr lang="en-US" sz="1600" b="1" i="1" dirty="0">
                <a:latin typeface="Amazon Ember Light" panose="020B0403020204020204" pitchFamily="34" charset="0"/>
                <a:ea typeface="Amazon Ember Light" panose="020B0403020204020204" pitchFamily="34" charset="0"/>
                <a:cs typeface="Amazon Ember Light" panose="020B0403020204020204" pitchFamily="34" charset="0"/>
              </a:rPr>
              <a:t>Pets</a:t>
            </a: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 table</a:t>
            </a:r>
          </a:p>
        </p:txBody>
      </p:sp>
      <p:sp>
        <p:nvSpPr>
          <p:cNvPr id="25" name="TextBox 24"/>
          <p:cNvSpPr txBox="1"/>
          <p:nvPr/>
        </p:nvSpPr>
        <p:spPr>
          <a:xfrm>
            <a:off x="370747" y="1569720"/>
            <a:ext cx="3114955" cy="1323439"/>
          </a:xfrm>
          <a:prstGeom prst="rect">
            <a:avLst/>
          </a:prstGeom>
          <a:noFill/>
          <a:ln>
            <a:solidFill>
              <a:schemeClr val="accent5"/>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AnimalType</a:t>
            </a:r>
            <a:r>
              <a:rPr lang="en-US" sz="1600" dirty="0">
                <a:latin typeface="Courier New" panose="02070309020205020404" pitchFamily="49" charset="0"/>
                <a:ea typeface="Amazon Ember Light" panose="020B0403020204020204" pitchFamily="34" charset="0"/>
                <a:cs typeface="Courier New" panose="02070309020205020404" pitchFamily="49" charset="0"/>
              </a:rPr>
              <a:t>": "Dog",</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"Rover",</a:t>
            </a:r>
          </a:p>
          <a:p>
            <a:pPr defTabSz="457200"/>
            <a:r>
              <a:rPr lang="en-US" sz="1600" dirty="0">
                <a:latin typeface="Courier New" panose="02070309020205020404" pitchFamily="49" charset="0"/>
                <a:ea typeface="Amazon Ember Light" panose="020B0403020204020204" pitchFamily="34" charset="0"/>
                <a:cs typeface="Courier New" panose="02070309020205020404" pitchFamily="49" charset="0"/>
              </a:rPr>
              <a:t>	&lt;other attributes&gt;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cxnSp>
        <p:nvCxnSpPr>
          <p:cNvPr id="27" name="Straight Arrow Connector 26"/>
          <p:cNvCxnSpPr>
            <a:stCxn id="25" idx="2"/>
            <a:endCxn id="28" idx="0"/>
          </p:cNvCxnSpPr>
          <p:nvPr/>
        </p:nvCxnSpPr>
        <p:spPr>
          <a:xfrm flipH="1">
            <a:off x="1925227" y="2893159"/>
            <a:ext cx="2998" cy="584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142000" y="3478049"/>
            <a:ext cx="1566454" cy="646331"/>
          </a:xfrm>
          <a:prstGeom prst="rect">
            <a:avLst/>
          </a:prstGeom>
          <a:noFill/>
          <a:ln>
            <a:solidFill>
              <a:schemeClr val="tx1"/>
            </a:solidFill>
          </a:ln>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DynamoDB</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hash function</a:t>
            </a:r>
          </a:p>
        </p:txBody>
      </p:sp>
      <p:cxnSp>
        <p:nvCxnSpPr>
          <p:cNvPr id="34" name="Elbow Connector 33"/>
          <p:cNvCxnSpPr>
            <a:stCxn id="28" idx="2"/>
            <a:endCxn id="16" idx="0"/>
          </p:cNvCxnSpPr>
          <p:nvPr/>
        </p:nvCxnSpPr>
        <p:spPr>
          <a:xfrm rot="5400000" flipH="1" flipV="1">
            <a:off x="4773684" y="-1358389"/>
            <a:ext cx="2634312" cy="8331226"/>
          </a:xfrm>
          <a:prstGeom prst="bentConnector5">
            <a:avLst>
              <a:gd name="adj1" fmla="val -8678"/>
              <a:gd name="adj2" fmla="val 27193"/>
              <a:gd name="adj3" fmla="val 108678"/>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8641078" y="2968348"/>
            <a:ext cx="3204973" cy="1377366"/>
          </a:xfrm>
          <a:prstGeom prst="round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
          <p:cNvSpPr/>
          <p:nvPr/>
        </p:nvSpPr>
        <p:spPr>
          <a:xfrm>
            <a:off x="879662" y="4709270"/>
            <a:ext cx="2967486" cy="1523113"/>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DynamoDB</a:t>
            </a:r>
            <a:r>
              <a:rPr lang="en-US" dirty="0"/>
              <a:t> stores the new item among the others with the same partition key in ascending order by sort key.</a:t>
            </a:r>
          </a:p>
        </p:txBody>
      </p:sp>
    </p:spTree>
    <p:custDataLst>
      <p:tags r:id="rId1"/>
    </p:custDataLst>
    <p:extLst>
      <p:ext uri="{BB962C8B-B14F-4D97-AF65-F5344CB8AC3E}">
        <p14:creationId xmlns:p14="http://schemas.microsoft.com/office/powerpoint/2010/main" val="21429963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A0658-1E71-9944-B9A9-70FDC5B87F80}"/>
              </a:ext>
            </a:extLst>
          </p:cNvPr>
          <p:cNvSpPr>
            <a:spLocks noGrp="1"/>
          </p:cNvSpPr>
          <p:nvPr>
            <p:ph type="title"/>
          </p:nvPr>
        </p:nvSpPr>
        <p:spPr/>
        <p:txBody>
          <a:bodyPr/>
          <a:lstStyle/>
          <a:p>
            <a:r>
              <a:rPr lang="en-US" dirty="0"/>
              <a:t>Retrieving Data from a DynamoDB table</a:t>
            </a:r>
          </a:p>
        </p:txBody>
      </p:sp>
      <p:sp>
        <p:nvSpPr>
          <p:cNvPr id="3" name="Content Placeholder 2">
            <a:extLst>
              <a:ext uri="{FF2B5EF4-FFF2-40B4-BE49-F238E27FC236}">
                <a16:creationId xmlns:a16="http://schemas.microsoft.com/office/drawing/2014/main" id="{4B676329-1059-5B40-AAE6-11951AB7AE7F}"/>
              </a:ext>
            </a:extLst>
          </p:cNvPr>
          <p:cNvSpPr>
            <a:spLocks noGrp="1"/>
          </p:cNvSpPr>
          <p:nvPr>
            <p:ph idx="1"/>
          </p:nvPr>
        </p:nvSpPr>
        <p:spPr/>
        <p:txBody>
          <a:bodyPr/>
          <a:lstStyle/>
          <a:p>
            <a:pPr marL="0" lvl="0" indent="0">
              <a:lnSpc>
                <a:spcPct val="100000"/>
              </a:lnSpc>
              <a:spcBef>
                <a:spcPts val="0"/>
              </a:spcBef>
              <a:buNone/>
              <a:defRPr/>
            </a:pPr>
            <a:r>
              <a:rPr lang="en-US" dirty="0"/>
              <a:t>You can retrieve data from a DynamoDB table in two different ways:</a:t>
            </a:r>
          </a:p>
          <a:p>
            <a:pPr marL="171450" lvl="0" indent="-171450">
              <a:lnSpc>
                <a:spcPct val="100000"/>
              </a:lnSpc>
              <a:spcBef>
                <a:spcPts val="0"/>
              </a:spcBef>
              <a:defRPr/>
            </a:pPr>
            <a:endParaRPr lang="en-US" b="1" dirty="0"/>
          </a:p>
          <a:p>
            <a:pPr marL="171450" lvl="0" indent="-171450">
              <a:lnSpc>
                <a:spcPct val="100000"/>
              </a:lnSpc>
              <a:spcBef>
                <a:spcPts val="0"/>
              </a:spcBef>
              <a:defRPr/>
            </a:pPr>
            <a:r>
              <a:rPr lang="en-US" b="1" dirty="0">
                <a:solidFill>
                  <a:srgbClr val="FF0000"/>
                </a:solidFill>
              </a:rPr>
              <a:t>Query:</a:t>
            </a:r>
            <a:r>
              <a:rPr lang="en-US" dirty="0"/>
              <a:t> the query operation takes advantage of partitioning to effectively locate items by using the primary key. </a:t>
            </a:r>
          </a:p>
          <a:p>
            <a:pPr marL="171450" lvl="0" indent="-171450">
              <a:lnSpc>
                <a:spcPct val="100000"/>
              </a:lnSpc>
              <a:spcBef>
                <a:spcPts val="0"/>
              </a:spcBef>
              <a:defRPr/>
            </a:pPr>
            <a:endParaRPr lang="en-US" b="1" dirty="0"/>
          </a:p>
          <a:p>
            <a:pPr marL="171450" lvl="0" indent="-171450">
              <a:lnSpc>
                <a:spcPct val="100000"/>
              </a:lnSpc>
              <a:spcBef>
                <a:spcPts val="0"/>
              </a:spcBef>
              <a:defRPr/>
            </a:pPr>
            <a:r>
              <a:rPr lang="en-US" b="1" dirty="0">
                <a:solidFill>
                  <a:srgbClr val="FF0000"/>
                </a:solidFill>
              </a:rPr>
              <a:t>Scan:</a:t>
            </a:r>
            <a:r>
              <a:rPr lang="en-US" dirty="0"/>
              <a:t> enables you to locate items in the table by matching conditions on </a:t>
            </a:r>
            <a:r>
              <a:rPr lang="en-US" b="1" dirty="0"/>
              <a:t>non-key attributes</a:t>
            </a:r>
            <a:r>
              <a:rPr lang="en-US" dirty="0"/>
              <a:t>. </a:t>
            </a:r>
          </a:p>
          <a:p>
            <a:pPr marL="628650" lvl="1" indent="-171450">
              <a:lnSpc>
                <a:spcPct val="100000"/>
              </a:lnSpc>
              <a:spcBef>
                <a:spcPts val="0"/>
              </a:spcBef>
              <a:defRPr/>
            </a:pPr>
            <a:r>
              <a:rPr lang="en-US" dirty="0"/>
              <a:t>This gives you the flexibility to locate items by other attributes. </a:t>
            </a:r>
          </a:p>
          <a:p>
            <a:pPr marL="628650" lvl="1" indent="-171450">
              <a:lnSpc>
                <a:spcPct val="100000"/>
              </a:lnSpc>
              <a:spcBef>
                <a:spcPts val="0"/>
              </a:spcBef>
              <a:defRPr/>
            </a:pPr>
            <a:r>
              <a:rPr lang="en-US" dirty="0"/>
              <a:t>However, the operation is less efficient because DynamoDB will scan through all the items in the table to find the ones that match your criteria. </a:t>
            </a:r>
          </a:p>
          <a:p>
            <a:endParaRPr lang="en-US" dirty="0"/>
          </a:p>
        </p:txBody>
      </p:sp>
      <p:sp>
        <p:nvSpPr>
          <p:cNvPr id="4" name="Slide Number Placeholder 3">
            <a:extLst>
              <a:ext uri="{FF2B5EF4-FFF2-40B4-BE49-F238E27FC236}">
                <a16:creationId xmlns:a16="http://schemas.microsoft.com/office/drawing/2014/main" id="{2245C45C-66A8-E24C-810E-1A033F315E6E}"/>
              </a:ext>
            </a:extLst>
          </p:cNvPr>
          <p:cNvSpPr>
            <a:spLocks noGrp="1"/>
          </p:cNvSpPr>
          <p:nvPr>
            <p:ph type="sldNum" sz="quarter" idx="12"/>
          </p:nvPr>
        </p:nvSpPr>
        <p:spPr/>
        <p:txBody>
          <a:bodyPr/>
          <a:lstStyle/>
          <a:p>
            <a:fld id="{B6A95138-A96E-2F42-A959-2EFD44FE4AB7}" type="slidenum">
              <a:rPr lang="en-US" smtClean="0"/>
              <a:t>141</a:t>
            </a:fld>
            <a:endParaRPr lang="en-US" dirty="0"/>
          </a:p>
        </p:txBody>
      </p:sp>
      <p:sp>
        <p:nvSpPr>
          <p:cNvPr id="5" name="Footer Placeholder 4">
            <a:extLst>
              <a:ext uri="{FF2B5EF4-FFF2-40B4-BE49-F238E27FC236}">
                <a16:creationId xmlns:a16="http://schemas.microsoft.com/office/drawing/2014/main" id="{22F2092D-5010-544A-BE7D-44415C466BA6}"/>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29448844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112466" y="2584880"/>
            <a:ext cx="4875053" cy="1077218"/>
          </a:xfrm>
          <a:prstGeom prst="rect">
            <a:avLst/>
          </a:prstGeom>
          <a:noFill/>
          <a:ln>
            <a:solidFill>
              <a:schemeClr val="tx2"/>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"thread_id" : 123,</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"subject" : "How do I cook potatoes?"</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pic>
        <p:nvPicPr>
          <p:cNvPr id="10" name="Picture 2" descr="https://openclipart.org/image/300px/svg_to_png/202732/checkma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4987" y="2601675"/>
            <a:ext cx="384289" cy="40593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101589" y="3801805"/>
            <a:ext cx="4885929" cy="2554545"/>
          </a:xfrm>
          <a:prstGeom prst="rect">
            <a:avLst/>
          </a:prstGeom>
          <a:noFill/>
          <a:ln>
            <a:solidFill>
              <a:schemeClr val="tx2"/>
            </a:solidFill>
          </a:ln>
        </p:spPr>
        <p:txBody>
          <a:bodyPr wrap="squar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"thread_id" : 123,</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"reply_id" : "abc"</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"reply" : "Boil for 10 minutes"</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"thread_id" : 123,</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"reply_id" : "def"</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"reply" : "Bake for 45 minutes"</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13" name="Title 1"/>
          <p:cNvSpPr>
            <a:spLocks noGrp="1"/>
          </p:cNvSpPr>
          <p:nvPr>
            <p:ph type="title"/>
          </p:nvPr>
        </p:nvSpPr>
        <p:spPr/>
        <p:txBody>
          <a:bodyPr/>
          <a:lstStyle/>
          <a:p>
            <a:r>
              <a:rPr lang="en-US" dirty="0"/>
              <a:t>One-to-many t</a:t>
            </a:r>
            <a:r>
              <a:rPr lang="en-US" dirty="0">
                <a:solidFill>
                  <a:srgbClr val="FFFFFF"/>
                </a:solidFill>
              </a:rPr>
              <a:t>ables</a:t>
            </a:r>
            <a:r>
              <a:rPr lang="en-US" dirty="0"/>
              <a:t> </a:t>
            </a:r>
          </a:p>
        </p:txBody>
      </p:sp>
      <p:sp>
        <p:nvSpPr>
          <p:cNvPr id="3" name="Content Placeholder 2"/>
          <p:cNvSpPr>
            <a:spLocks noGrp="1"/>
          </p:cNvSpPr>
          <p:nvPr>
            <p:ph idx="1"/>
          </p:nvPr>
        </p:nvSpPr>
        <p:spPr/>
        <p:txBody>
          <a:bodyPr/>
          <a:lstStyle/>
          <a:p>
            <a:r>
              <a:rPr lang="en-US" dirty="0"/>
              <a:t>Use one-to-many tables instead of a large number of </a:t>
            </a:r>
            <a:r>
              <a:rPr lang="en-US" dirty="0">
                <a:solidFill>
                  <a:srgbClr val="000000"/>
                </a:solidFill>
              </a:rPr>
              <a:t>attributes.</a:t>
            </a:r>
            <a:endParaRPr lang="en-US" dirty="0">
              <a:solidFill>
                <a:srgbClr val="000000"/>
              </a:solidFill>
              <a:latin typeface="Amazon Ember Light" panose="020B0403020204020204"/>
            </a:endParaRPr>
          </a:p>
        </p:txBody>
      </p:sp>
      <p:pic>
        <p:nvPicPr>
          <p:cNvPr id="11" name="Picture 2" descr="https://openclipart.org/image/300px/svg_to_png/202732/checkmar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4987" y="3812570"/>
            <a:ext cx="384289" cy="40593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FC43BFD-8FF7-A343-A8A6-E2338FCE8046}" type="slidenum">
              <a:rPr lang="en-US" smtClean="0"/>
              <a:pPr/>
              <a:t>142</a:t>
            </a:fld>
            <a:endParaRPr lang="en-US" dirty="0"/>
          </a:p>
        </p:txBody>
      </p:sp>
      <p:sp>
        <p:nvSpPr>
          <p:cNvPr id="12"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grpSp>
        <p:nvGrpSpPr>
          <p:cNvPr id="14" name="Group 13"/>
          <p:cNvGrpSpPr/>
          <p:nvPr/>
        </p:nvGrpSpPr>
        <p:grpSpPr>
          <a:xfrm>
            <a:off x="273328" y="2212481"/>
            <a:ext cx="6232796" cy="1942059"/>
            <a:chOff x="419100" y="1960690"/>
            <a:chExt cx="6232796" cy="1942059"/>
          </a:xfrm>
        </p:grpSpPr>
        <p:sp>
          <p:nvSpPr>
            <p:cNvPr id="4" name="TextBox 3"/>
            <p:cNvSpPr txBox="1"/>
            <p:nvPr/>
          </p:nvSpPr>
          <p:spPr>
            <a:xfrm>
              <a:off x="419100" y="2333089"/>
              <a:ext cx="6232796" cy="1569660"/>
            </a:xfrm>
            <a:prstGeom prst="rect">
              <a:avLst/>
            </a:prstGeom>
            <a:noFill/>
            <a:ln>
              <a:solidFill>
                <a:schemeClr val="tx2"/>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"thread_id" : 123,</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"subject" : "How do I cook potatoes?",</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"replies"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["Boil…", "Bake…", "Roast…", "Fry…", "Mash…"]</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pic>
          <p:nvPicPr>
            <p:cNvPr id="9" name="Picture 2" descr="https://openclipart.org/image/300px/svg_to_png/34267/process-sto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7178" y="2395367"/>
              <a:ext cx="294685" cy="3149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1107" y="1960690"/>
              <a:ext cx="317907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Complex Forum Thread Table</a:t>
              </a:r>
            </a:p>
          </p:txBody>
        </p:sp>
      </p:grpSp>
      <p:sp>
        <p:nvSpPr>
          <p:cNvPr id="16" name="Rectangle 15"/>
          <p:cNvSpPr/>
          <p:nvPr/>
        </p:nvSpPr>
        <p:spPr>
          <a:xfrm>
            <a:off x="8343184" y="2215548"/>
            <a:ext cx="2983509" cy="369332"/>
          </a:xfrm>
          <a:prstGeom prst="rect">
            <a:avLst/>
          </a:prstGeom>
        </p:spPr>
        <p:txBody>
          <a:bodyPr wrap="none">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Simple Forum Thread Table</a:t>
            </a:r>
          </a:p>
        </p:txBody>
      </p:sp>
      <p:sp>
        <p:nvSpPr>
          <p:cNvPr id="18" name="Rectangle 17"/>
          <p:cNvSpPr/>
          <p:nvPr/>
        </p:nvSpPr>
        <p:spPr>
          <a:xfrm>
            <a:off x="5748607" y="4843471"/>
            <a:ext cx="1300356" cy="369332"/>
          </a:xfrm>
          <a:prstGeom prst="rect">
            <a:avLst/>
          </a:prstGeom>
        </p:spPr>
        <p:txBody>
          <a:bodyPr wrap="none">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ReplyTable</a:t>
            </a:r>
          </a:p>
        </p:txBody>
      </p:sp>
    </p:spTree>
    <p:custDataLst>
      <p:tags r:id="rId1"/>
    </p:custDataLst>
    <p:extLst>
      <p:ext uri="{BB962C8B-B14F-4D97-AF65-F5344CB8AC3E}">
        <p14:creationId xmlns:p14="http://schemas.microsoft.com/office/powerpoint/2010/main" val="2978144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Varied access patterns</a:t>
            </a:r>
          </a:p>
        </p:txBody>
      </p:sp>
      <p:sp>
        <p:nvSpPr>
          <p:cNvPr id="3" name="Content Placeholder 2"/>
          <p:cNvSpPr>
            <a:spLocks noGrp="1"/>
          </p:cNvSpPr>
          <p:nvPr>
            <p:ph idx="1"/>
          </p:nvPr>
        </p:nvSpPr>
        <p:spPr/>
        <p:txBody>
          <a:bodyPr/>
          <a:lstStyle/>
          <a:p>
            <a:r>
              <a:rPr lang="en-US" dirty="0"/>
              <a:t>Store frequently accessed small attributes in a separate table.</a:t>
            </a:r>
          </a:p>
        </p:txBody>
      </p:sp>
      <p:sp>
        <p:nvSpPr>
          <p:cNvPr id="5" name="Content Placeholder 2"/>
          <p:cNvSpPr txBox="1">
            <a:spLocks/>
          </p:cNvSpPr>
          <p:nvPr/>
        </p:nvSpPr>
        <p:spPr>
          <a:xfrm>
            <a:off x="295835" y="2138885"/>
            <a:ext cx="5800163" cy="2913983"/>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dirty="0">
                <a:latin typeface="Amazon Ember Light" charset="0"/>
                <a:ea typeface="Amazon Ember Light" charset="0"/>
                <a:cs typeface="Amazon Ember Light" charset="0"/>
              </a:rPr>
              <a:t>Company </a:t>
            </a:r>
            <a:r>
              <a:rPr lang="en-US" sz="1600" dirty="0">
                <a:solidFill>
                  <a:srgbClr val="000000"/>
                </a:solidFill>
                <a:latin typeface="Amazon Ember Light" charset="0"/>
                <a:ea typeface="Amazon Ember Light" charset="0"/>
                <a:cs typeface="Amazon Ember Light" charset="0"/>
              </a:rPr>
              <a:t>Table</a:t>
            </a:r>
            <a:endParaRPr lang="en-US" sz="1600" dirty="0">
              <a:solidFill>
                <a:srgbClr val="000000"/>
              </a:solidFill>
              <a:latin typeface="Amazon Ember Light" panose="020B0403020204020204"/>
              <a:ea typeface="Amazon Ember Light" charset="0"/>
              <a:cs typeface="Amazon Ember Light" charset="0"/>
            </a:endParaRPr>
          </a:p>
          <a:p>
            <a:pPr marL="0" indent="0">
              <a:buNone/>
            </a:pPr>
            <a:r>
              <a:rPr lang="en-US" sz="1600" dirty="0">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“companyName</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r>
              <a:rPr lang="en-US" sz="1600" dirty="0">
                <a:latin typeface="Courier New" panose="02070309020205020404" pitchFamily="49" charset="0"/>
                <a:ea typeface="Amazon Ember Light" charset="0"/>
                <a:cs typeface="Courier New" panose="02070309020205020404" pitchFamily="49" charset="0"/>
              </a:rPr>
              <a:t> “Example</a:t>
            </a:r>
            <a:r>
              <a:rPr lang="en-US" sz="1600" dirty="0">
                <a:solidFill>
                  <a:srgbClr val="000000"/>
                </a:solidFill>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“stockPrice”: 285,</a:t>
            </a:r>
          </a:p>
          <a:p>
            <a:pPr marL="0" indent="0">
              <a:buNone/>
            </a:pPr>
            <a:r>
              <a:rPr lang="en-US" sz="1600" dirty="0">
                <a:latin typeface="Courier New" panose="02070309020205020404" pitchFamily="49" charset="0"/>
                <a:ea typeface="Amazon Ember Light" charset="0"/>
                <a:cs typeface="Courier New" panose="02070309020205020404" pitchFamily="49" charset="0"/>
              </a:rPr>
              <a:t>  “aboutCompany”: “Example company builds ships</a:t>
            </a:r>
            <a:r>
              <a:rPr lang="en-US" sz="1600" dirty="0">
                <a:solidFill>
                  <a:srgbClr val="000000"/>
                </a:solidFill>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“missionStatement”: “Our mission is to build the </a:t>
            </a:r>
            <a:r>
              <a:rPr lang="en-US" sz="1600" dirty="0">
                <a:solidFill>
                  <a:srgbClr val="000000"/>
                </a:solidFill>
                <a:latin typeface="Courier New" panose="02070309020205020404" pitchFamily="49" charset="0"/>
                <a:ea typeface="Amazon Ember Light" charset="0"/>
                <a:cs typeface="Courier New" panose="02070309020205020404" pitchFamily="49" charset="0"/>
              </a:rPr>
              <a:t>best</a:t>
            </a:r>
            <a:r>
              <a:rPr lang="en-US" sz="1600" dirty="0">
                <a:latin typeface="Courier New" panose="02070309020205020404" pitchFamily="49" charset="0"/>
                <a:ea typeface="Amazon Ember Light" charset="0"/>
                <a:cs typeface="Courier New" panose="02070309020205020404" pitchFamily="49" charset="0"/>
              </a:rPr>
              <a:t> </a:t>
            </a:r>
            <a:r>
              <a:rPr lang="en-US" sz="1600" dirty="0">
                <a:solidFill>
                  <a:srgbClr val="000000"/>
                </a:solidFill>
                <a:latin typeface="Courier New" panose="02070309020205020404" pitchFamily="49" charset="0"/>
                <a:ea typeface="Amazon Ember Light" charset="0"/>
                <a:cs typeface="Courier New" panose="02070309020205020404" pitchFamily="49" charset="0"/>
              </a:rPr>
              <a:t>ships.”</a:t>
            </a:r>
            <a:r>
              <a:rPr lang="en-US" sz="1600" dirty="0">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“logoHighResolution”: “example.png”</a:t>
            </a:r>
          </a:p>
          <a:p>
            <a:pPr marL="0" indent="0">
              <a:buNone/>
            </a:pPr>
            <a:r>
              <a:rPr lang="en-US" sz="1600" dirty="0">
                <a:latin typeface="Courier New" panose="02070309020205020404" pitchFamily="49" charset="0"/>
                <a:ea typeface="Amazon Ember Light" charset="0"/>
                <a:cs typeface="Courier New" panose="02070309020205020404" pitchFamily="49" charset="0"/>
              </a:rPr>
              <a:t> }</a:t>
            </a:r>
          </a:p>
        </p:txBody>
      </p:sp>
      <p:sp>
        <p:nvSpPr>
          <p:cNvPr id="8" name="Content Placeholder 2"/>
          <p:cNvSpPr txBox="1">
            <a:spLocks/>
          </p:cNvSpPr>
          <p:nvPr/>
        </p:nvSpPr>
        <p:spPr>
          <a:xfrm>
            <a:off x="6378643" y="2138885"/>
            <a:ext cx="5010815" cy="1704975"/>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dirty="0">
                <a:latin typeface="Amazon Ember Light" charset="0"/>
                <a:ea typeface="Amazon Ember Light" charset="0"/>
                <a:cs typeface="Amazon Ember Light" charset="0"/>
              </a:rPr>
              <a:t>Company Stock </a:t>
            </a:r>
            <a:r>
              <a:rPr lang="en-US" sz="1600" dirty="0">
                <a:solidFill>
                  <a:srgbClr val="000000"/>
                </a:solidFill>
                <a:latin typeface="Amazon Ember Light" charset="0"/>
                <a:ea typeface="Amazon Ember Light" charset="0"/>
                <a:cs typeface="Amazon Ember Light" charset="0"/>
              </a:rPr>
              <a:t>Table</a:t>
            </a:r>
            <a:endParaRPr lang="en-US" sz="1600" dirty="0">
              <a:solidFill>
                <a:srgbClr val="000000"/>
              </a:solidFill>
              <a:latin typeface="Amazon Ember Light" panose="020B0403020204020204"/>
              <a:ea typeface="Amazon Ember Light" charset="0"/>
              <a:cs typeface="Amazon Ember Light" charset="0"/>
            </a:endParaRPr>
          </a:p>
          <a:p>
            <a:pPr marL="0" indent="0">
              <a:buNone/>
            </a:pPr>
            <a:r>
              <a:rPr lang="en-US" sz="1600" dirty="0">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“companyName</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r>
              <a:rPr lang="en-US" sz="1600" dirty="0">
                <a:latin typeface="Courier New" panose="02070309020205020404" pitchFamily="49" charset="0"/>
                <a:ea typeface="Amazon Ember Light" charset="0"/>
                <a:cs typeface="Courier New" panose="02070309020205020404" pitchFamily="49" charset="0"/>
              </a:rPr>
              <a:t> “Example</a:t>
            </a:r>
            <a:r>
              <a:rPr lang="en-US" sz="1600" dirty="0">
                <a:solidFill>
                  <a:srgbClr val="000000"/>
                </a:solidFill>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“stockPrice”: 285</a:t>
            </a:r>
          </a:p>
          <a:p>
            <a:pPr marL="0" indent="0">
              <a:buNone/>
            </a:pPr>
            <a:r>
              <a:rPr lang="en-US" sz="1600" dirty="0">
                <a:latin typeface="Courier New" panose="02070309020205020404" pitchFamily="49" charset="0"/>
                <a:ea typeface="Amazon Ember Light" charset="0"/>
                <a:cs typeface="Courier New" panose="02070309020205020404" pitchFamily="49" charset="0"/>
              </a:rPr>
              <a:t>}</a:t>
            </a:r>
          </a:p>
        </p:txBody>
      </p:sp>
      <p:sp>
        <p:nvSpPr>
          <p:cNvPr id="9" name="Content Placeholder 2"/>
          <p:cNvSpPr txBox="1">
            <a:spLocks/>
          </p:cNvSpPr>
          <p:nvPr/>
        </p:nvSpPr>
        <p:spPr>
          <a:xfrm>
            <a:off x="6380614" y="3798021"/>
            <a:ext cx="5010815" cy="2656567"/>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dirty="0">
                <a:latin typeface="Amazon Ember Light" charset="0"/>
                <a:ea typeface="Amazon Ember Light" charset="0"/>
                <a:cs typeface="Amazon Ember Light" charset="0"/>
              </a:rPr>
              <a:t>Company </a:t>
            </a:r>
            <a:r>
              <a:rPr lang="en-US" sz="1600" dirty="0">
                <a:solidFill>
                  <a:srgbClr val="000000"/>
                </a:solidFill>
                <a:latin typeface="Amazon Ember Light" charset="0"/>
                <a:ea typeface="Amazon Ember Light" charset="0"/>
                <a:cs typeface="Amazon Ember Light" charset="0"/>
              </a:rPr>
              <a:t>Table</a:t>
            </a:r>
            <a:endParaRPr lang="en-US" sz="1600" dirty="0">
              <a:solidFill>
                <a:srgbClr val="000000"/>
              </a:solidFill>
              <a:latin typeface="Amazon Ember Light" panose="020B0403020204020204"/>
              <a:ea typeface="Amazon Ember Light" charset="0"/>
              <a:cs typeface="Amazon Ember Light" charset="0"/>
            </a:endParaRPr>
          </a:p>
          <a:p>
            <a:pPr marL="0" indent="0">
              <a:buNone/>
            </a:pPr>
            <a:r>
              <a:rPr lang="en-US" sz="1600" dirty="0">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“companyName </a:t>
            </a:r>
            <a:r>
              <a:rPr lang="en-US" sz="1600" dirty="0">
                <a:solidFill>
                  <a:srgbClr val="000000"/>
                </a:solidFill>
                <a:latin typeface="Courier New" panose="02070309020205020404" pitchFamily="49" charset="0"/>
                <a:ea typeface="Amazon Ember Light" charset="0"/>
                <a:cs typeface="Courier New" panose="02070309020205020404" pitchFamily="49" charset="0"/>
              </a:rPr>
              <a:t>" :</a:t>
            </a:r>
            <a:r>
              <a:rPr lang="en-US" sz="1600" dirty="0">
                <a:latin typeface="Courier New" panose="02070309020205020404" pitchFamily="49" charset="0"/>
                <a:ea typeface="Amazon Ember Light" charset="0"/>
                <a:cs typeface="Courier New" panose="02070309020205020404" pitchFamily="49" charset="0"/>
              </a:rPr>
              <a:t> “Example</a:t>
            </a:r>
            <a:r>
              <a:rPr lang="en-US" sz="1600" dirty="0">
                <a:solidFill>
                  <a:srgbClr val="000000"/>
                </a:solidFill>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“aboutCompany”: “Example company builds ships</a:t>
            </a:r>
            <a:r>
              <a:rPr lang="en-US" sz="1600" dirty="0">
                <a:solidFill>
                  <a:srgbClr val="000000"/>
                </a:solidFill>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“missionStatement”: Our mission is to build the </a:t>
            </a:r>
            <a:r>
              <a:rPr lang="en-US" sz="1600" dirty="0">
                <a:solidFill>
                  <a:srgbClr val="000000"/>
                </a:solidFill>
                <a:latin typeface="Courier New" panose="02070309020205020404" pitchFamily="49" charset="0"/>
                <a:ea typeface="Amazon Ember Light" charset="0"/>
                <a:cs typeface="Courier New" panose="02070309020205020404" pitchFamily="49" charset="0"/>
              </a:rPr>
              <a:t>best</a:t>
            </a:r>
            <a:r>
              <a:rPr lang="en-US" sz="1600" dirty="0">
                <a:latin typeface="Courier New" panose="02070309020205020404" pitchFamily="49" charset="0"/>
                <a:ea typeface="Amazon Ember Light" charset="0"/>
                <a:cs typeface="Courier New" panose="02070309020205020404" pitchFamily="49" charset="0"/>
              </a:rPr>
              <a:t> </a:t>
            </a:r>
            <a:r>
              <a:rPr lang="en-US" sz="1600" dirty="0">
                <a:solidFill>
                  <a:srgbClr val="000000"/>
                </a:solidFill>
                <a:latin typeface="Courier New" panose="02070309020205020404" pitchFamily="49" charset="0"/>
                <a:ea typeface="Amazon Ember Light" charset="0"/>
                <a:cs typeface="Courier New" panose="02070309020205020404" pitchFamily="49" charset="0"/>
              </a:rPr>
              <a:t>ships.”</a:t>
            </a:r>
            <a:r>
              <a:rPr lang="en-US" sz="1600" dirty="0">
                <a:latin typeface="Courier New" panose="02070309020205020404" pitchFamily="49" charset="0"/>
                <a:ea typeface="Amazon Ember Light" charset="0"/>
                <a:cs typeface="Courier New" panose="02070309020205020404" pitchFamily="49" charset="0"/>
              </a:rPr>
              <a:t>,</a:t>
            </a:r>
          </a:p>
          <a:p>
            <a:pPr marL="0" indent="0">
              <a:buNone/>
            </a:pPr>
            <a:r>
              <a:rPr lang="en-US" sz="1600" dirty="0">
                <a:latin typeface="Courier New" panose="02070309020205020404" pitchFamily="49" charset="0"/>
                <a:ea typeface="Amazon Ember Light" charset="0"/>
                <a:cs typeface="Courier New" panose="02070309020205020404" pitchFamily="49" charset="0"/>
              </a:rPr>
              <a:t>  “logoHighResolution”: “example.png”</a:t>
            </a:r>
          </a:p>
          <a:p>
            <a:pPr marL="0" indent="0">
              <a:buNone/>
            </a:pPr>
            <a:r>
              <a:rPr lang="en-US" sz="1600" dirty="0">
                <a:latin typeface="Courier New" panose="02070309020205020404" pitchFamily="49" charset="0"/>
                <a:ea typeface="Amazon Ember Light" charset="0"/>
                <a:cs typeface="Courier New" panose="02070309020205020404" pitchFamily="49" charset="0"/>
              </a:rPr>
              <a:t> }</a:t>
            </a:r>
          </a:p>
        </p:txBody>
      </p:sp>
      <p:pic>
        <p:nvPicPr>
          <p:cNvPr id="10" name="Picture 2" descr="https://openclipart.org/image/300px/svg_to_png/34267/process-sto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570" y="2356657"/>
            <a:ext cx="294685" cy="3149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openclipart.org/image/300px/svg_to_png/202732/checkm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29580" y="2324842"/>
            <a:ext cx="384289" cy="40593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openclipart.org/image/300px/svg_to_png/202732/checkm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29580" y="3972823"/>
            <a:ext cx="384289" cy="4059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FC43BFD-8FF7-A343-A8A6-E2338FCE8046}" type="slidenum">
              <a:rPr lang="en-US" smtClean="0"/>
              <a:pPr/>
              <a:t>143</a:t>
            </a:fld>
            <a:endParaRPr lang="en-US" dirty="0"/>
          </a:p>
        </p:txBody>
      </p:sp>
      <p:sp>
        <p:nvSpPr>
          <p:cNvPr id="13"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41292132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Secondary indexes</a:t>
            </a:r>
            <a:br>
              <a:rPr lang="en-US" dirty="0"/>
            </a:br>
            <a:r>
              <a:rPr lang="en-US" sz="2000" dirty="0"/>
              <a:t>Amazon DynamoDB provides fast access to items in a table by specifying primary key values. However, many applications might benefit from having one or more secondary (or alternate) keys available, which allows for efficient access to data with attributes other than the primary key. To address this, you can create one or more secondary indexes on a table</a:t>
            </a:r>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4771844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i</a:t>
            </a:r>
            <a:r>
              <a:rPr lang="en-US" dirty="0">
                <a:solidFill>
                  <a:srgbClr val="FFFFFF"/>
                </a:solidFill>
              </a:rPr>
              <a:t>ndexes</a:t>
            </a:r>
            <a:endParaRPr lang="en-US" dirty="0">
              <a:solidFill>
                <a:srgbClr val="FFFFFF"/>
              </a:solidFill>
              <a:latin typeface="Amazon Ember Light" panose="020B0403020204020204"/>
            </a:endParaRPr>
          </a:p>
        </p:txBody>
      </p:sp>
      <p:sp>
        <p:nvSpPr>
          <p:cNvPr id="3" name="Content Placeholder 2"/>
          <p:cNvSpPr>
            <a:spLocks noGrp="1"/>
          </p:cNvSpPr>
          <p:nvPr>
            <p:ph idx="1"/>
          </p:nvPr>
        </p:nvSpPr>
        <p:spPr/>
        <p:txBody>
          <a:bodyPr>
            <a:normAutofit/>
          </a:bodyPr>
          <a:lstStyle/>
          <a:p>
            <a:r>
              <a:rPr lang="en-US" dirty="0">
                <a:solidFill>
                  <a:srgbClr val="000000"/>
                </a:solidFill>
              </a:rPr>
              <a:t>Enable</a:t>
            </a:r>
            <a:r>
              <a:rPr lang="en-US" dirty="0"/>
              <a:t> you to query data based on non-primary key attributes.</a:t>
            </a:r>
          </a:p>
          <a:p>
            <a:pPr lvl="1"/>
            <a:r>
              <a:rPr lang="en-US" dirty="0"/>
              <a:t>A secondary index defines an alternate key.</a:t>
            </a:r>
          </a:p>
          <a:p>
            <a:r>
              <a:rPr lang="en-US" dirty="0"/>
              <a:t>Contain:</a:t>
            </a:r>
          </a:p>
          <a:p>
            <a:pPr lvl="1"/>
            <a:r>
              <a:rPr lang="en-US" dirty="0"/>
              <a:t>Alternate key attributes. </a:t>
            </a:r>
          </a:p>
          <a:p>
            <a:pPr lvl="1"/>
            <a:r>
              <a:rPr lang="en-US" dirty="0"/>
              <a:t>Primary key attributes.</a:t>
            </a:r>
          </a:p>
          <a:p>
            <a:pPr lvl="1"/>
            <a:r>
              <a:rPr lang="en-US" dirty="0"/>
              <a:t>Optional subset of other attributes from the base table (</a:t>
            </a:r>
            <a:r>
              <a:rPr lang="en-US" b="1" dirty="0">
                <a:solidFill>
                  <a:schemeClr val="tx2"/>
                </a:solidFill>
              </a:rPr>
              <a:t>projected</a:t>
            </a:r>
            <a:r>
              <a:rPr lang="en-US" dirty="0"/>
              <a:t> attributes).</a:t>
            </a:r>
          </a:p>
          <a:p>
            <a:r>
              <a:rPr lang="en-US" dirty="0"/>
              <a:t>Can be one of two </a:t>
            </a:r>
            <a:r>
              <a:rPr lang="en-US" dirty="0">
                <a:solidFill>
                  <a:srgbClr val="000000"/>
                </a:solidFill>
              </a:rPr>
              <a:t>types</a:t>
            </a:r>
            <a:r>
              <a:rPr lang="en-US" dirty="0"/>
              <a:t>:</a:t>
            </a:r>
          </a:p>
          <a:p>
            <a:pPr lvl="1"/>
            <a:r>
              <a:rPr lang="en-US" dirty="0">
                <a:solidFill>
                  <a:srgbClr val="000000"/>
                </a:solidFill>
              </a:rPr>
              <a:t>Global secondary index</a:t>
            </a:r>
            <a:r>
              <a:rPr lang="en-US" dirty="0"/>
              <a:t> (GSI).</a:t>
            </a:r>
          </a:p>
          <a:p>
            <a:pPr lvl="1"/>
            <a:r>
              <a:rPr lang="en-US" dirty="0">
                <a:solidFill>
                  <a:srgbClr val="000000"/>
                </a:solidFill>
              </a:rPr>
              <a:t>Local secondary index</a:t>
            </a:r>
            <a:r>
              <a:rPr lang="en-US" dirty="0"/>
              <a:t> (LSI).</a:t>
            </a:r>
          </a:p>
        </p:txBody>
      </p:sp>
      <p:sp>
        <p:nvSpPr>
          <p:cNvPr id="4" name="Slide Number Placeholder 3"/>
          <p:cNvSpPr>
            <a:spLocks noGrp="1"/>
          </p:cNvSpPr>
          <p:nvPr>
            <p:ph type="sldNum" sz="quarter" idx="12"/>
          </p:nvPr>
        </p:nvSpPr>
        <p:spPr/>
        <p:txBody>
          <a:bodyPr/>
          <a:lstStyle/>
          <a:p>
            <a:fld id="{9FC43BFD-8FF7-A343-A8A6-E2338FCE8046}" type="slidenum">
              <a:rPr lang="en-US" smtClean="0"/>
              <a:pPr/>
              <a:t>145</a:t>
            </a:fld>
            <a:endParaRPr lang="en-US" dirty="0"/>
          </a:p>
        </p:txBody>
      </p:sp>
      <p:sp>
        <p:nvSpPr>
          <p:cNvPr id="5"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2334656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D4541-5BCC-E543-936F-BB842145D224}"/>
              </a:ext>
            </a:extLst>
          </p:cNvPr>
          <p:cNvSpPr>
            <a:spLocks noGrp="1"/>
          </p:cNvSpPr>
          <p:nvPr>
            <p:ph type="title"/>
          </p:nvPr>
        </p:nvSpPr>
        <p:spPr/>
        <p:txBody>
          <a:bodyPr/>
          <a:lstStyle/>
          <a:p>
            <a:r>
              <a:rPr lang="en-US" dirty="0"/>
              <a:t>Types of Secondary Indexes</a:t>
            </a:r>
          </a:p>
        </p:txBody>
      </p:sp>
      <p:sp>
        <p:nvSpPr>
          <p:cNvPr id="3" name="Content Placeholder 2">
            <a:extLst>
              <a:ext uri="{FF2B5EF4-FFF2-40B4-BE49-F238E27FC236}">
                <a16:creationId xmlns:a16="http://schemas.microsoft.com/office/drawing/2014/main" id="{9FE08CF4-04A8-974F-AB8A-96DAF28F34E8}"/>
              </a:ext>
            </a:extLst>
          </p:cNvPr>
          <p:cNvSpPr>
            <a:spLocks noGrp="1"/>
          </p:cNvSpPr>
          <p:nvPr>
            <p:ph idx="1"/>
          </p:nvPr>
        </p:nvSpPr>
        <p:spPr/>
        <p:txBody>
          <a:bodyPr/>
          <a:lstStyle/>
          <a:p>
            <a:pPr marL="0" indent="0">
              <a:buNone/>
            </a:pPr>
            <a:r>
              <a:rPr lang="en-US" sz="2400" dirty="0"/>
              <a:t>DynamoDB supports two </a:t>
            </a:r>
            <a:r>
              <a:rPr lang="en-US" sz="2400" dirty="0">
                <a:solidFill>
                  <a:srgbClr val="000000"/>
                </a:solidFill>
              </a:rPr>
              <a:t>types</a:t>
            </a:r>
            <a:r>
              <a:rPr lang="en-US" sz="2400" dirty="0"/>
              <a:t> of secondary indexes: </a:t>
            </a:r>
          </a:p>
          <a:p>
            <a:pPr marL="171450" indent="-171450"/>
            <a:r>
              <a:rPr lang="en-US" sz="2000" b="1" i="1" dirty="0"/>
              <a:t>Global secondary index (GSI) </a:t>
            </a:r>
            <a:r>
              <a:rPr lang="en-US" sz="2000" i="1" dirty="0">
                <a:highlight>
                  <a:srgbClr val="FFFF00"/>
                </a:highlight>
              </a:rPr>
              <a:t>– </a:t>
            </a:r>
            <a:r>
              <a:rPr lang="en-US" sz="2000" dirty="0">
                <a:highlight>
                  <a:srgbClr val="FFFF00"/>
                </a:highlight>
              </a:rPr>
              <a:t>An index with a partition key and a sort key, both of which can be different from those on the base table</a:t>
            </a:r>
            <a:r>
              <a:rPr lang="en-US" sz="2000" dirty="0"/>
              <a:t>. A global secondary index is considered </a:t>
            </a:r>
            <a:r>
              <a:rPr lang="en-US" sz="2000" i="1" dirty="0"/>
              <a:t>global</a:t>
            </a:r>
            <a:r>
              <a:rPr lang="en-US" sz="2000" dirty="0"/>
              <a:t> because queries on the index can span all of the data in the base table, across all partitions. A global secondary index has no size limitations and has its own provisioned throughput settings for read and write activity that are separate from those of the table. </a:t>
            </a:r>
          </a:p>
          <a:p>
            <a:pPr marL="0" indent="0">
              <a:buNone/>
            </a:pPr>
            <a:endParaRPr lang="en-US" sz="2000" dirty="0"/>
          </a:p>
          <a:p>
            <a:pPr marL="171450" indent="-171450"/>
            <a:r>
              <a:rPr lang="en-US" sz="2000" b="1" i="1" dirty="0"/>
              <a:t>Local secondary index (LSI)</a:t>
            </a:r>
            <a:r>
              <a:rPr lang="en-US" sz="2000" dirty="0"/>
              <a:t>– </a:t>
            </a:r>
            <a:r>
              <a:rPr lang="en-US" sz="2000" dirty="0">
                <a:highlight>
                  <a:srgbClr val="FFFF00"/>
                </a:highlight>
              </a:rPr>
              <a:t>An index that has the same partition key as the base table, but a different sort key. </a:t>
            </a:r>
            <a:r>
              <a:rPr lang="en-US" sz="2000" dirty="0"/>
              <a:t>A local secondary index is </a:t>
            </a:r>
            <a:r>
              <a:rPr lang="en-US" sz="2000" i="1" dirty="0"/>
              <a:t>local</a:t>
            </a:r>
            <a:r>
              <a:rPr lang="en-US" sz="2000" dirty="0"/>
              <a:t> in the sense that every partition of a local secondary index is scoped to a base table partition that has the same partition key value. As a result, the total size of indexed items for any one partition key value can't exceed 10 GB. Also, a local secondary index shares provisioned throughput settings for read and write activity with the table it is indexing. </a:t>
            </a:r>
          </a:p>
          <a:p>
            <a:pPr marL="171450" indent="-171450"/>
            <a:endParaRPr lang="en-US" sz="2000" dirty="0"/>
          </a:p>
          <a:p>
            <a:pPr marL="171450" indent="-171450"/>
            <a:r>
              <a:rPr lang="en-US" sz="2000" dirty="0"/>
              <a:t>Each table in DynamoDB has a limit of </a:t>
            </a:r>
            <a:r>
              <a:rPr lang="en-US" sz="2000" dirty="0">
                <a:highlight>
                  <a:srgbClr val="FFFF00"/>
                </a:highlight>
              </a:rPr>
              <a:t>20 global secondary indexes </a:t>
            </a:r>
            <a:r>
              <a:rPr lang="en-US" sz="2000" dirty="0"/>
              <a:t>(default limit) and </a:t>
            </a:r>
            <a:r>
              <a:rPr lang="en-US" sz="2000" dirty="0">
                <a:highlight>
                  <a:srgbClr val="FFFF00"/>
                </a:highlight>
              </a:rPr>
              <a:t>5 local secondary indexes </a:t>
            </a:r>
            <a:r>
              <a:rPr lang="en-US" sz="2000" dirty="0"/>
              <a:t>per table. </a:t>
            </a:r>
          </a:p>
          <a:p>
            <a:pPr marL="171450" indent="-171450"/>
            <a:endParaRPr lang="en-US" sz="2000" dirty="0"/>
          </a:p>
          <a:p>
            <a:endParaRPr lang="en-US" dirty="0"/>
          </a:p>
        </p:txBody>
      </p:sp>
      <p:sp>
        <p:nvSpPr>
          <p:cNvPr id="4" name="Slide Number Placeholder 3">
            <a:extLst>
              <a:ext uri="{FF2B5EF4-FFF2-40B4-BE49-F238E27FC236}">
                <a16:creationId xmlns:a16="http://schemas.microsoft.com/office/drawing/2014/main" id="{3B53B503-9DED-7D44-82B3-7394AB7B31CD}"/>
              </a:ext>
            </a:extLst>
          </p:cNvPr>
          <p:cNvSpPr>
            <a:spLocks noGrp="1"/>
          </p:cNvSpPr>
          <p:nvPr>
            <p:ph type="sldNum" sz="quarter" idx="12"/>
          </p:nvPr>
        </p:nvSpPr>
        <p:spPr/>
        <p:txBody>
          <a:bodyPr/>
          <a:lstStyle/>
          <a:p>
            <a:fld id="{B6A95138-A96E-2F42-A959-2EFD44FE4AB7}" type="slidenum">
              <a:rPr lang="en-US" smtClean="0"/>
              <a:t>146</a:t>
            </a:fld>
            <a:endParaRPr lang="en-US" dirty="0"/>
          </a:p>
        </p:txBody>
      </p:sp>
      <p:sp>
        <p:nvSpPr>
          <p:cNvPr id="5" name="Footer Placeholder 4">
            <a:extLst>
              <a:ext uri="{FF2B5EF4-FFF2-40B4-BE49-F238E27FC236}">
                <a16:creationId xmlns:a16="http://schemas.microsoft.com/office/drawing/2014/main" id="{4A853F97-FE37-9845-947F-8BD54F721873}"/>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19391961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secondary index example</a:t>
            </a:r>
          </a:p>
        </p:txBody>
      </p:sp>
      <p:sp>
        <p:nvSpPr>
          <p:cNvPr id="4" name="Slide Number Placeholder 3"/>
          <p:cNvSpPr>
            <a:spLocks noGrp="1"/>
          </p:cNvSpPr>
          <p:nvPr>
            <p:ph type="sldNum" sz="quarter" idx="12"/>
          </p:nvPr>
        </p:nvSpPr>
        <p:spPr/>
        <p:txBody>
          <a:bodyPr/>
          <a:lstStyle/>
          <a:p>
            <a:fld id="{B6A95138-A96E-2F42-A959-2EFD44FE4AB7}" type="slidenum">
              <a:rPr lang="en-US" smtClean="0"/>
              <a:t>147</a:t>
            </a:fld>
            <a:endParaRPr lang="en-US" dirty="0"/>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grpSp>
        <p:nvGrpSpPr>
          <p:cNvPr id="14" name="Group 13"/>
          <p:cNvGrpSpPr/>
          <p:nvPr/>
        </p:nvGrpSpPr>
        <p:grpSpPr>
          <a:xfrm>
            <a:off x="419100" y="1504311"/>
            <a:ext cx="4272323" cy="4708981"/>
            <a:chOff x="419100" y="1243052"/>
            <a:chExt cx="4272323" cy="4708981"/>
          </a:xfrm>
        </p:grpSpPr>
        <p:sp>
          <p:nvSpPr>
            <p:cNvPr id="10" name="TextBox 9"/>
            <p:cNvSpPr txBox="1"/>
            <p:nvPr/>
          </p:nvSpPr>
          <p:spPr>
            <a:xfrm>
              <a:off x="419100" y="1243052"/>
              <a:ext cx="4272323" cy="4708981"/>
            </a:xfrm>
            <a:prstGeom prst="rect">
              <a:avLst/>
            </a:prstGeom>
            <a:noFill/>
            <a:ln w="38100">
              <a:solidFill>
                <a:schemeClr val="tx2"/>
              </a:solidFill>
            </a:ln>
          </p:spPr>
          <p:txBody>
            <a:bodyPr wrap="none" rtlCol="0">
              <a:spAutoFit/>
            </a:bodyPr>
            <a:lstStyle/>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"No One You Know",</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"My Dog Spot",</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"Hey Now",</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Price</a:t>
              </a:r>
              <a:r>
                <a:rPr lang="en-US" sz="1200" dirty="0">
                  <a:latin typeface="Courier New" panose="02070309020205020404" pitchFamily="49" charset="0"/>
                  <a:ea typeface="Amazon Ember Light" panose="020B0403020204020204" pitchFamily="34" charset="0"/>
                  <a:cs typeface="Courier New" panose="02070309020205020404" pitchFamily="49" charset="0"/>
                </a:rPr>
                <a:t>": 1.98,</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"Country",</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CriticRating</a:t>
              </a:r>
              <a:r>
                <a:rPr lang="en-US" sz="1200" dirty="0">
                  <a:latin typeface="Courier New" panose="02070309020205020404" pitchFamily="49" charset="0"/>
                  <a:ea typeface="Amazon Ember Light" panose="020B0403020204020204" pitchFamily="34" charset="0"/>
                  <a:cs typeface="Courier New" panose="02070309020205020404" pitchFamily="49" charset="0"/>
                </a:rPr>
                <a:t>": 8.4</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"No One You Know",</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"Somewhere Down the Road",</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"Somewhat Famous",</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"Country",</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CriticRating</a:t>
              </a:r>
              <a:r>
                <a:rPr lang="en-US" sz="1200" dirty="0">
                  <a:latin typeface="Courier New" panose="02070309020205020404" pitchFamily="49" charset="0"/>
                  <a:ea typeface="Amazon Ember Light" panose="020B0403020204020204" pitchFamily="34" charset="0"/>
                  <a:cs typeface="Courier New" panose="02070309020205020404" pitchFamily="49" charset="0"/>
                </a:rPr>
                <a:t>": 8.4</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Year</a:t>
              </a:r>
              <a:r>
                <a:rPr lang="en-US" sz="1200" dirty="0">
                  <a:latin typeface="Courier New" panose="02070309020205020404" pitchFamily="49" charset="0"/>
                  <a:ea typeface="Amazon Ember Light" panose="020B0403020204020204" pitchFamily="34" charset="0"/>
                  <a:cs typeface="Courier New" panose="02070309020205020404" pitchFamily="49" charset="0"/>
                </a:rPr>
                <a:t>": 1984</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"The Acme Band",</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"Look Out, World",</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"The Buck Starts Here",</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Price</a:t>
              </a:r>
              <a:r>
                <a:rPr lang="en-US" sz="1200" dirty="0">
                  <a:latin typeface="Courier New" panose="02070309020205020404" pitchFamily="49" charset="0"/>
                  <a:ea typeface="Amazon Ember Light" panose="020B0403020204020204" pitchFamily="34" charset="0"/>
                  <a:cs typeface="Courier New" panose="02070309020205020404" pitchFamily="49" charset="0"/>
                </a:rPr>
                <a:t>": 0.99</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"Rock"</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11" name="Rectangle 10"/>
            <p:cNvSpPr/>
            <p:nvPr/>
          </p:nvSpPr>
          <p:spPr>
            <a:xfrm>
              <a:off x="468087" y="1292039"/>
              <a:ext cx="4090466" cy="149524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468087" y="2836275"/>
              <a:ext cx="4090466" cy="157243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468087" y="4457701"/>
              <a:ext cx="4090466" cy="14205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p:cNvSpPr txBox="1"/>
          <p:nvPr/>
        </p:nvSpPr>
        <p:spPr>
          <a:xfrm>
            <a:off x="6470416" y="1737628"/>
            <a:ext cx="4272323" cy="3785652"/>
          </a:xfrm>
          <a:prstGeom prst="rect">
            <a:avLst/>
          </a:prstGeom>
          <a:noFill/>
          <a:ln>
            <a:noFill/>
            <a:prstDash val="dash"/>
          </a:ln>
        </p:spPr>
        <p:txBody>
          <a:bodyPr wrap="none" rtlCol="0">
            <a:spAutoFit/>
          </a:bodyPr>
          <a:lstStyle/>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"Country",</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"Hey Now",</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"No One You Know",</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"My Dog Spot",</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"Country",</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"Somewhat Famous",</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"No One You Know",</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"Somewhere Down the Road",</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"Rock"</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"The Buck Starts Here",</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"The Acme Band",</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"Look Out, World",</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16" name="TextBox 15"/>
          <p:cNvSpPr txBox="1"/>
          <p:nvPr/>
        </p:nvSpPr>
        <p:spPr>
          <a:xfrm>
            <a:off x="1788064" y="1165757"/>
            <a:ext cx="1233030" cy="338554"/>
          </a:xfrm>
          <a:prstGeom prst="rect">
            <a:avLst/>
          </a:prstGeom>
          <a:noFill/>
        </p:spPr>
        <p:txBody>
          <a:bodyPr wrap="none" rtlCol="0">
            <a:spAutoFit/>
          </a:bodyPr>
          <a:lstStyle/>
          <a:p>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Music</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Table</a:t>
            </a:r>
          </a:p>
        </p:txBody>
      </p:sp>
      <p:sp>
        <p:nvSpPr>
          <p:cNvPr id="17" name="TextBox 16"/>
          <p:cNvSpPr txBox="1"/>
          <p:nvPr/>
        </p:nvSpPr>
        <p:spPr>
          <a:xfrm>
            <a:off x="6862350" y="1273890"/>
            <a:ext cx="3179075" cy="338554"/>
          </a:xfrm>
          <a:prstGeom prst="rect">
            <a:avLst/>
          </a:prstGeom>
          <a:noFill/>
        </p:spPr>
        <p:txBody>
          <a:bodyPr wrap="none" rtlCol="0">
            <a:spAutoFit/>
          </a:bodyPr>
          <a:lstStyle/>
          <a:p>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GenreAlbumTitle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Secondary Index</a:t>
            </a:r>
          </a:p>
        </p:txBody>
      </p:sp>
      <p:sp>
        <p:nvSpPr>
          <p:cNvPr id="18" name="Rectangle 17"/>
          <p:cNvSpPr/>
          <p:nvPr/>
        </p:nvSpPr>
        <p:spPr>
          <a:xfrm>
            <a:off x="6332737" y="1628773"/>
            <a:ext cx="4410002" cy="3894507"/>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6388771" y="1710418"/>
            <a:ext cx="4236973" cy="1188720"/>
          </a:xfrm>
          <a:prstGeom prst="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zzz</a:t>
            </a:r>
          </a:p>
        </p:txBody>
      </p:sp>
      <p:sp>
        <p:nvSpPr>
          <p:cNvPr id="20" name="Rectangle 19"/>
          <p:cNvSpPr/>
          <p:nvPr/>
        </p:nvSpPr>
        <p:spPr>
          <a:xfrm>
            <a:off x="6394212" y="3005815"/>
            <a:ext cx="4236973" cy="1188720"/>
          </a:xfrm>
          <a:prstGeom prst="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6399651" y="4284889"/>
            <a:ext cx="4236973" cy="1188720"/>
          </a:xfrm>
          <a:prstGeom prst="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p:cNvCxnSpPr>
            <a:stCxn id="11" idx="3"/>
            <a:endCxn id="19" idx="1"/>
          </p:cNvCxnSpPr>
          <p:nvPr/>
        </p:nvCxnSpPr>
        <p:spPr>
          <a:xfrm>
            <a:off x="4558553" y="2300923"/>
            <a:ext cx="1830218" cy="3855"/>
          </a:xfrm>
          <a:prstGeom prst="straightConnector1">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3"/>
            <a:endCxn id="15" idx="1"/>
          </p:cNvCxnSpPr>
          <p:nvPr/>
        </p:nvCxnSpPr>
        <p:spPr>
          <a:xfrm flipV="1">
            <a:off x="4691423" y="3630454"/>
            <a:ext cx="1778993" cy="228348"/>
          </a:xfrm>
          <a:prstGeom prst="straightConnector1">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3"/>
          </p:cNvCxnSpPr>
          <p:nvPr/>
        </p:nvCxnSpPr>
        <p:spPr>
          <a:xfrm flipV="1">
            <a:off x="4558553" y="4859602"/>
            <a:ext cx="1830218" cy="569608"/>
          </a:xfrm>
          <a:prstGeom prst="straightConnector1">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16181" y="5770619"/>
            <a:ext cx="4635500" cy="830997"/>
          </a:xfrm>
          <a:prstGeom prst="rect">
            <a:avLst/>
          </a:prstGeom>
          <a:noFill/>
          <a:ln>
            <a:solidFill>
              <a:schemeClr val="accent2">
                <a:lumMod val="90000"/>
              </a:schemeClr>
            </a:solidFill>
          </a:ln>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Different partition key and sort key than the table.</a:t>
            </a:r>
          </a:p>
          <a:p>
            <a:pPr algn="ctr"/>
            <a:r>
              <a:rPr lang="en-US" sz="1600" dirty="0">
                <a:highlight>
                  <a:srgbClr val="FFFF00"/>
                </a:highlight>
              </a:rPr>
              <a:t>The combination of </a:t>
            </a:r>
            <a:r>
              <a:rPr lang="en-US" sz="1600" i="1" dirty="0">
                <a:highlight>
                  <a:srgbClr val="FFFF00"/>
                </a:highlight>
              </a:rPr>
              <a:t>Genre</a:t>
            </a:r>
            <a:r>
              <a:rPr lang="en-US" sz="1600" dirty="0">
                <a:highlight>
                  <a:srgbClr val="FFFF00"/>
                </a:highlight>
              </a:rPr>
              <a:t> and </a:t>
            </a:r>
            <a:r>
              <a:rPr lang="en-US" sz="1600" i="1" dirty="0">
                <a:highlight>
                  <a:srgbClr val="FFFF00"/>
                </a:highlight>
              </a:rPr>
              <a:t>Album Title</a:t>
            </a:r>
            <a:r>
              <a:rPr lang="en-US" sz="1600" dirty="0">
                <a:highlight>
                  <a:srgbClr val="FFFF00"/>
                </a:highlight>
              </a:rPr>
              <a:t> might not be unique. </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9891016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secondary index example</a:t>
            </a:r>
          </a:p>
        </p:txBody>
      </p:sp>
      <p:sp>
        <p:nvSpPr>
          <p:cNvPr id="4" name="Slide Number Placeholder 3"/>
          <p:cNvSpPr>
            <a:spLocks noGrp="1"/>
          </p:cNvSpPr>
          <p:nvPr>
            <p:ph type="sldNum" sz="quarter" idx="12"/>
          </p:nvPr>
        </p:nvSpPr>
        <p:spPr/>
        <p:txBody>
          <a:bodyPr/>
          <a:lstStyle/>
          <a:p>
            <a:fld id="{B6A95138-A96E-2F42-A959-2EFD44FE4AB7}" type="slidenum">
              <a:rPr lang="en-US" smtClean="0"/>
              <a:t>148</a:t>
            </a:fld>
            <a:endParaRPr lang="en-US" dirty="0"/>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grpSp>
        <p:nvGrpSpPr>
          <p:cNvPr id="14" name="Group 13"/>
          <p:cNvGrpSpPr/>
          <p:nvPr/>
        </p:nvGrpSpPr>
        <p:grpSpPr>
          <a:xfrm>
            <a:off x="419100" y="1504311"/>
            <a:ext cx="4272323" cy="4708981"/>
            <a:chOff x="419100" y="1243052"/>
            <a:chExt cx="4272323" cy="4708981"/>
          </a:xfrm>
        </p:grpSpPr>
        <p:sp>
          <p:nvSpPr>
            <p:cNvPr id="10" name="TextBox 9"/>
            <p:cNvSpPr txBox="1"/>
            <p:nvPr/>
          </p:nvSpPr>
          <p:spPr>
            <a:xfrm>
              <a:off x="419100" y="1243052"/>
              <a:ext cx="4272323" cy="4708981"/>
            </a:xfrm>
            <a:prstGeom prst="rect">
              <a:avLst/>
            </a:prstGeom>
            <a:noFill/>
            <a:ln w="38100">
              <a:solidFill>
                <a:schemeClr val="tx2"/>
              </a:solidFill>
            </a:ln>
          </p:spPr>
          <p:txBody>
            <a:bodyPr wrap="none" rtlCol="0">
              <a:spAutoFit/>
            </a:bodyPr>
            <a:lstStyle/>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“No One You Know",</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"My Dog Spot",</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"Hey Now",</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Price</a:t>
              </a:r>
              <a:r>
                <a:rPr lang="en-US" sz="1200" dirty="0">
                  <a:latin typeface="Courier New" panose="02070309020205020404" pitchFamily="49" charset="0"/>
                  <a:ea typeface="Amazon Ember Light" panose="020B0403020204020204" pitchFamily="34" charset="0"/>
                  <a:cs typeface="Courier New" panose="02070309020205020404" pitchFamily="49" charset="0"/>
                </a:rPr>
                <a:t>": 1.98,</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"Country",</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CriticRating</a:t>
              </a:r>
              <a:r>
                <a:rPr lang="en-US" sz="1200" dirty="0">
                  <a:latin typeface="Courier New" panose="02070309020205020404" pitchFamily="49" charset="0"/>
                  <a:ea typeface="Amazon Ember Light" panose="020B0403020204020204" pitchFamily="34" charset="0"/>
                  <a:cs typeface="Courier New" panose="02070309020205020404" pitchFamily="49" charset="0"/>
                </a:rPr>
                <a:t>": 8.4</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endParaRPr lang="en-US" sz="1200" dirty="0">
                <a:latin typeface="Courier New" panose="02070309020205020404" pitchFamily="49" charset="0"/>
                <a:ea typeface="Amazon Ember Light" panose="020B0403020204020204" pitchFamily="34" charset="0"/>
                <a:cs typeface="Courier New" panose="02070309020205020404" pitchFamily="49" charset="0"/>
              </a:endParaRP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"No One You Know",</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"Somewhere Down the Road",</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"Somewhat Famous",</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"Country",</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CriticRating</a:t>
              </a:r>
              <a:r>
                <a:rPr lang="en-US" sz="1200" dirty="0">
                  <a:latin typeface="Courier New" panose="02070309020205020404" pitchFamily="49" charset="0"/>
                  <a:ea typeface="Amazon Ember Light" panose="020B0403020204020204" pitchFamily="34" charset="0"/>
                  <a:cs typeface="Courier New" panose="02070309020205020404" pitchFamily="49" charset="0"/>
                </a:rPr>
                <a:t>": 8.4</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Year</a:t>
              </a:r>
              <a:r>
                <a:rPr lang="en-US" sz="1200" dirty="0">
                  <a:latin typeface="Courier New" panose="02070309020205020404" pitchFamily="49" charset="0"/>
                  <a:ea typeface="Amazon Ember Light" panose="020B0403020204020204" pitchFamily="34" charset="0"/>
                  <a:cs typeface="Courier New" panose="02070309020205020404" pitchFamily="49" charset="0"/>
                </a:rPr>
                <a:t>": 1984</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endParaRPr lang="en-US" sz="1200" dirty="0">
                <a:latin typeface="Courier New" panose="02070309020205020404" pitchFamily="49" charset="0"/>
                <a:ea typeface="Amazon Ember Light" panose="020B0403020204020204" pitchFamily="34" charset="0"/>
                <a:cs typeface="Courier New" panose="02070309020205020404" pitchFamily="49" charset="0"/>
              </a:endParaRP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"The Acme Band",</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"Look Out, World",</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"The Buck Starts Here",</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Price</a:t>
              </a:r>
              <a:r>
                <a:rPr lang="en-US" sz="1200" dirty="0">
                  <a:latin typeface="Courier New" panose="02070309020205020404" pitchFamily="49" charset="0"/>
                  <a:ea typeface="Amazon Ember Light" panose="020B0403020204020204" pitchFamily="34" charset="0"/>
                  <a:cs typeface="Courier New" panose="02070309020205020404" pitchFamily="49" charset="0"/>
                </a:rPr>
                <a:t>": 0.99</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"Rock"</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11" name="Rectangle 10"/>
            <p:cNvSpPr/>
            <p:nvPr/>
          </p:nvSpPr>
          <p:spPr>
            <a:xfrm>
              <a:off x="481533" y="1292039"/>
              <a:ext cx="4103913" cy="149524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2" name="Rectangle 11"/>
            <p:cNvSpPr/>
            <p:nvPr/>
          </p:nvSpPr>
          <p:spPr>
            <a:xfrm>
              <a:off x="481533" y="2836275"/>
              <a:ext cx="4103913" cy="157243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13" name="Rectangle 12"/>
            <p:cNvSpPr/>
            <p:nvPr/>
          </p:nvSpPr>
          <p:spPr>
            <a:xfrm>
              <a:off x="481533" y="4457701"/>
              <a:ext cx="4103913" cy="14205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grpSp>
      <p:sp>
        <p:nvSpPr>
          <p:cNvPr id="15" name="TextBox 14"/>
          <p:cNvSpPr txBox="1"/>
          <p:nvPr/>
        </p:nvSpPr>
        <p:spPr>
          <a:xfrm>
            <a:off x="6470416" y="1737628"/>
            <a:ext cx="4272323" cy="3785652"/>
          </a:xfrm>
          <a:prstGeom prst="rect">
            <a:avLst/>
          </a:prstGeom>
          <a:noFill/>
          <a:ln>
            <a:noFill/>
            <a:prstDash val="dash"/>
          </a:ln>
        </p:spPr>
        <p:txBody>
          <a:bodyPr wrap="none" rtlCol="0">
            <a:spAutoFit/>
          </a:bodyPr>
          <a:lstStyle/>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“No One You Know",</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"Hey Now",</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"My Dog Spot",</a:t>
            </a:r>
          </a:p>
          <a:p>
            <a:pPr>
              <a:tabLst>
                <a:tab pos="457200" algn="l"/>
              </a:tabLst>
            </a:pPr>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“Country",</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endParaRPr lang="en-US" sz="1200" dirty="0">
              <a:latin typeface="Courier New" panose="02070309020205020404" pitchFamily="49" charset="0"/>
              <a:ea typeface="Amazon Ember Light" panose="020B0403020204020204" pitchFamily="34" charset="0"/>
              <a:cs typeface="Courier New" panose="02070309020205020404" pitchFamily="49" charset="0"/>
            </a:endParaRP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“No One You Know",</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"Somewhat Famous",</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"Somewhere Down the Road",</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“Country",</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endParaRPr lang="en-US" sz="1200" dirty="0">
              <a:latin typeface="Courier New" panose="02070309020205020404" pitchFamily="49" charset="0"/>
              <a:ea typeface="Amazon Ember Light" panose="020B0403020204020204" pitchFamily="34" charset="0"/>
              <a:cs typeface="Courier New" panose="02070309020205020404" pitchFamily="49" charset="0"/>
            </a:endParaRP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Artist</a:t>
            </a:r>
            <a:r>
              <a:rPr lang="en-US" sz="1200" dirty="0">
                <a:latin typeface="Courier New" panose="02070309020205020404" pitchFamily="49" charset="0"/>
                <a:ea typeface="Amazon Ember Light" panose="020B0403020204020204" pitchFamily="34" charset="0"/>
                <a:cs typeface="Courier New" panose="02070309020205020404" pitchFamily="49" charset="0"/>
              </a:rPr>
              <a:t>": “The Acme Band"</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AlbumTitle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"The Buck Starts Here",</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SongTitle</a:t>
            </a:r>
            <a:r>
              <a:rPr lang="en-US" sz="1200" dirty="0">
                <a:latin typeface="Courier New" panose="02070309020205020404" pitchFamily="49" charset="0"/>
                <a:ea typeface="Amazon Ember Light" panose="020B0403020204020204" pitchFamily="34" charset="0"/>
                <a:cs typeface="Courier New" panose="02070309020205020404" pitchFamily="49" charset="0"/>
              </a:rPr>
              <a:t>": "Look Out, World",</a:t>
            </a:r>
          </a:p>
          <a:p>
            <a:pPr defTabSz="457200"/>
            <a:r>
              <a:rPr lang="en-US" sz="1200" dirty="0">
                <a:latin typeface="Courier New" panose="02070309020205020404" pitchFamily="49" charset="0"/>
                <a:ea typeface="Amazon Ember Light" panose="020B0403020204020204" pitchFamily="34" charset="0"/>
                <a:cs typeface="Courier New" panose="02070309020205020404" pitchFamily="49" charset="0"/>
              </a:rPr>
              <a:t>	“</a:t>
            </a:r>
            <a:r>
              <a:rPr lang="en-US" sz="1200" b="1" dirty="0">
                <a:latin typeface="Courier New" panose="02070309020205020404" pitchFamily="49" charset="0"/>
                <a:ea typeface="Amazon Ember Light" panose="020B0403020204020204" pitchFamily="34" charset="0"/>
                <a:cs typeface="Courier New" panose="02070309020205020404" pitchFamily="49" charset="0"/>
              </a:rPr>
              <a:t>Genre</a:t>
            </a:r>
            <a:r>
              <a:rPr lang="en-US" sz="1200" dirty="0">
                <a:latin typeface="Courier New" panose="02070309020205020404" pitchFamily="49" charset="0"/>
                <a:ea typeface="Amazon Ember Light" panose="020B0403020204020204" pitchFamily="34" charset="0"/>
                <a:cs typeface="Courier New" panose="02070309020205020404" pitchFamily="49" charset="0"/>
              </a:rPr>
              <a:t>": “Rock",</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16" name="TextBox 15"/>
          <p:cNvSpPr txBox="1"/>
          <p:nvPr/>
        </p:nvSpPr>
        <p:spPr>
          <a:xfrm>
            <a:off x="1788064" y="1165757"/>
            <a:ext cx="1233030" cy="338554"/>
          </a:xfrm>
          <a:prstGeom prst="rect">
            <a:avLst/>
          </a:prstGeom>
          <a:noFill/>
        </p:spPr>
        <p:txBody>
          <a:bodyPr wrap="none" rtlCol="0">
            <a:spAutoFit/>
          </a:bodyPr>
          <a:lstStyle/>
          <a:p>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Music</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Table</a:t>
            </a:r>
          </a:p>
        </p:txBody>
      </p:sp>
      <p:sp>
        <p:nvSpPr>
          <p:cNvPr id="17" name="TextBox 16"/>
          <p:cNvSpPr txBox="1"/>
          <p:nvPr/>
        </p:nvSpPr>
        <p:spPr>
          <a:xfrm>
            <a:off x="6773384" y="1247798"/>
            <a:ext cx="3627916" cy="338554"/>
          </a:xfrm>
          <a:prstGeom prst="rect">
            <a:avLst/>
          </a:prstGeom>
          <a:noFill/>
        </p:spPr>
        <p:txBody>
          <a:bodyPr wrap="none" rtlCol="0">
            <a:spAutoFit/>
          </a:bodyPr>
          <a:lstStyle/>
          <a:p>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ArtistAlbumTitle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Local Secondary Index</a:t>
            </a:r>
          </a:p>
        </p:txBody>
      </p:sp>
      <p:sp>
        <p:nvSpPr>
          <p:cNvPr id="18" name="Rectangle 17"/>
          <p:cNvSpPr/>
          <p:nvPr/>
        </p:nvSpPr>
        <p:spPr>
          <a:xfrm>
            <a:off x="6332737" y="1628773"/>
            <a:ext cx="4418944" cy="3894507"/>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6388771" y="1710418"/>
            <a:ext cx="4247853" cy="1188720"/>
          </a:xfrm>
          <a:prstGeom prst="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ourier New" panose="02070309020205020404" pitchFamily="49" charset="0"/>
              <a:cs typeface="Courier New" panose="02070309020205020404" pitchFamily="49" charset="0"/>
            </a:endParaRPr>
          </a:p>
        </p:txBody>
      </p:sp>
      <p:sp>
        <p:nvSpPr>
          <p:cNvPr id="20" name="Rectangle 19"/>
          <p:cNvSpPr/>
          <p:nvPr/>
        </p:nvSpPr>
        <p:spPr>
          <a:xfrm>
            <a:off x="6394212" y="3005815"/>
            <a:ext cx="4247853" cy="1188720"/>
          </a:xfrm>
          <a:prstGeom prst="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6399651" y="4284889"/>
            <a:ext cx="4247853" cy="1188720"/>
          </a:xfrm>
          <a:prstGeom prst="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p:cNvCxnSpPr>
            <a:stCxn id="11" idx="3"/>
            <a:endCxn id="19" idx="1"/>
          </p:cNvCxnSpPr>
          <p:nvPr/>
        </p:nvCxnSpPr>
        <p:spPr>
          <a:xfrm>
            <a:off x="4585446" y="2300923"/>
            <a:ext cx="1803325" cy="3855"/>
          </a:xfrm>
          <a:prstGeom prst="straightConnector1">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3"/>
            <a:endCxn id="15" idx="1"/>
          </p:cNvCxnSpPr>
          <p:nvPr/>
        </p:nvCxnSpPr>
        <p:spPr>
          <a:xfrm flipV="1">
            <a:off x="4691423" y="3630454"/>
            <a:ext cx="1778993" cy="228348"/>
          </a:xfrm>
          <a:prstGeom prst="straightConnector1">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3" idx="3"/>
          </p:cNvCxnSpPr>
          <p:nvPr/>
        </p:nvCxnSpPr>
        <p:spPr>
          <a:xfrm flipV="1">
            <a:off x="4585446" y="4859602"/>
            <a:ext cx="1816772" cy="569608"/>
          </a:xfrm>
          <a:prstGeom prst="straightConnector1">
            <a:avLst/>
          </a:prstGeom>
          <a:ln>
            <a:solidFill>
              <a:schemeClr val="tx2"/>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116181" y="5770619"/>
            <a:ext cx="4635500" cy="830997"/>
          </a:xfrm>
          <a:prstGeom prst="rect">
            <a:avLst/>
          </a:prstGeom>
          <a:noFill/>
          <a:ln>
            <a:solidFill>
              <a:schemeClr val="accent2">
                <a:lumMod val="90000"/>
              </a:schemeClr>
            </a:solidFill>
          </a:ln>
        </p:spPr>
        <p:txBody>
          <a:bodyPr wrap="square" rtlCol="0">
            <a:spAutoFit/>
          </a:bodyP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Same partition key as the table but different sort key.</a:t>
            </a:r>
          </a:p>
        </p:txBody>
      </p:sp>
    </p:spTree>
    <p:custDataLst>
      <p:tags r:id="rId1"/>
    </p:custDataLst>
    <p:extLst>
      <p:ext uri="{BB962C8B-B14F-4D97-AF65-F5344CB8AC3E}">
        <p14:creationId xmlns:p14="http://schemas.microsoft.com/office/powerpoint/2010/main" val="96184402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Read/write throughput</a:t>
            </a:r>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2403405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on Impedance Mismatch</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71055" y="1690688"/>
            <a:ext cx="10753940" cy="5167312"/>
          </a:xfrm>
          <a:prstGeom prst="rect">
            <a:avLst/>
          </a:prstGeom>
        </p:spPr>
      </p:pic>
      <p:sp>
        <p:nvSpPr>
          <p:cNvPr id="5" name="Slide Number Placeholder 4"/>
          <p:cNvSpPr>
            <a:spLocks noGrp="1"/>
          </p:cNvSpPr>
          <p:nvPr>
            <p:ph type="sldNum" sz="quarter" idx="12"/>
          </p:nvPr>
        </p:nvSpPr>
        <p:spPr/>
        <p:txBody>
          <a:bodyPr/>
          <a:lstStyle/>
          <a:p>
            <a:fld id="{BD332752-9405-3B49-87A2-9A38CAF0CA50}" type="slidenum">
              <a:rPr lang="en-US" smtClean="0"/>
              <a:t>15</a:t>
            </a:fld>
            <a:endParaRPr lang="en-US"/>
          </a:p>
        </p:txBody>
      </p:sp>
      <p:sp>
        <p:nvSpPr>
          <p:cNvPr id="6" name="Footer Placeholder 5">
            <a:extLst>
              <a:ext uri="{FF2B5EF4-FFF2-40B4-BE49-F238E27FC236}">
                <a16:creationId xmlns:a16="http://schemas.microsoft.com/office/drawing/2014/main" id="{C815D156-251F-E842-869C-61F8E933E12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287379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Read </a:t>
            </a:r>
            <a:r>
              <a:rPr lang="en-US" dirty="0"/>
              <a:t>consistency</a:t>
            </a:r>
          </a:p>
        </p:txBody>
      </p:sp>
      <p:sp>
        <p:nvSpPr>
          <p:cNvPr id="3" name="Content Placeholder 2"/>
          <p:cNvSpPr>
            <a:spLocks noGrp="1"/>
          </p:cNvSpPr>
          <p:nvPr>
            <p:ph idx="1"/>
          </p:nvPr>
        </p:nvSpPr>
        <p:spPr/>
        <p:txBody>
          <a:bodyPr>
            <a:normAutofit/>
          </a:bodyPr>
          <a:lstStyle/>
          <a:p>
            <a:r>
              <a:rPr lang="en-US" dirty="0"/>
              <a:t>DynamoDB maintains multiple copies of data for durability.</a:t>
            </a:r>
          </a:p>
          <a:p>
            <a:pPr lvl="1"/>
            <a:r>
              <a:rPr lang="en-US" dirty="0"/>
              <a:t>All copies of your data are usually consistent within a second after a write operation.</a:t>
            </a:r>
          </a:p>
          <a:p>
            <a:pPr>
              <a:buClr>
                <a:schemeClr val="tx1"/>
              </a:buClr>
            </a:pPr>
            <a:r>
              <a:rPr lang="en-US" dirty="0">
                <a:solidFill>
                  <a:schemeClr val="tx2"/>
                </a:solidFill>
                <a:latin typeface="Amazon Ember" panose="02000000000000000000" pitchFamily="2" charset="0"/>
                <a:ea typeface="Amazon Ember" panose="02000000000000000000" pitchFamily="2" charset="0"/>
              </a:rPr>
              <a:t>Eventually consistent </a:t>
            </a:r>
            <a:r>
              <a:rPr lang="en-US" dirty="0"/>
              <a:t>read might return slightly stale data </a:t>
            </a:r>
            <a:r>
              <a:rPr lang="en-US" dirty="0">
                <a:solidFill>
                  <a:srgbClr val="000000"/>
                </a:solidFill>
              </a:rPr>
              <a:t>if</a:t>
            </a:r>
            <a:r>
              <a:rPr lang="en-US" dirty="0"/>
              <a:t> a read operation is performed immediately after a write operation. </a:t>
            </a:r>
          </a:p>
          <a:p>
            <a:pPr lvl="1">
              <a:buClr>
                <a:schemeClr val="tx1"/>
              </a:buClr>
            </a:pPr>
            <a:r>
              <a:rPr lang="en-US" dirty="0"/>
              <a:t>Use case: blog posts</a:t>
            </a:r>
          </a:p>
          <a:p>
            <a:pPr>
              <a:buClr>
                <a:schemeClr val="tx1"/>
              </a:buClr>
            </a:pPr>
            <a:r>
              <a:rPr lang="en-US" dirty="0">
                <a:solidFill>
                  <a:schemeClr val="tx2"/>
                </a:solidFill>
                <a:latin typeface="Amazon Ember" panose="02000000000000000000" pitchFamily="2" charset="0"/>
                <a:ea typeface="Amazon Ember" panose="02000000000000000000" pitchFamily="2" charset="0"/>
              </a:rPr>
              <a:t>Strongly consistent </a:t>
            </a:r>
            <a:r>
              <a:rPr lang="en-US" dirty="0"/>
              <a:t>read returns most up-to-date data.</a:t>
            </a:r>
          </a:p>
          <a:p>
            <a:pPr lvl="1">
              <a:buClr>
                <a:schemeClr val="tx1"/>
              </a:buClr>
            </a:pPr>
            <a:r>
              <a:rPr lang="en-US" dirty="0"/>
              <a:t>Use  cases: score boards, booking systems, financial algorithms</a:t>
            </a:r>
          </a:p>
          <a:p>
            <a:r>
              <a:rPr lang="en-US" dirty="0">
                <a:highlight>
                  <a:srgbClr val="FFFF00"/>
                </a:highlight>
              </a:rPr>
              <a:t>You can specify the desired consistency level when reading data.</a:t>
            </a:r>
          </a:p>
        </p:txBody>
      </p:sp>
      <p:sp>
        <p:nvSpPr>
          <p:cNvPr id="4" name="Slide Number Placeholder 3"/>
          <p:cNvSpPr>
            <a:spLocks noGrp="1"/>
          </p:cNvSpPr>
          <p:nvPr>
            <p:ph type="sldNum" sz="quarter" idx="12"/>
          </p:nvPr>
        </p:nvSpPr>
        <p:spPr/>
        <p:txBody>
          <a:bodyPr/>
          <a:lstStyle/>
          <a:p>
            <a:fld id="{9FC43BFD-8FF7-A343-A8A6-E2338FCE8046}" type="slidenum">
              <a:rPr lang="en-US" smtClean="0"/>
              <a:pPr/>
              <a:t>150</a:t>
            </a:fld>
            <a:endParaRPr lang="en-US" dirty="0"/>
          </a:p>
        </p:txBody>
      </p:sp>
      <p:sp>
        <p:nvSpPr>
          <p:cNvPr id="5"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18958729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Transactions</a:t>
            </a:r>
          </a:p>
        </p:txBody>
      </p:sp>
      <p:sp>
        <p:nvSpPr>
          <p:cNvPr id="3" name="Content Placeholder 2"/>
          <p:cNvSpPr>
            <a:spLocks noGrp="1"/>
          </p:cNvSpPr>
          <p:nvPr>
            <p:ph idx="1"/>
          </p:nvPr>
        </p:nvSpPr>
        <p:spPr/>
        <p:txBody>
          <a:bodyPr/>
          <a:lstStyle/>
          <a:p>
            <a:r>
              <a:rPr lang="en-US" dirty="0"/>
              <a:t>Simplify the developer experience of making </a:t>
            </a:r>
            <a:r>
              <a:rPr lang="en-US" b="1" dirty="0">
                <a:solidFill>
                  <a:schemeClr val="tx2"/>
                </a:solidFill>
              </a:rPr>
              <a:t>coordinated, all-or-nothing changes</a:t>
            </a:r>
            <a:r>
              <a:rPr lang="en-US" dirty="0"/>
              <a:t> (inserts, deletes, or updates) to multiple items both within and across tables.</a:t>
            </a:r>
          </a:p>
          <a:p>
            <a:r>
              <a:rPr lang="en-US" dirty="0"/>
              <a:t>Provide </a:t>
            </a:r>
            <a:r>
              <a:rPr lang="en-US" b="1" dirty="0">
                <a:solidFill>
                  <a:schemeClr val="tx2"/>
                </a:solidFill>
              </a:rPr>
              <a:t>atomicity, consistency, isolation, and durability (ACID)</a:t>
            </a:r>
            <a:r>
              <a:rPr lang="en-US" dirty="0"/>
              <a:t>, enabling you to maintain data correctness in your applications easily.</a:t>
            </a:r>
          </a:p>
          <a:p>
            <a:r>
              <a:rPr lang="en-US" dirty="0"/>
              <a:t>Use cases</a:t>
            </a:r>
          </a:p>
          <a:p>
            <a:pPr lvl="1"/>
            <a:r>
              <a:rPr lang="en-US" dirty="0"/>
              <a:t>Processing financial transactions</a:t>
            </a:r>
          </a:p>
          <a:p>
            <a:pPr lvl="1"/>
            <a:r>
              <a:rPr lang="en-US" dirty="0"/>
              <a:t>Fulfilling and managing orders</a:t>
            </a:r>
          </a:p>
          <a:p>
            <a:pPr lvl="1"/>
            <a:r>
              <a:rPr lang="en-US" dirty="0"/>
              <a:t>Building multiplayer game engines</a:t>
            </a:r>
          </a:p>
          <a:p>
            <a:pPr lvl="1"/>
            <a:r>
              <a:rPr lang="en-US" dirty="0"/>
              <a:t>Coordinating actions across distributed components and services</a:t>
            </a:r>
          </a:p>
        </p:txBody>
      </p:sp>
      <p:sp>
        <p:nvSpPr>
          <p:cNvPr id="4" name="Slide Number Placeholder 3"/>
          <p:cNvSpPr>
            <a:spLocks noGrp="1"/>
          </p:cNvSpPr>
          <p:nvPr>
            <p:ph type="sldNum" sz="quarter" idx="12"/>
          </p:nvPr>
        </p:nvSpPr>
        <p:spPr/>
        <p:txBody>
          <a:bodyPr/>
          <a:lstStyle/>
          <a:p>
            <a:fld id="{B6A95138-A96E-2F42-A959-2EFD44FE4AB7}" type="slidenum">
              <a:rPr lang="en-US" smtClean="0"/>
              <a:t>151</a:t>
            </a:fld>
            <a:endParaRPr lang="en-US" dirty="0"/>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16546124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Provisioned read/write throughput</a:t>
            </a:r>
          </a:p>
        </p:txBody>
      </p:sp>
      <p:sp>
        <p:nvSpPr>
          <p:cNvPr id="3" name="Content Placeholder 2"/>
          <p:cNvSpPr>
            <a:spLocks noGrp="1"/>
          </p:cNvSpPr>
          <p:nvPr>
            <p:ph idx="1"/>
          </p:nvPr>
        </p:nvSpPr>
        <p:spPr>
          <a:xfrm>
            <a:off x="419100" y="1528175"/>
            <a:ext cx="9780616" cy="4648788"/>
          </a:xfrm>
        </p:spPr>
        <p:txBody>
          <a:bodyPr/>
          <a:lstStyle/>
          <a:p>
            <a:pPr>
              <a:lnSpc>
                <a:spcPct val="100000"/>
              </a:lnSpc>
              <a:spcBef>
                <a:spcPts val="0"/>
              </a:spcBef>
              <a:defRPr/>
            </a:pPr>
            <a:r>
              <a:rPr lang="en-US" i="1" dirty="0"/>
              <a:t>Provisioned throughput</a:t>
            </a:r>
            <a:r>
              <a:rPr lang="en-US" dirty="0"/>
              <a:t> is the maximum amount of capacity that an application can consume from a table or index.</a:t>
            </a:r>
          </a:p>
          <a:p>
            <a:pPr lvl="1">
              <a:lnSpc>
                <a:spcPct val="100000"/>
              </a:lnSpc>
              <a:spcBef>
                <a:spcPts val="0"/>
              </a:spcBef>
              <a:defRPr/>
            </a:pPr>
            <a:r>
              <a:rPr lang="en-US" dirty="0"/>
              <a:t> </a:t>
            </a:r>
            <a:r>
              <a:rPr lang="en-US" dirty="0">
                <a:highlight>
                  <a:srgbClr val="FFFF00"/>
                </a:highlight>
              </a:rPr>
              <a:t>If your application exceeds your provisioned throughput capacity on a table or index, it is subject to request throttling. </a:t>
            </a:r>
            <a:endParaRPr lang="en-US" dirty="0">
              <a:solidFill>
                <a:schemeClr val="tx2"/>
              </a:solidFill>
              <a:highlight>
                <a:srgbClr val="FFFF00"/>
              </a:highlight>
            </a:endParaRPr>
          </a:p>
          <a:p>
            <a:pPr>
              <a:buClr>
                <a:schemeClr val="tx1"/>
              </a:buClr>
            </a:pPr>
            <a:r>
              <a:rPr lang="en-US" sz="2400" dirty="0">
                <a:solidFill>
                  <a:schemeClr val="tx2"/>
                </a:solidFill>
              </a:rPr>
              <a:t>Throughput </a:t>
            </a:r>
            <a:r>
              <a:rPr lang="en-US" sz="2400" dirty="0"/>
              <a:t>= maximum amount of capacity that an application can consume from a table or index</a:t>
            </a:r>
          </a:p>
          <a:p>
            <a:pPr>
              <a:buClr>
                <a:schemeClr val="tx1"/>
              </a:buClr>
            </a:pPr>
            <a:r>
              <a:rPr lang="en-US" sz="2400" dirty="0">
                <a:solidFill>
                  <a:schemeClr val="tx2"/>
                </a:solidFill>
              </a:rPr>
              <a:t>Divided evenly </a:t>
            </a:r>
            <a:r>
              <a:rPr lang="en-US" sz="2400" dirty="0"/>
              <a:t>among partitions</a:t>
            </a:r>
          </a:p>
          <a:p>
            <a:pPr>
              <a:buClr>
                <a:schemeClr val="tx1"/>
              </a:buClr>
            </a:pPr>
            <a:r>
              <a:rPr lang="en-US" sz="2400" dirty="0">
                <a:solidFill>
                  <a:schemeClr val="tx2"/>
                </a:solidFill>
              </a:rPr>
              <a:t>Read capacity unit (RCU)</a:t>
            </a:r>
          </a:p>
          <a:p>
            <a:pPr lvl="1">
              <a:buClr>
                <a:schemeClr val="tx1"/>
              </a:buClr>
            </a:pPr>
            <a:r>
              <a:rPr lang="en-US" sz="2000" dirty="0"/>
              <a:t>Number of strongly consistent reads per second of items that are up to 4 KB in size</a:t>
            </a:r>
          </a:p>
          <a:p>
            <a:pPr lvl="1">
              <a:buClr>
                <a:schemeClr val="tx1"/>
              </a:buClr>
            </a:pPr>
            <a:r>
              <a:rPr lang="en-US" sz="2000" dirty="0"/>
              <a:t>Eventually consistent reads use half of the provisioned read capacity</a:t>
            </a:r>
          </a:p>
          <a:p>
            <a:pPr>
              <a:buClr>
                <a:schemeClr val="tx1"/>
              </a:buClr>
            </a:pPr>
            <a:r>
              <a:rPr lang="en-US" sz="2400" dirty="0">
                <a:solidFill>
                  <a:schemeClr val="tx2"/>
                </a:solidFill>
              </a:rPr>
              <a:t>Write capacity unit (WCU)</a:t>
            </a:r>
          </a:p>
          <a:p>
            <a:pPr lvl="1">
              <a:buClr>
                <a:schemeClr val="tx1"/>
              </a:buClr>
            </a:pPr>
            <a:r>
              <a:rPr lang="en-US" sz="2000" dirty="0"/>
              <a:t>Number of 1 KB writes per second</a:t>
            </a:r>
            <a:endParaRPr lang="en-US" dirty="0"/>
          </a:p>
        </p:txBody>
      </p:sp>
      <p:sp>
        <p:nvSpPr>
          <p:cNvPr id="4" name="Slide Number Placeholder 3"/>
          <p:cNvSpPr>
            <a:spLocks noGrp="1"/>
          </p:cNvSpPr>
          <p:nvPr>
            <p:ph type="sldNum" sz="quarter" idx="12"/>
          </p:nvPr>
        </p:nvSpPr>
        <p:spPr/>
        <p:txBody>
          <a:bodyPr/>
          <a:lstStyle/>
          <a:p>
            <a:fld id="{9FC43BFD-8FF7-A343-A8A6-E2338FCE8046}" type="slidenum">
              <a:rPr lang="en-US" smtClean="0"/>
              <a:pPr/>
              <a:t>152</a:t>
            </a:fld>
            <a:endParaRPr lang="en-US" dirty="0"/>
          </a:p>
        </p:txBody>
      </p:sp>
      <p:sp>
        <p:nvSpPr>
          <p:cNvPr id="11" name="Footer Placeholder 4"/>
          <p:cNvSpPr>
            <a:spLocks noGrp="1"/>
          </p:cNvSpPr>
          <p:nvPr>
            <p:ph type="ftr" sz="quarter" idx="3"/>
          </p:nvPr>
        </p:nvSpPr>
        <p:spPr/>
        <p:txBody>
          <a:bodyPr/>
          <a:lstStyle/>
          <a:p>
            <a:r>
              <a:rPr lang="en-US"/>
              <a:t>Distributed and Cloud Computing - Fall 2021</a:t>
            </a:r>
            <a:endParaRPr lang="en-US" dirty="0"/>
          </a:p>
        </p:txBody>
      </p:sp>
      <p:grpSp>
        <p:nvGrpSpPr>
          <p:cNvPr id="7" name="Group 6"/>
          <p:cNvGrpSpPr/>
          <p:nvPr/>
        </p:nvGrpSpPr>
        <p:grpSpPr>
          <a:xfrm>
            <a:off x="10343312" y="1528175"/>
            <a:ext cx="1421313" cy="1411838"/>
            <a:chOff x="1313894" y="1897725"/>
            <a:chExt cx="1415095" cy="1405661"/>
          </a:xfrm>
        </p:grpSpPr>
        <p:pic>
          <p:nvPicPr>
            <p:cNvPr id="2050"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660959" y="2702311"/>
              <a:ext cx="739263" cy="398359"/>
            </a:xfrm>
            <a:prstGeom prst="rect">
              <a:avLst/>
            </a:prstGeom>
            <a:noFill/>
          </p:spPr>
          <p:txBody>
            <a:bodyPr wrap="none" rtlCol="0">
              <a:spAutoFit/>
            </a:bodyPr>
            <a:lstStyle/>
            <a:p>
              <a:r>
                <a:rPr lang="en-US" sz="2000" dirty="0">
                  <a:latin typeface="Amazon Ember Light" charset="0"/>
                  <a:ea typeface="Amazon Ember Light" charset="0"/>
                  <a:cs typeface="Amazon Ember Light" charset="0"/>
                </a:rPr>
                <a:t>RCU</a:t>
              </a:r>
              <a:endParaRPr lang="en-US" sz="2400" dirty="0">
                <a:latin typeface="Amazon Ember Light" charset="0"/>
                <a:ea typeface="Amazon Ember Light" charset="0"/>
                <a:cs typeface="Amazon Ember Light" charset="0"/>
              </a:endParaRPr>
            </a:p>
          </p:txBody>
        </p:sp>
      </p:grpSp>
      <p:grpSp>
        <p:nvGrpSpPr>
          <p:cNvPr id="12" name="Group 11"/>
          <p:cNvGrpSpPr/>
          <p:nvPr/>
        </p:nvGrpSpPr>
        <p:grpSpPr>
          <a:xfrm>
            <a:off x="10343313" y="3532908"/>
            <a:ext cx="1421313" cy="1411838"/>
            <a:chOff x="1313894" y="1897725"/>
            <a:chExt cx="1415095" cy="1405661"/>
          </a:xfrm>
        </p:grpSpPr>
        <p:pic>
          <p:nvPicPr>
            <p:cNvPr id="14"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660959" y="2702311"/>
              <a:ext cx="795123" cy="398359"/>
            </a:xfrm>
            <a:prstGeom prst="rect">
              <a:avLst/>
            </a:prstGeom>
            <a:noFill/>
          </p:spPr>
          <p:txBody>
            <a:bodyPr wrap="none" rtlCol="0">
              <a:spAutoFit/>
            </a:bodyPr>
            <a:lstStyle/>
            <a:p>
              <a:r>
                <a:rPr lang="en-US" sz="2000" dirty="0">
                  <a:latin typeface="Amazon Ember Light" charset="0"/>
                  <a:ea typeface="Amazon Ember Light" charset="0"/>
                  <a:cs typeface="Amazon Ember Light" charset="0"/>
                </a:rPr>
                <a:t>WCU</a:t>
              </a:r>
              <a:endParaRPr lang="en-US" sz="2400" dirty="0">
                <a:latin typeface="Amazon Ember Light" charset="0"/>
                <a:ea typeface="Amazon Ember Light" charset="0"/>
                <a:cs typeface="Amazon Ember Light" charset="0"/>
              </a:endParaRPr>
            </a:p>
          </p:txBody>
        </p:sp>
      </p:grpSp>
    </p:spTree>
    <p:custDataLst>
      <p:tags r:id="rId1"/>
    </p:custDataLst>
    <p:extLst>
      <p:ext uri="{BB962C8B-B14F-4D97-AF65-F5344CB8AC3E}">
        <p14:creationId xmlns:p14="http://schemas.microsoft.com/office/powerpoint/2010/main" val="211701211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On-demand read/write throughput</a:t>
            </a:r>
          </a:p>
        </p:txBody>
      </p:sp>
      <p:sp>
        <p:nvSpPr>
          <p:cNvPr id="3" name="Content Placeholder 2"/>
          <p:cNvSpPr>
            <a:spLocks noGrp="1"/>
          </p:cNvSpPr>
          <p:nvPr>
            <p:ph idx="1"/>
          </p:nvPr>
        </p:nvSpPr>
        <p:spPr/>
        <p:txBody>
          <a:bodyPr>
            <a:normAutofit/>
          </a:bodyPr>
          <a:lstStyle/>
          <a:p>
            <a:r>
              <a:rPr lang="en-US" dirty="0"/>
              <a:t>Pay-per-request pricing for read and write </a:t>
            </a:r>
            <a:r>
              <a:rPr lang="en-US" dirty="0">
                <a:solidFill>
                  <a:srgbClr val="000000"/>
                </a:solidFill>
              </a:rPr>
              <a:t>requests</a:t>
            </a:r>
            <a:endParaRPr lang="en-US" dirty="0">
              <a:solidFill>
                <a:srgbClr val="000000"/>
              </a:solidFill>
              <a:latin typeface="Amazon Ember Light" panose="020B0403020204020204"/>
            </a:endParaRPr>
          </a:p>
          <a:p>
            <a:r>
              <a:rPr lang="en-US" dirty="0">
                <a:solidFill>
                  <a:srgbClr val="000000"/>
                </a:solidFill>
              </a:rPr>
              <a:t>DynamoDB</a:t>
            </a:r>
            <a:r>
              <a:rPr lang="en-US" dirty="0"/>
              <a:t> adapts rapidly to accommodate the </a:t>
            </a:r>
            <a:r>
              <a:rPr lang="en-US" dirty="0">
                <a:solidFill>
                  <a:srgbClr val="000000"/>
                </a:solidFill>
              </a:rPr>
              <a:t>workload</a:t>
            </a:r>
            <a:endParaRPr lang="en-US" dirty="0">
              <a:solidFill>
                <a:srgbClr val="000000"/>
              </a:solidFill>
              <a:latin typeface="Amazon Ember Light" panose="020B0403020204020204"/>
            </a:endParaRPr>
          </a:p>
          <a:p>
            <a:r>
              <a:rPr lang="en-US" dirty="0"/>
              <a:t>Request rate limited by throughput default table limits</a:t>
            </a:r>
          </a:p>
          <a:p>
            <a:r>
              <a:rPr lang="en-US" dirty="0"/>
              <a:t>Create or update a table </a:t>
            </a:r>
            <a:r>
              <a:rPr lang="en-US" dirty="0">
                <a:solidFill>
                  <a:srgbClr val="000000"/>
                </a:solidFill>
              </a:rPr>
              <a:t>to</a:t>
            </a:r>
            <a:r>
              <a:rPr lang="en-US" dirty="0"/>
              <a:t> use </a:t>
            </a:r>
            <a:r>
              <a:rPr lang="en-US" dirty="0">
                <a:solidFill>
                  <a:srgbClr val="000000"/>
                </a:solidFill>
              </a:rPr>
              <a:t>on-demand mode</a:t>
            </a:r>
            <a:endParaRPr lang="en-US" dirty="0"/>
          </a:p>
          <a:p>
            <a:r>
              <a:rPr lang="en-US" dirty="0"/>
              <a:t>Use </a:t>
            </a:r>
            <a:r>
              <a:rPr lang="en-US" dirty="0">
                <a:solidFill>
                  <a:srgbClr val="000000"/>
                </a:solidFill>
              </a:rPr>
              <a:t>cases</a:t>
            </a:r>
            <a:endParaRPr lang="en-US" dirty="0">
              <a:solidFill>
                <a:srgbClr val="000000"/>
              </a:solidFill>
              <a:latin typeface="Amazon Ember Light" panose="020B0403020204020204"/>
            </a:endParaRPr>
          </a:p>
          <a:p>
            <a:pPr lvl="1"/>
            <a:r>
              <a:rPr lang="en-US" dirty="0"/>
              <a:t>You create new tables with unknown workloads.</a:t>
            </a:r>
          </a:p>
          <a:p>
            <a:pPr lvl="1"/>
            <a:r>
              <a:rPr lang="en-US" dirty="0"/>
              <a:t>You have </a:t>
            </a:r>
            <a:r>
              <a:rPr lang="en-US" dirty="0">
                <a:solidFill>
                  <a:srgbClr val="000000"/>
                </a:solidFill>
              </a:rPr>
              <a:t>unpredictable application traffic.</a:t>
            </a:r>
            <a:endParaRPr lang="en-US" dirty="0"/>
          </a:p>
          <a:p>
            <a:pPr lvl="1"/>
            <a:r>
              <a:rPr lang="en-US" dirty="0"/>
              <a:t>You prefer the ease of paying for only what you use.</a:t>
            </a:r>
          </a:p>
          <a:p>
            <a:pPr marL="0" indent="0">
              <a:buNone/>
            </a:pPr>
            <a:endParaRPr lang="en-US" dirty="0"/>
          </a:p>
        </p:txBody>
      </p:sp>
      <p:sp>
        <p:nvSpPr>
          <p:cNvPr id="4" name="Slide Number Placeholder 3"/>
          <p:cNvSpPr>
            <a:spLocks noGrp="1"/>
          </p:cNvSpPr>
          <p:nvPr>
            <p:ph type="sldNum" sz="quarter" idx="12"/>
          </p:nvPr>
        </p:nvSpPr>
        <p:spPr/>
        <p:txBody>
          <a:bodyPr/>
          <a:lstStyle/>
          <a:p>
            <a:fld id="{9FC43BFD-8FF7-A343-A8A6-E2338FCE8046}" type="slidenum">
              <a:rPr lang="en-US" smtClean="0"/>
              <a:pPr/>
              <a:t>153</a:t>
            </a:fld>
            <a:endParaRPr lang="en-US" dirty="0"/>
          </a:p>
        </p:txBody>
      </p:sp>
      <p:sp>
        <p:nvSpPr>
          <p:cNvPr id="5"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0304760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Calculating RCU</a:t>
            </a:r>
          </a:p>
        </p:txBody>
      </p:sp>
      <p:sp>
        <p:nvSpPr>
          <p:cNvPr id="11" name="Content Placeholder 10"/>
          <p:cNvSpPr>
            <a:spLocks noGrp="1"/>
          </p:cNvSpPr>
          <p:nvPr>
            <p:ph idx="1"/>
          </p:nvPr>
        </p:nvSpPr>
        <p:spPr/>
        <p:txBody>
          <a:bodyPr/>
          <a:lstStyle/>
          <a:p>
            <a:pPr>
              <a:buClr>
                <a:schemeClr val="tx1"/>
              </a:buClr>
            </a:pPr>
            <a:r>
              <a:rPr lang="en-US" dirty="0"/>
              <a:t>Say that you need to read 20 items </a:t>
            </a:r>
            <a:br>
              <a:rPr lang="en-US" dirty="0"/>
            </a:br>
            <a:r>
              <a:rPr lang="en-US" dirty="0"/>
              <a:t>that are 11 KB in size every second, </a:t>
            </a:r>
            <a:br>
              <a:rPr lang="en-US" dirty="0"/>
            </a:br>
            <a:r>
              <a:rPr lang="en-US" dirty="0"/>
              <a:t>with eventual consistency. </a:t>
            </a:r>
          </a:p>
          <a:p>
            <a:pPr>
              <a:buClr>
                <a:schemeClr val="tx1"/>
              </a:buClr>
            </a:pPr>
            <a:r>
              <a:rPr lang="en-US" dirty="0">
                <a:solidFill>
                  <a:schemeClr val="tx2"/>
                </a:solidFill>
              </a:rPr>
              <a:t>How many RCUs must you provision?</a:t>
            </a:r>
          </a:p>
          <a:p>
            <a:pPr>
              <a:buClr>
                <a:schemeClr val="tx1"/>
              </a:buClr>
            </a:pPr>
            <a:r>
              <a:rPr lang="en-US" dirty="0"/>
              <a:t>1 RCU = 1 strongly consistent , or 2 eventually consistent, reads per second for items up to 4 KB in size</a:t>
            </a:r>
          </a:p>
          <a:p>
            <a:pPr>
              <a:buClr>
                <a:schemeClr val="tx1"/>
              </a:buClr>
            </a:pP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154</a:t>
            </a:fld>
            <a:endParaRPr lang="en-US" dirty="0"/>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grpSp>
        <p:nvGrpSpPr>
          <p:cNvPr id="13" name="Group 12"/>
          <p:cNvGrpSpPr/>
          <p:nvPr/>
        </p:nvGrpSpPr>
        <p:grpSpPr>
          <a:xfrm>
            <a:off x="10351587" y="1528175"/>
            <a:ext cx="1421313" cy="1411838"/>
            <a:chOff x="1313894" y="1897725"/>
            <a:chExt cx="1415095" cy="1405661"/>
          </a:xfrm>
        </p:grpSpPr>
        <p:pic>
          <p:nvPicPr>
            <p:cNvPr id="14"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660959" y="2702311"/>
              <a:ext cx="739263" cy="398359"/>
            </a:xfrm>
            <a:prstGeom prst="rect">
              <a:avLst/>
            </a:prstGeom>
            <a:noFill/>
          </p:spPr>
          <p:txBody>
            <a:bodyPr wrap="none" rtlCol="0">
              <a:spAutoFit/>
            </a:bodyPr>
            <a:lstStyle/>
            <a:p>
              <a:r>
                <a:rPr lang="en-US" sz="2000" dirty="0">
                  <a:latin typeface="Amazon Ember Light" charset="0"/>
                  <a:ea typeface="Amazon Ember Light" charset="0"/>
                  <a:cs typeface="Amazon Ember Light" charset="0"/>
                </a:rPr>
                <a:t>RCU</a:t>
              </a:r>
              <a:endParaRPr lang="en-US" sz="2400" dirty="0">
                <a:latin typeface="Amazon Ember Light" charset="0"/>
                <a:ea typeface="Amazon Ember Light" charset="0"/>
                <a:cs typeface="Amazon Ember Light" charset="0"/>
              </a:endParaRPr>
            </a:p>
          </p:txBody>
        </p:sp>
      </p:grpSp>
    </p:spTree>
    <p:custDataLst>
      <p:tags r:id="rId1"/>
    </p:custDataLst>
    <p:extLst>
      <p:ext uri="{BB962C8B-B14F-4D97-AF65-F5344CB8AC3E}">
        <p14:creationId xmlns:p14="http://schemas.microsoft.com/office/powerpoint/2010/main" val="1802857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Calculating RCU: Answer</a:t>
            </a:r>
          </a:p>
        </p:txBody>
      </p:sp>
      <p:sp>
        <p:nvSpPr>
          <p:cNvPr id="8" name="Content Placeholder 7"/>
          <p:cNvSpPr>
            <a:spLocks noGrp="1"/>
          </p:cNvSpPr>
          <p:nvPr>
            <p:ph idx="1"/>
          </p:nvPr>
        </p:nvSpPr>
        <p:spPr/>
        <p:txBody>
          <a:bodyPr/>
          <a:lstStyle/>
          <a:p>
            <a:r>
              <a:rPr lang="en-US" dirty="0"/>
              <a:t>Answer: </a:t>
            </a:r>
            <a:r>
              <a:rPr lang="en-US" dirty="0">
                <a:solidFill>
                  <a:schemeClr val="tx2"/>
                </a:solidFill>
              </a:rPr>
              <a:t>30 RCU</a:t>
            </a:r>
          </a:p>
          <a:p>
            <a:endParaRPr lang="en-US" dirty="0"/>
          </a:p>
          <a:p>
            <a:pPr marL="171450" indent="-171450"/>
            <a:r>
              <a:rPr lang="en-US" dirty="0"/>
              <a:t>Round 11 KB up to the next multiple of 4: </a:t>
            </a:r>
            <a:r>
              <a:rPr lang="en-US" i="1" dirty="0"/>
              <a:t>12</a:t>
            </a:r>
          </a:p>
          <a:p>
            <a:pPr marL="171450" indent="-171450"/>
            <a:r>
              <a:rPr lang="en-US" dirty="0"/>
              <a:t>Divide by 4 KB per RCU: </a:t>
            </a:r>
            <a:r>
              <a:rPr lang="en-US" i="1" dirty="0"/>
              <a:t>3</a:t>
            </a:r>
          </a:p>
          <a:p>
            <a:pPr marL="171450" indent="-171450"/>
            <a:r>
              <a:rPr lang="en-US" dirty="0"/>
              <a:t>Multiply by items read per second: </a:t>
            </a:r>
            <a:r>
              <a:rPr lang="en-US" i="1" dirty="0"/>
              <a:t>60</a:t>
            </a:r>
          </a:p>
          <a:p>
            <a:pPr marL="171450" indent="-171450"/>
            <a:r>
              <a:rPr lang="en-US" dirty="0"/>
              <a:t>Divide by 2 for eventual consistency: </a:t>
            </a:r>
            <a:r>
              <a:rPr lang="en-US" i="1" dirty="0"/>
              <a:t>30</a:t>
            </a:r>
          </a:p>
        </p:txBody>
      </p:sp>
      <p:sp>
        <p:nvSpPr>
          <p:cNvPr id="4" name="Slide Number Placeholder 3"/>
          <p:cNvSpPr>
            <a:spLocks noGrp="1"/>
          </p:cNvSpPr>
          <p:nvPr>
            <p:ph type="sldNum" sz="quarter" idx="12"/>
          </p:nvPr>
        </p:nvSpPr>
        <p:spPr/>
        <p:txBody>
          <a:bodyPr/>
          <a:lstStyle/>
          <a:p>
            <a:fld id="{B6A95138-A96E-2F42-A959-2EFD44FE4AB7}" type="slidenum">
              <a:rPr lang="en-US" smtClean="0"/>
              <a:t>155</a:t>
            </a:fld>
            <a:endParaRPr lang="en-US" dirty="0"/>
          </a:p>
        </p:txBody>
      </p:sp>
      <p:sp>
        <p:nvSpPr>
          <p:cNvPr id="6" name="Footer Placeholder 5"/>
          <p:cNvSpPr>
            <a:spLocks noGrp="1"/>
          </p:cNvSpPr>
          <p:nvPr>
            <p:ph type="ftr" sz="quarter" idx="3"/>
          </p:nvPr>
        </p:nvSpPr>
        <p:spPr/>
        <p:txBody>
          <a:bodyPr/>
          <a:lstStyle/>
          <a:p>
            <a:r>
              <a:rPr lang="en-US"/>
              <a:t>Distributed and Cloud Computing - Fall 2021</a:t>
            </a:r>
            <a:endParaRPr lang="en-US" dirty="0"/>
          </a:p>
        </p:txBody>
      </p:sp>
      <p:grpSp>
        <p:nvGrpSpPr>
          <p:cNvPr id="9" name="Group 8"/>
          <p:cNvGrpSpPr/>
          <p:nvPr/>
        </p:nvGrpSpPr>
        <p:grpSpPr>
          <a:xfrm>
            <a:off x="10351587" y="1528175"/>
            <a:ext cx="1421313" cy="1411838"/>
            <a:chOff x="1313894" y="1897725"/>
            <a:chExt cx="1415095" cy="1405661"/>
          </a:xfrm>
        </p:grpSpPr>
        <p:pic>
          <p:nvPicPr>
            <p:cNvPr id="10"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60959" y="2702311"/>
              <a:ext cx="739263" cy="398359"/>
            </a:xfrm>
            <a:prstGeom prst="rect">
              <a:avLst/>
            </a:prstGeom>
            <a:noFill/>
          </p:spPr>
          <p:txBody>
            <a:bodyPr wrap="none" rtlCol="0">
              <a:spAutoFit/>
            </a:bodyPr>
            <a:lstStyle/>
            <a:p>
              <a:r>
                <a:rPr lang="en-US" sz="2000" dirty="0">
                  <a:latin typeface="Amazon Ember Light" charset="0"/>
                  <a:ea typeface="Amazon Ember Light" charset="0"/>
                  <a:cs typeface="Amazon Ember Light" charset="0"/>
                </a:rPr>
                <a:t>RCU</a:t>
              </a:r>
              <a:endParaRPr lang="en-US" sz="2400" dirty="0">
                <a:latin typeface="Amazon Ember Light" charset="0"/>
                <a:ea typeface="Amazon Ember Light" charset="0"/>
                <a:cs typeface="Amazon Ember Light" charset="0"/>
              </a:endParaRPr>
            </a:p>
          </p:txBody>
        </p:sp>
      </p:grpSp>
    </p:spTree>
    <p:custDataLst>
      <p:tags r:id="rId1"/>
    </p:custDataLst>
    <p:extLst>
      <p:ext uri="{BB962C8B-B14F-4D97-AF65-F5344CB8AC3E}">
        <p14:creationId xmlns:p14="http://schemas.microsoft.com/office/powerpoint/2010/main" val="18082099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Calculating WCU</a:t>
            </a:r>
          </a:p>
        </p:txBody>
      </p:sp>
      <p:sp>
        <p:nvSpPr>
          <p:cNvPr id="6" name="Content Placeholder 5"/>
          <p:cNvSpPr>
            <a:spLocks noGrp="1"/>
          </p:cNvSpPr>
          <p:nvPr>
            <p:ph idx="1"/>
          </p:nvPr>
        </p:nvSpPr>
        <p:spPr/>
        <p:txBody>
          <a:bodyPr/>
          <a:lstStyle/>
          <a:p>
            <a:r>
              <a:rPr lang="en-US" dirty="0"/>
              <a:t>Say that you need to write 120 items </a:t>
            </a:r>
            <a:br>
              <a:rPr lang="en-US" dirty="0"/>
            </a:br>
            <a:r>
              <a:rPr lang="en-US" dirty="0"/>
              <a:t>that are 7 KB in size every minute. </a:t>
            </a:r>
          </a:p>
          <a:p>
            <a:pPr>
              <a:buClr>
                <a:schemeClr val="tx1"/>
              </a:buClr>
            </a:pPr>
            <a:r>
              <a:rPr lang="en-US" dirty="0">
                <a:solidFill>
                  <a:schemeClr val="tx2"/>
                </a:solidFill>
              </a:rPr>
              <a:t>How many WCUs must you provision?</a:t>
            </a:r>
          </a:p>
          <a:p>
            <a:r>
              <a:rPr lang="en-US" dirty="0"/>
              <a:t>1 WCU = 1 write per second, for items up to 1 KB in size</a:t>
            </a:r>
          </a:p>
          <a:p>
            <a:pPr marL="0" indent="0">
              <a:buNone/>
            </a:pP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t>156</a:t>
            </a:fld>
            <a:endParaRPr lang="en-US" dirty="0"/>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grpSp>
        <p:nvGrpSpPr>
          <p:cNvPr id="16" name="Group 15"/>
          <p:cNvGrpSpPr/>
          <p:nvPr/>
        </p:nvGrpSpPr>
        <p:grpSpPr>
          <a:xfrm>
            <a:off x="10351587" y="1522246"/>
            <a:ext cx="1421313" cy="1411838"/>
            <a:chOff x="1313894" y="1897725"/>
            <a:chExt cx="1415095" cy="1405661"/>
          </a:xfrm>
        </p:grpSpPr>
        <p:pic>
          <p:nvPicPr>
            <p:cNvPr id="17"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660959" y="2702311"/>
              <a:ext cx="795123" cy="398359"/>
            </a:xfrm>
            <a:prstGeom prst="rect">
              <a:avLst/>
            </a:prstGeom>
            <a:noFill/>
          </p:spPr>
          <p:txBody>
            <a:bodyPr wrap="none" rtlCol="0">
              <a:spAutoFit/>
            </a:bodyPr>
            <a:lstStyle/>
            <a:p>
              <a:r>
                <a:rPr lang="en-US" sz="2000" dirty="0">
                  <a:latin typeface="Amazon Ember Light" charset="0"/>
                  <a:ea typeface="Amazon Ember Light" charset="0"/>
                  <a:cs typeface="Amazon Ember Light" charset="0"/>
                </a:rPr>
                <a:t>WCU</a:t>
              </a:r>
              <a:endParaRPr lang="en-US" sz="2400" dirty="0">
                <a:latin typeface="Amazon Ember Light" charset="0"/>
                <a:ea typeface="Amazon Ember Light" charset="0"/>
                <a:cs typeface="Amazon Ember Light" charset="0"/>
              </a:endParaRPr>
            </a:p>
          </p:txBody>
        </p:sp>
      </p:grpSp>
    </p:spTree>
    <p:custDataLst>
      <p:tags r:id="rId1"/>
    </p:custDataLst>
    <p:extLst>
      <p:ext uri="{BB962C8B-B14F-4D97-AF65-F5344CB8AC3E}">
        <p14:creationId xmlns:p14="http://schemas.microsoft.com/office/powerpoint/2010/main" val="73508526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Calculating WCU: Answer</a:t>
            </a:r>
          </a:p>
        </p:txBody>
      </p:sp>
      <p:sp>
        <p:nvSpPr>
          <p:cNvPr id="8" name="Content Placeholder 7"/>
          <p:cNvSpPr>
            <a:spLocks noGrp="1"/>
          </p:cNvSpPr>
          <p:nvPr>
            <p:ph idx="1"/>
          </p:nvPr>
        </p:nvSpPr>
        <p:spPr/>
        <p:txBody>
          <a:bodyPr/>
          <a:lstStyle/>
          <a:p>
            <a:pPr marL="0" indent="0">
              <a:buNone/>
            </a:pPr>
            <a:r>
              <a:rPr lang="en-US" dirty="0"/>
              <a:t>Answer: </a:t>
            </a:r>
            <a:r>
              <a:rPr lang="en-US" dirty="0">
                <a:solidFill>
                  <a:schemeClr val="tx2"/>
                </a:solidFill>
              </a:rPr>
              <a:t>14 WCU</a:t>
            </a:r>
          </a:p>
          <a:p>
            <a:endParaRPr lang="en-US" dirty="0"/>
          </a:p>
          <a:p>
            <a:pPr marL="171450" indent="-171450"/>
            <a:r>
              <a:rPr lang="en-US" dirty="0"/>
              <a:t>WCU required to write each 7 KB item: </a:t>
            </a:r>
            <a:r>
              <a:rPr lang="en-US" i="1" dirty="0"/>
              <a:t>7</a:t>
            </a:r>
          </a:p>
          <a:p>
            <a:pPr marL="171450" indent="-171450"/>
            <a:r>
              <a:rPr lang="en-US" dirty="0"/>
              <a:t>Number of items per second: </a:t>
            </a:r>
            <a:r>
              <a:rPr lang="en-US" i="1" dirty="0"/>
              <a:t>2 </a:t>
            </a:r>
            <a:r>
              <a:rPr lang="en-US" i="1" dirty="0">
                <a:highlight>
                  <a:srgbClr val="C0C0C0"/>
                </a:highlight>
              </a:rPr>
              <a:t>(120 per minute then 120/60 = 2 per second)</a:t>
            </a:r>
          </a:p>
          <a:p>
            <a:pPr marL="171450" indent="-171450"/>
            <a:r>
              <a:rPr lang="en-US" dirty="0"/>
              <a:t>Multiply WCU per item by items per second: </a:t>
            </a:r>
            <a:r>
              <a:rPr lang="en-US" i="1" dirty="0"/>
              <a:t>14</a:t>
            </a:r>
          </a:p>
        </p:txBody>
      </p:sp>
      <p:sp>
        <p:nvSpPr>
          <p:cNvPr id="4" name="Slide Number Placeholder 3"/>
          <p:cNvSpPr>
            <a:spLocks noGrp="1"/>
          </p:cNvSpPr>
          <p:nvPr>
            <p:ph type="sldNum" sz="quarter" idx="12"/>
          </p:nvPr>
        </p:nvSpPr>
        <p:spPr/>
        <p:txBody>
          <a:bodyPr/>
          <a:lstStyle/>
          <a:p>
            <a:fld id="{B6A95138-A96E-2F42-A959-2EFD44FE4AB7}" type="slidenum">
              <a:rPr lang="en-US" smtClean="0"/>
              <a:t>157</a:t>
            </a:fld>
            <a:endParaRPr lang="en-US" dirty="0"/>
          </a:p>
        </p:txBody>
      </p:sp>
      <p:sp>
        <p:nvSpPr>
          <p:cNvPr id="6" name="Footer Placeholder 5"/>
          <p:cNvSpPr>
            <a:spLocks noGrp="1"/>
          </p:cNvSpPr>
          <p:nvPr>
            <p:ph type="ftr" sz="quarter" idx="3"/>
          </p:nvPr>
        </p:nvSpPr>
        <p:spPr/>
        <p:txBody>
          <a:bodyPr/>
          <a:lstStyle/>
          <a:p>
            <a:r>
              <a:rPr lang="en-US"/>
              <a:t>Distributed and Cloud Computing - Fall 2021</a:t>
            </a:r>
            <a:endParaRPr lang="en-US" dirty="0"/>
          </a:p>
        </p:txBody>
      </p:sp>
      <p:grpSp>
        <p:nvGrpSpPr>
          <p:cNvPr id="9" name="Group 8"/>
          <p:cNvGrpSpPr/>
          <p:nvPr/>
        </p:nvGrpSpPr>
        <p:grpSpPr>
          <a:xfrm>
            <a:off x="10351587" y="1522246"/>
            <a:ext cx="1421313" cy="1411838"/>
            <a:chOff x="1313894" y="1897725"/>
            <a:chExt cx="1415095" cy="1405661"/>
          </a:xfrm>
        </p:grpSpPr>
        <p:pic>
          <p:nvPicPr>
            <p:cNvPr id="10"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60959" y="2702311"/>
              <a:ext cx="795123" cy="398359"/>
            </a:xfrm>
            <a:prstGeom prst="rect">
              <a:avLst/>
            </a:prstGeom>
            <a:noFill/>
          </p:spPr>
          <p:txBody>
            <a:bodyPr wrap="none" rtlCol="0">
              <a:spAutoFit/>
            </a:bodyPr>
            <a:lstStyle/>
            <a:p>
              <a:r>
                <a:rPr lang="en-US" sz="2000" dirty="0">
                  <a:latin typeface="Amazon Ember Light" charset="0"/>
                  <a:ea typeface="Amazon Ember Light" charset="0"/>
                  <a:cs typeface="Amazon Ember Light" charset="0"/>
                </a:rPr>
                <a:t>WCU</a:t>
              </a:r>
              <a:endParaRPr lang="en-US" sz="2400" dirty="0">
                <a:latin typeface="Amazon Ember Light" charset="0"/>
                <a:ea typeface="Amazon Ember Light" charset="0"/>
                <a:cs typeface="Amazon Ember Light" charset="0"/>
              </a:endParaRPr>
            </a:p>
          </p:txBody>
        </p:sp>
      </p:grpSp>
    </p:spTree>
    <p:custDataLst>
      <p:tags r:id="rId1"/>
    </p:custDataLst>
    <p:extLst>
      <p:ext uri="{BB962C8B-B14F-4D97-AF65-F5344CB8AC3E}">
        <p14:creationId xmlns:p14="http://schemas.microsoft.com/office/powerpoint/2010/main" val="39236622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Global tables</a:t>
            </a:r>
          </a:p>
        </p:txBody>
      </p:sp>
      <p:sp>
        <p:nvSpPr>
          <p:cNvPr id="6" name="Footer Placeholder 5"/>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08256641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b="1" dirty="0"/>
              <a:t>Amazon DynamoDB global tables</a:t>
            </a:r>
          </a:p>
        </p:txBody>
      </p:sp>
      <p:grpSp>
        <p:nvGrpSpPr>
          <p:cNvPr id="3" name="Group 2"/>
          <p:cNvGrpSpPr/>
          <p:nvPr/>
        </p:nvGrpSpPr>
        <p:grpSpPr>
          <a:xfrm>
            <a:off x="801983" y="1233558"/>
            <a:ext cx="10352838" cy="5617046"/>
            <a:chOff x="2029662" y="2060104"/>
            <a:chExt cx="8132676" cy="4265173"/>
          </a:xfrm>
        </p:grpSpPr>
        <p:grpSp>
          <p:nvGrpSpPr>
            <p:cNvPr id="6" name="Group 5">
              <a:extLst>
                <a:ext uri="{FF2B5EF4-FFF2-40B4-BE49-F238E27FC236}">
                  <a16:creationId xmlns:a16="http://schemas.microsoft.com/office/drawing/2014/main" id="{30258D60-5BB9-4B40-A54F-86D4CC2BDA4C}"/>
                </a:ext>
              </a:extLst>
            </p:cNvPr>
            <p:cNvGrpSpPr/>
            <p:nvPr/>
          </p:nvGrpSpPr>
          <p:grpSpPr>
            <a:xfrm>
              <a:off x="2029662" y="2060104"/>
              <a:ext cx="8132676" cy="4265173"/>
              <a:chOff x="-742147" y="1972910"/>
              <a:chExt cx="10311230" cy="5407713"/>
            </a:xfrm>
          </p:grpSpPr>
          <p:pic>
            <p:nvPicPr>
              <p:cNvPr id="15" name="Picture 2" descr="https://upload.wikimedia.org/wikipedia/commons/f/f5/Worldemptymap.png">
                <a:extLst>
                  <a:ext uri="{FF2B5EF4-FFF2-40B4-BE49-F238E27FC236}">
                    <a16:creationId xmlns:a16="http://schemas.microsoft.com/office/drawing/2014/main" id="{D1BDB56D-07F9-7244-BEAF-7B6E997384A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294408" y="2053305"/>
                <a:ext cx="9863491" cy="532731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2645FA07-B109-3C4B-B4CA-EA79F4C01A45}"/>
                  </a:ext>
                </a:extLst>
              </p:cNvPr>
              <p:cNvSpPr/>
              <p:nvPr/>
            </p:nvSpPr>
            <p:spPr>
              <a:xfrm>
                <a:off x="2372483" y="4390472"/>
                <a:ext cx="1636479" cy="418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Replica</a:t>
                </a:r>
              </a:p>
              <a:p>
                <a:pPr algn="ctr"/>
                <a:r>
                  <a:rPr lang="en-US"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us-east-1</a:t>
                </a: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 </a:t>
                </a:r>
              </a:p>
            </p:txBody>
          </p:sp>
          <p:grpSp>
            <p:nvGrpSpPr>
              <p:cNvPr id="18" name="Group 17">
                <a:extLst>
                  <a:ext uri="{FF2B5EF4-FFF2-40B4-BE49-F238E27FC236}">
                    <a16:creationId xmlns:a16="http://schemas.microsoft.com/office/drawing/2014/main" id="{C0170688-DA6F-A84C-B545-9314DE211BC1}"/>
                  </a:ext>
                </a:extLst>
              </p:cNvPr>
              <p:cNvGrpSpPr/>
              <p:nvPr/>
            </p:nvGrpSpPr>
            <p:grpSpPr>
              <a:xfrm>
                <a:off x="4440723" y="3353881"/>
                <a:ext cx="837441" cy="837441"/>
                <a:chOff x="4319495" y="1562632"/>
                <a:chExt cx="628081" cy="628081"/>
              </a:xfrm>
            </p:grpSpPr>
            <p:sp>
              <p:nvSpPr>
                <p:cNvPr id="19" name="Oval 18">
                  <a:extLst>
                    <a:ext uri="{FF2B5EF4-FFF2-40B4-BE49-F238E27FC236}">
                      <a16:creationId xmlns:a16="http://schemas.microsoft.com/office/drawing/2014/main" id="{E6C0AB39-0B61-5241-9932-91C7B490DA67}"/>
                    </a:ext>
                  </a:extLst>
                </p:cNvPr>
                <p:cNvSpPr/>
                <p:nvPr/>
              </p:nvSpPr>
              <p:spPr>
                <a:xfrm>
                  <a:off x="4319495" y="1562632"/>
                  <a:ext cx="628081" cy="628081"/>
                </a:xfrm>
                <a:prstGeom prst="ellipse">
                  <a:avLst/>
                </a:prstGeom>
                <a:solidFill>
                  <a:srgbClr val="FFE9D0">
                    <a:alpha val="63000"/>
                  </a:srgb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0" name="Picture 19">
                  <a:extLst>
                    <a:ext uri="{FF2B5EF4-FFF2-40B4-BE49-F238E27FC236}">
                      <a16:creationId xmlns:a16="http://schemas.microsoft.com/office/drawing/2014/main" id="{ECB17C61-9621-294A-A3A0-F1AFB6DD8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66956" y="1712824"/>
                  <a:ext cx="333158" cy="327696"/>
                </a:xfrm>
                <a:prstGeom prst="rect">
                  <a:avLst/>
                </a:prstGeom>
              </p:spPr>
            </p:pic>
          </p:grpSp>
          <p:grpSp>
            <p:nvGrpSpPr>
              <p:cNvPr id="24" name="Group 23">
                <a:extLst>
                  <a:ext uri="{FF2B5EF4-FFF2-40B4-BE49-F238E27FC236}">
                    <a16:creationId xmlns:a16="http://schemas.microsoft.com/office/drawing/2014/main" id="{ACE94743-85E8-774A-A061-95F04B8FB549}"/>
                  </a:ext>
                </a:extLst>
              </p:cNvPr>
              <p:cNvGrpSpPr/>
              <p:nvPr/>
            </p:nvGrpSpPr>
            <p:grpSpPr>
              <a:xfrm>
                <a:off x="2076461" y="3546459"/>
                <a:ext cx="837441" cy="837441"/>
                <a:chOff x="4471895" y="1715032"/>
                <a:chExt cx="628081" cy="628081"/>
              </a:xfrm>
            </p:grpSpPr>
            <p:sp>
              <p:nvSpPr>
                <p:cNvPr id="25" name="Oval 24">
                  <a:extLst>
                    <a:ext uri="{FF2B5EF4-FFF2-40B4-BE49-F238E27FC236}">
                      <a16:creationId xmlns:a16="http://schemas.microsoft.com/office/drawing/2014/main" id="{22560B5B-67C2-BD46-BEA5-7FC6185CEEA5}"/>
                    </a:ext>
                  </a:extLst>
                </p:cNvPr>
                <p:cNvSpPr/>
                <p:nvPr/>
              </p:nvSpPr>
              <p:spPr>
                <a:xfrm>
                  <a:off x="4471895" y="1715032"/>
                  <a:ext cx="628081" cy="628081"/>
                </a:xfrm>
                <a:prstGeom prst="ellipse">
                  <a:avLst/>
                </a:prstGeom>
                <a:solidFill>
                  <a:schemeClr val="accent2">
                    <a:lumMod val="20000"/>
                    <a:lumOff val="80000"/>
                    <a:alpha val="63000"/>
                  </a:scheme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6" name="Picture 25">
                  <a:extLst>
                    <a:ext uri="{FF2B5EF4-FFF2-40B4-BE49-F238E27FC236}">
                      <a16:creationId xmlns:a16="http://schemas.microsoft.com/office/drawing/2014/main" id="{575BC5F1-BB0F-D942-A51F-78BC3FA124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9356" y="1865224"/>
                  <a:ext cx="333158" cy="327696"/>
                </a:xfrm>
                <a:prstGeom prst="rect">
                  <a:avLst/>
                </a:prstGeom>
                <a:ln>
                  <a:noFill/>
                </a:ln>
              </p:spPr>
            </p:pic>
          </p:grpSp>
          <p:grpSp>
            <p:nvGrpSpPr>
              <p:cNvPr id="27" name="Group 26">
                <a:extLst>
                  <a:ext uri="{FF2B5EF4-FFF2-40B4-BE49-F238E27FC236}">
                    <a16:creationId xmlns:a16="http://schemas.microsoft.com/office/drawing/2014/main" id="{CD588408-4F1A-E740-82D5-FE76F28D9950}"/>
                  </a:ext>
                </a:extLst>
              </p:cNvPr>
              <p:cNvGrpSpPr/>
              <p:nvPr/>
            </p:nvGrpSpPr>
            <p:grpSpPr>
              <a:xfrm>
                <a:off x="511241" y="3652825"/>
                <a:ext cx="837441" cy="837441"/>
                <a:chOff x="740194" y="3422311"/>
                <a:chExt cx="628081" cy="628081"/>
              </a:xfrm>
            </p:grpSpPr>
            <p:sp>
              <p:nvSpPr>
                <p:cNvPr id="28" name="Oval 27">
                  <a:extLst>
                    <a:ext uri="{FF2B5EF4-FFF2-40B4-BE49-F238E27FC236}">
                      <a16:creationId xmlns:a16="http://schemas.microsoft.com/office/drawing/2014/main" id="{C238C89A-B16A-B047-A857-74C33989F547}"/>
                    </a:ext>
                  </a:extLst>
                </p:cNvPr>
                <p:cNvSpPr/>
                <p:nvPr/>
              </p:nvSpPr>
              <p:spPr>
                <a:xfrm>
                  <a:off x="740194" y="3422311"/>
                  <a:ext cx="628081" cy="628081"/>
                </a:xfrm>
                <a:prstGeom prst="ellipse">
                  <a:avLst/>
                </a:prstGeom>
                <a:solidFill>
                  <a:srgbClr val="FFE9D0">
                    <a:alpha val="63000"/>
                  </a:srgbClr>
                </a:solidFill>
                <a:ln w="28575">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29" name="Picture 28">
                  <a:extLst>
                    <a:ext uri="{FF2B5EF4-FFF2-40B4-BE49-F238E27FC236}">
                      <a16:creationId xmlns:a16="http://schemas.microsoft.com/office/drawing/2014/main" id="{518C2C04-A70A-9A4C-9844-9E6D314168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655" y="3572503"/>
                  <a:ext cx="333158" cy="327696"/>
                </a:xfrm>
                <a:prstGeom prst="rect">
                  <a:avLst/>
                </a:prstGeom>
              </p:spPr>
            </p:pic>
          </p:grpSp>
          <p:sp>
            <p:nvSpPr>
              <p:cNvPr id="30" name="Rectangle 29">
                <a:extLst>
                  <a:ext uri="{FF2B5EF4-FFF2-40B4-BE49-F238E27FC236}">
                    <a16:creationId xmlns:a16="http://schemas.microsoft.com/office/drawing/2014/main" id="{97C7F3C3-48F8-514B-B9CD-7370D2AB0720}"/>
                  </a:ext>
                </a:extLst>
              </p:cNvPr>
              <p:cNvSpPr/>
              <p:nvPr/>
            </p:nvSpPr>
            <p:spPr>
              <a:xfrm>
                <a:off x="-742147" y="4440981"/>
                <a:ext cx="1636479" cy="317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Replica</a:t>
                </a:r>
              </a:p>
              <a:p>
                <a:pPr algn="ctr"/>
                <a:r>
                  <a:rPr lang="en-US"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us-west-2</a:t>
                </a:r>
              </a:p>
            </p:txBody>
          </p:sp>
          <p:sp>
            <p:nvSpPr>
              <p:cNvPr id="31" name="Rectangle 30">
                <a:extLst>
                  <a:ext uri="{FF2B5EF4-FFF2-40B4-BE49-F238E27FC236}">
                    <a16:creationId xmlns:a16="http://schemas.microsoft.com/office/drawing/2014/main" id="{58AE7E48-3238-9842-BD9C-5BEC6BC73373}"/>
                  </a:ext>
                </a:extLst>
              </p:cNvPr>
              <p:cNvSpPr/>
              <p:nvPr/>
            </p:nvSpPr>
            <p:spPr>
              <a:xfrm>
                <a:off x="3588956" y="4397446"/>
                <a:ext cx="2626845" cy="4047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Replica</a:t>
                </a:r>
              </a:p>
              <a:p>
                <a:pPr algn="ctr"/>
                <a:r>
                  <a:rPr lang="en-US" b="1"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eu-central-1</a:t>
                </a:r>
              </a:p>
            </p:txBody>
          </p:sp>
          <p:grpSp>
            <p:nvGrpSpPr>
              <p:cNvPr id="34" name="Group 33">
                <a:extLst>
                  <a:ext uri="{FF2B5EF4-FFF2-40B4-BE49-F238E27FC236}">
                    <a16:creationId xmlns:a16="http://schemas.microsoft.com/office/drawing/2014/main" id="{AD3822C7-5829-6042-8760-87E1A00EAF1B}"/>
                  </a:ext>
                </a:extLst>
              </p:cNvPr>
              <p:cNvGrpSpPr/>
              <p:nvPr/>
            </p:nvGrpSpPr>
            <p:grpSpPr>
              <a:xfrm>
                <a:off x="3271517" y="2120693"/>
                <a:ext cx="837441" cy="837441"/>
                <a:chOff x="4471895" y="1715032"/>
                <a:chExt cx="628081" cy="628081"/>
              </a:xfrm>
            </p:grpSpPr>
            <p:sp>
              <p:nvSpPr>
                <p:cNvPr id="35" name="Oval 34">
                  <a:extLst>
                    <a:ext uri="{FF2B5EF4-FFF2-40B4-BE49-F238E27FC236}">
                      <a16:creationId xmlns:a16="http://schemas.microsoft.com/office/drawing/2014/main" id="{E4B5F3C1-18BC-1748-AE03-527175F90ED0}"/>
                    </a:ext>
                  </a:extLst>
                </p:cNvPr>
                <p:cNvSpPr/>
                <p:nvPr/>
              </p:nvSpPr>
              <p:spPr>
                <a:xfrm>
                  <a:off x="4471895" y="1715032"/>
                  <a:ext cx="628081" cy="628081"/>
                </a:xfrm>
                <a:prstGeom prst="ellipse">
                  <a:avLst/>
                </a:prstGeom>
                <a:solidFill>
                  <a:schemeClr val="accent4">
                    <a:lumMod val="40000"/>
                    <a:lumOff val="60000"/>
                    <a:alpha val="63000"/>
                  </a:schemeClr>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accent2"/>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6" name="Picture 35">
                  <a:extLst>
                    <a:ext uri="{FF2B5EF4-FFF2-40B4-BE49-F238E27FC236}">
                      <a16:creationId xmlns:a16="http://schemas.microsoft.com/office/drawing/2014/main" id="{814B8060-5D2A-7747-B4F8-97A9ABD9A3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9356" y="1865224"/>
                  <a:ext cx="333158" cy="327696"/>
                </a:xfrm>
                <a:prstGeom prst="rect">
                  <a:avLst/>
                </a:prstGeom>
                <a:ln>
                  <a:solidFill>
                    <a:schemeClr val="accent6"/>
                  </a:solidFill>
                </a:ln>
              </p:spPr>
            </p:pic>
          </p:grpSp>
          <p:sp>
            <p:nvSpPr>
              <p:cNvPr id="37" name="Rectangle 36">
                <a:extLst>
                  <a:ext uri="{FF2B5EF4-FFF2-40B4-BE49-F238E27FC236}">
                    <a16:creationId xmlns:a16="http://schemas.microsoft.com/office/drawing/2014/main" id="{4522CF44-0E0A-F744-AEBB-5780E8967A0A}"/>
                  </a:ext>
                </a:extLst>
              </p:cNvPr>
              <p:cNvSpPr/>
              <p:nvPr/>
            </p:nvSpPr>
            <p:spPr>
              <a:xfrm>
                <a:off x="3886851" y="1972910"/>
                <a:ext cx="1636479" cy="418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lumMod val="75000"/>
                      </a:schemeClr>
                    </a:solidFill>
                    <a:latin typeface="Amazon Ember" panose="020B0603020204020204" pitchFamily="34" charset="0"/>
                    <a:ea typeface="Amazon Ember" panose="020B0603020204020204" pitchFamily="34" charset="0"/>
                    <a:cs typeface="Amazon Ember" panose="020B0603020204020204" pitchFamily="34" charset="0"/>
                  </a:rPr>
                  <a:t>Global table</a:t>
                </a:r>
              </a:p>
            </p:txBody>
          </p:sp>
        </p:grpSp>
        <p:cxnSp>
          <p:nvCxnSpPr>
            <p:cNvPr id="39" name="Elbow Connector 38">
              <a:extLst>
                <a:ext uri="{FF2B5EF4-FFF2-40B4-BE49-F238E27FC236}">
                  <a16:creationId xmlns:a16="http://schemas.microsoft.com/office/drawing/2014/main" id="{9E773290-9E05-834A-97B8-6380BAC893E9}"/>
                </a:ext>
              </a:extLst>
            </p:cNvPr>
            <p:cNvCxnSpPr>
              <a:cxnSpLocks/>
              <a:stCxn id="19" idx="2"/>
            </p:cNvCxnSpPr>
            <p:nvPr/>
          </p:nvCxnSpPr>
          <p:spPr>
            <a:xfrm rot="10800000">
              <a:off x="5504425" y="2864902"/>
              <a:ext cx="613073" cy="614656"/>
            </a:xfrm>
            <a:prstGeom prst="bentConnector2">
              <a:avLst/>
            </a:prstGeom>
            <a:noFill/>
            <a:ln w="12700" cap="flat" cmpd="sng" algn="ctr">
              <a:solidFill>
                <a:srgbClr val="535B63"/>
              </a:solidFill>
              <a:prstDash val="solid"/>
              <a:miter lim="800000"/>
              <a:headEnd type="none" w="med" len="sm"/>
              <a:tailEnd type="arrow" w="med" len="sm"/>
            </a:ln>
            <a:effectLst/>
          </p:spPr>
        </p:cxnSp>
        <p:cxnSp>
          <p:nvCxnSpPr>
            <p:cNvPr id="40" name="Elbow Connector 39">
              <a:extLst>
                <a:ext uri="{FF2B5EF4-FFF2-40B4-BE49-F238E27FC236}">
                  <a16:creationId xmlns:a16="http://schemas.microsoft.com/office/drawing/2014/main" id="{9E773290-9E05-834A-97B8-6380BAC893E9}"/>
                </a:ext>
              </a:extLst>
            </p:cNvPr>
            <p:cNvCxnSpPr>
              <a:cxnSpLocks/>
            </p:cNvCxnSpPr>
            <p:nvPr/>
          </p:nvCxnSpPr>
          <p:spPr>
            <a:xfrm rot="5400000" flipH="1" flipV="1">
              <a:off x="4765523" y="2989323"/>
              <a:ext cx="735981" cy="431674"/>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cxnSp>
          <p:nvCxnSpPr>
            <p:cNvPr id="41" name="Elbow Connector 40">
              <a:extLst>
                <a:ext uri="{FF2B5EF4-FFF2-40B4-BE49-F238E27FC236}">
                  <a16:creationId xmlns:a16="http://schemas.microsoft.com/office/drawing/2014/main" id="{9E773290-9E05-834A-97B8-6380BAC893E9}"/>
                </a:ext>
              </a:extLst>
            </p:cNvPr>
            <p:cNvCxnSpPr>
              <a:cxnSpLocks/>
            </p:cNvCxnSpPr>
            <p:nvPr/>
          </p:nvCxnSpPr>
          <p:spPr>
            <a:xfrm flipV="1">
              <a:off x="3500191" y="2711832"/>
              <a:ext cx="1631405" cy="735980"/>
            </a:xfrm>
            <a:prstGeom prst="bentConnector3">
              <a:avLst>
                <a:gd name="adj1" fmla="val 23401"/>
              </a:avLst>
            </a:prstGeom>
            <a:noFill/>
            <a:ln w="12700" cap="flat" cmpd="sng" algn="ctr">
              <a:solidFill>
                <a:srgbClr val="535B63"/>
              </a:solidFill>
              <a:prstDash val="solid"/>
              <a:miter lim="800000"/>
              <a:headEnd type="none" w="med" len="sm"/>
              <a:tailEnd type="arrow" w="med" len="sm"/>
            </a:ln>
            <a:effectLst/>
          </p:spPr>
        </p:cxnSp>
      </p:grpSp>
      <p:sp>
        <p:nvSpPr>
          <p:cNvPr id="4" name="Slide Number Placeholder 3"/>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159</a:t>
            </a:fld>
            <a:endParaRPr lang="en-US" dirty="0">
              <a:solidFill>
                <a:srgbClr val="000000">
                  <a:tint val="75000"/>
                </a:srgbClr>
              </a:solidFill>
            </a:endParaRPr>
          </a:p>
        </p:txBody>
      </p:sp>
      <p:sp>
        <p:nvSpPr>
          <p:cNvPr id="33" name="TextBox 32">
            <a:extLst>
              <a:ext uri="{FF2B5EF4-FFF2-40B4-BE49-F238E27FC236}">
                <a16:creationId xmlns:a16="http://schemas.microsoft.com/office/drawing/2014/main" id="{1B5DFC8B-3CDC-1B43-8192-4BCD0FB5CE39}"/>
              </a:ext>
            </a:extLst>
          </p:cNvPr>
          <p:cNvSpPr txBox="1"/>
          <p:nvPr/>
        </p:nvSpPr>
        <p:spPr>
          <a:xfrm>
            <a:off x="337767" y="4421473"/>
            <a:ext cx="11336000" cy="2585323"/>
          </a:xfrm>
          <a:prstGeom prst="rect">
            <a:avLst/>
          </a:prstGeom>
          <a:noFill/>
        </p:spPr>
        <p:txBody>
          <a:bodyPr wrap="square">
            <a:spAutoFit/>
          </a:bodyPr>
          <a:lstStyle/>
          <a:p>
            <a:pPr marL="285750" indent="-285750">
              <a:buFont typeface="Arial" panose="020B0604020202020204" pitchFamily="34" charset="0"/>
              <a:buChar char="•"/>
            </a:pPr>
            <a:r>
              <a:rPr lang="en-US" dirty="0">
                <a:latin typeface="Calibri" panose="020F0502020204030204" pitchFamily="34" charset="0"/>
              </a:rPr>
              <a:t>The DynamoDB global tables feature provides high availability and scalability across Regions.</a:t>
            </a:r>
            <a:endParaRPr lang="en-US" sz="1800" b="0" i="0" kern="1200" dirty="0">
              <a:solidFill>
                <a:schemeClr val="tx1"/>
              </a:solidFill>
              <a:effectLst/>
              <a:latin typeface="Calibri" panose="020F0502020204030204" pitchFamily="34" charset="0"/>
            </a:endParaRPr>
          </a:p>
          <a:p>
            <a:pPr marL="285750" indent="-285750">
              <a:buFont typeface="Arial" panose="020B0604020202020204" pitchFamily="34" charset="0"/>
              <a:buChar char="•"/>
            </a:pPr>
            <a:r>
              <a:rPr lang="en-US" sz="1800" b="0" i="0" kern="1200" dirty="0">
                <a:solidFill>
                  <a:schemeClr val="tx1"/>
                </a:solidFill>
                <a:effectLst/>
                <a:latin typeface="Calibri" panose="020F0502020204030204" pitchFamily="34" charset="0"/>
              </a:rPr>
              <a:t>A </a:t>
            </a:r>
            <a:r>
              <a:rPr lang="en-US" sz="1800" b="0" i="1" kern="1200" dirty="0">
                <a:solidFill>
                  <a:schemeClr val="tx1"/>
                </a:solidFill>
                <a:effectLst/>
                <a:latin typeface="Calibri" panose="020F0502020204030204" pitchFamily="34" charset="0"/>
              </a:rPr>
              <a:t>global table </a:t>
            </a:r>
            <a:r>
              <a:rPr lang="en-US" sz="1800" b="0" i="0" kern="1200" dirty="0">
                <a:solidFill>
                  <a:schemeClr val="tx1"/>
                </a:solidFill>
                <a:effectLst/>
                <a:latin typeface="Calibri" panose="020F0502020204030204" pitchFamily="34" charset="0"/>
              </a:rPr>
              <a:t>is a collection of one or more DynamoDB tables, which must all be owned by a single AWS account.</a:t>
            </a:r>
          </a:p>
          <a:p>
            <a:pPr marL="285750" indent="-285750">
              <a:buFont typeface="Arial" panose="020B0604020202020204" pitchFamily="34" charset="0"/>
              <a:buChar char="•"/>
            </a:pPr>
            <a:r>
              <a:rPr lang="en-US" dirty="0">
                <a:latin typeface="Calibri" panose="020F0502020204030204" pitchFamily="34" charset="0"/>
              </a:rPr>
              <a:t>The tables in the collection are also known as replica tables. A </a:t>
            </a:r>
            <a:r>
              <a:rPr lang="en-US" i="1" dirty="0">
                <a:latin typeface="Calibri" panose="020F0502020204030204" pitchFamily="34" charset="0"/>
              </a:rPr>
              <a:t>replica table</a:t>
            </a:r>
            <a:r>
              <a:rPr lang="en-US" dirty="0">
                <a:latin typeface="Calibri" panose="020F0502020204030204" pitchFamily="34" charset="0"/>
              </a:rPr>
              <a:t> (or </a:t>
            </a:r>
            <a:r>
              <a:rPr lang="en-US" i="1" dirty="0">
                <a:latin typeface="Calibri" panose="020F0502020204030204" pitchFamily="34" charset="0"/>
              </a:rPr>
              <a:t>replica</a:t>
            </a:r>
            <a:r>
              <a:rPr lang="en-US" dirty="0">
                <a:latin typeface="Calibri" panose="020F0502020204030204" pitchFamily="34" charset="0"/>
              </a:rPr>
              <a:t>, for short) is a single DynamoDB table that functions as a part of a global table. Each replica stores the same set of data items.</a:t>
            </a:r>
          </a:p>
          <a:p>
            <a:pPr marL="285750" indent="-285750">
              <a:buFont typeface="Arial" panose="020B0604020202020204" pitchFamily="34" charset="0"/>
              <a:buChar char="•"/>
            </a:pPr>
            <a:r>
              <a:rPr lang="en-US" dirty="0">
                <a:highlight>
                  <a:srgbClr val="FFFF00"/>
                </a:highlight>
                <a:latin typeface="Calibri" panose="020F0502020204030204" pitchFamily="34" charset="0"/>
              </a:rPr>
              <a:t>When you create a global table, you specify the AWS Regions where you want the table to be available. DynamoDB performs all of the necessary tasks to create identical tables in these Regions, and also propagates ongoing data changes to all of them.</a:t>
            </a:r>
          </a:p>
          <a:p>
            <a:pPr marL="285750" indent="-285750">
              <a:buFont typeface="Arial" panose="020B0604020202020204" pitchFamily="34" charset="0"/>
              <a:buChar char="•"/>
            </a:pPr>
            <a:r>
              <a:rPr lang="en-US" dirty="0"/>
              <a:t>DynamoDB global tables are ideal for massively scaled applications, with globally dispersed users.</a:t>
            </a:r>
            <a:endParaRPr lang="en-US" dirty="0">
              <a:highlight>
                <a:srgbClr val="FFFF00"/>
              </a:highlight>
              <a:latin typeface="Calibri" panose="020F0502020204030204" pitchFamily="34" charset="0"/>
              <a:cs typeface="Arial" panose="020B0604020202020204" pitchFamily="34" charset="0"/>
            </a:endParaRPr>
          </a:p>
          <a:p>
            <a:pPr marL="285750" indent="-28575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15578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early solution to Impedance Mismatch</a:t>
            </a:r>
          </a:p>
        </p:txBody>
      </p:sp>
      <p:sp>
        <p:nvSpPr>
          <p:cNvPr id="3" name="Content Placeholder 2"/>
          <p:cNvSpPr>
            <a:spLocks noGrp="1"/>
          </p:cNvSpPr>
          <p:nvPr>
            <p:ph idx="1"/>
          </p:nvPr>
        </p:nvSpPr>
        <p:spPr>
          <a:xfrm>
            <a:off x="838200" y="1825625"/>
            <a:ext cx="10515600" cy="4351338"/>
          </a:xfrm>
        </p:spPr>
        <p:txBody>
          <a:bodyPr>
            <a:normAutofit/>
          </a:bodyPr>
          <a:lstStyle/>
          <a:p>
            <a:pPr>
              <a:lnSpc>
                <a:spcPct val="100000"/>
              </a:lnSpc>
            </a:pPr>
            <a:r>
              <a:rPr lang="en-US" sz="2400" dirty="0"/>
              <a:t>Impedance mismatch has been much easier to deal with by the wide availability of </a:t>
            </a:r>
            <a:r>
              <a:rPr lang="en-US" sz="2400" b="1" dirty="0"/>
              <a:t>Object-relational mapping frameworks </a:t>
            </a:r>
            <a:r>
              <a:rPr lang="en-US" sz="2400" dirty="0"/>
              <a:t>(e.g., Hibernate).</a:t>
            </a:r>
          </a:p>
          <a:p>
            <a:pPr>
              <a:lnSpc>
                <a:spcPct val="100000"/>
              </a:lnSpc>
            </a:pPr>
            <a:endParaRPr lang="en-US" sz="2400" dirty="0"/>
          </a:p>
          <a:p>
            <a:pPr>
              <a:lnSpc>
                <a:spcPct val="100000"/>
              </a:lnSpc>
            </a:pPr>
            <a:r>
              <a:rPr lang="en-US" sz="2400" dirty="0"/>
              <a:t>Object relational mapping frameworks remove a lot of work but can become a problem of their own when people try too hard to ignore the database and, hence, the query performance suffers.</a:t>
            </a:r>
          </a:p>
          <a:p>
            <a:pPr>
              <a:lnSpc>
                <a:spcPct val="100000"/>
              </a:lnSpc>
            </a:pPr>
            <a:endParaRPr lang="en-US" sz="2400" dirty="0"/>
          </a:p>
          <a:p>
            <a:pPr>
              <a:lnSpc>
                <a:spcPct val="100000"/>
              </a:lnSpc>
            </a:pPr>
            <a:r>
              <a:rPr lang="en-US" sz="2400" dirty="0"/>
              <a:t>The heart of the problem involves translating the logical representation of the objects into an atomized form that is capable of being stored in the database while preserving the properties of the objects and their relationships so that they can be reloaded as objects when needed. </a:t>
            </a:r>
          </a:p>
        </p:txBody>
      </p:sp>
      <p:sp>
        <p:nvSpPr>
          <p:cNvPr id="4" name="Slide Number Placeholder 3"/>
          <p:cNvSpPr>
            <a:spLocks noGrp="1"/>
          </p:cNvSpPr>
          <p:nvPr>
            <p:ph type="sldNum" sz="quarter" idx="12"/>
          </p:nvPr>
        </p:nvSpPr>
        <p:spPr/>
        <p:txBody>
          <a:bodyPr/>
          <a:lstStyle/>
          <a:p>
            <a:fld id="{BD332752-9405-3B49-87A2-9A38CAF0CA50}" type="slidenum">
              <a:rPr lang="en-US" smtClean="0"/>
              <a:t>16</a:t>
            </a:fld>
            <a:endParaRPr lang="en-US"/>
          </a:p>
        </p:txBody>
      </p:sp>
      <p:sp>
        <p:nvSpPr>
          <p:cNvPr id="5" name="Footer Placeholder 4">
            <a:extLst>
              <a:ext uri="{FF2B5EF4-FFF2-40B4-BE49-F238E27FC236}">
                <a16:creationId xmlns:a16="http://schemas.microsoft.com/office/drawing/2014/main" id="{D5520051-C5A7-C14D-9E5C-6FD7DD54E84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5402047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Global </a:t>
            </a:r>
            <a:r>
              <a:rPr lang="en-US" dirty="0">
                <a:solidFill>
                  <a:srgbClr val="FFFFFF"/>
                </a:solidFill>
              </a:rPr>
              <a:t>tables</a:t>
            </a:r>
            <a:endParaRPr lang="en-US" dirty="0">
              <a:solidFill>
                <a:srgbClr val="FFFFFF"/>
              </a:solidFill>
              <a:latin typeface="Amazon Ember Light" panose="020B0403020204020204"/>
            </a:endParaRPr>
          </a:p>
        </p:txBody>
      </p:sp>
      <p:sp>
        <p:nvSpPr>
          <p:cNvPr id="5" name="Slide Number Placeholder 4"/>
          <p:cNvSpPr>
            <a:spLocks noGrp="1"/>
          </p:cNvSpPr>
          <p:nvPr>
            <p:ph type="sldNum" sz="quarter" idx="12"/>
          </p:nvPr>
        </p:nvSpPr>
        <p:spPr/>
        <p:txBody>
          <a:bodyPr/>
          <a:lstStyle/>
          <a:p>
            <a:fld id="{9FC43BFD-8FF7-A343-A8A6-E2338FCE8046}" type="slidenum">
              <a:rPr lang="en-US" smtClean="0"/>
              <a:pPr/>
              <a:t>160</a:t>
            </a:fld>
            <a:endParaRPr lang="en-US" dirty="0"/>
          </a:p>
        </p:txBody>
      </p:sp>
      <p:sp>
        <p:nvSpPr>
          <p:cNvPr id="45" name="Footer Placeholder 4"/>
          <p:cNvSpPr>
            <a:spLocks noGrp="1"/>
          </p:cNvSpPr>
          <p:nvPr>
            <p:ph type="ftr" sz="quarter" idx="3"/>
          </p:nvPr>
        </p:nvSpPr>
        <p:spPr/>
        <p:txBody>
          <a:bodyPr/>
          <a:lstStyle/>
          <a:p>
            <a:r>
              <a:rPr lang="en-US"/>
              <a:t>Distributed and Cloud Computing - Fall 2021</a:t>
            </a:r>
            <a:endParaRPr lang="en-US" dirty="0"/>
          </a:p>
        </p:txBody>
      </p:sp>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486" y="1190569"/>
            <a:ext cx="6037538" cy="4648200"/>
          </a:xfrm>
          <a:prstGeom prst="rect">
            <a:avLst/>
          </a:prstGeom>
        </p:spPr>
      </p:pic>
      <p:sp>
        <p:nvSpPr>
          <p:cNvPr id="6" name="TextBox 5"/>
          <p:cNvSpPr txBox="1"/>
          <p:nvPr/>
        </p:nvSpPr>
        <p:spPr>
          <a:xfrm>
            <a:off x="301506" y="1485066"/>
            <a:ext cx="7073072" cy="4216539"/>
          </a:xfrm>
          <a:prstGeom prst="rect">
            <a:avLst/>
          </a:prstGeom>
          <a:noFill/>
        </p:spPr>
        <p:txBody>
          <a:bodyPr wrap="square" rtlCol="0">
            <a:spAutoFit/>
          </a:bodyPr>
          <a:lstStyle/>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 </a:t>
            </a:r>
            <a:r>
              <a:rPr lang="en-US" sz="2000" dirty="0" err="1">
                <a:latin typeface="Amazon Ember Light" panose="020B0403020204020204" pitchFamily="34" charset="0"/>
                <a:ea typeface="Amazon Ember Light" panose="020B0403020204020204" pitchFamily="34" charset="0"/>
                <a:cs typeface="Amazon Ember Light" panose="020B0403020204020204" pitchFamily="34" charset="0"/>
              </a:rPr>
              <a:t>DynmoDB</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table is </a:t>
            </a:r>
            <a:r>
              <a:rPr lang="en-US" sz="2000" dirty="0"/>
              <a:t>replicated across multiple Availability Zones in an AWS Region,  which provides built-in high availability and data durability. </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You can use </a:t>
            </a:r>
            <a:r>
              <a:rPr lang="en-US" sz="2000" i="1" dirty="0"/>
              <a:t>global tables </a:t>
            </a:r>
            <a:r>
              <a:rPr lang="en-US" sz="2000" dirty="0"/>
              <a:t>to keep DynamoDB tables in sync across AWS Regions. </a:t>
            </a:r>
          </a:p>
          <a:p>
            <a:pPr marL="457200" indent="-457200">
              <a:buFont typeface="Arial" panose="020B0604020202020204" pitchFamily="34" charset="0"/>
              <a:buChar char="•"/>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Global tables is a solution for deploying a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highlight>
                  <a:srgbClr val="FFFF00"/>
                </a:highlight>
                <a:latin typeface="Amazon Ember Light" panose="020B0403020204020204" pitchFamily="34" charset="0"/>
                <a:ea typeface="Amazon Ember Light" panose="020B0403020204020204" pitchFamily="34" charset="0"/>
                <a:cs typeface="Amazon Ember Light" panose="020B0403020204020204" pitchFamily="34" charset="0"/>
              </a:rPr>
              <a:t>multi-Region</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multi-active  database without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having to build and maintain  your own replication solution.</a:t>
            </a:r>
          </a:p>
          <a:p>
            <a:pPr marL="457200" indent="-457200">
              <a:buFont typeface="Arial" panose="020B0604020202020204" pitchFamily="34" charset="0"/>
              <a:buChar char="•"/>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Specify the AWS Regions where you want the table to be available</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Tree>
    <p:custDataLst>
      <p:tags r:id="rId1"/>
    </p:custDataLst>
    <p:extLst>
      <p:ext uri="{BB962C8B-B14F-4D97-AF65-F5344CB8AC3E}">
        <p14:creationId xmlns:p14="http://schemas.microsoft.com/office/powerpoint/2010/main" val="583938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463334" y="2897122"/>
          <a:ext cx="4021349" cy="2060595"/>
        </p:xfrm>
        <a:graphic>
          <a:graphicData uri="http://schemas.openxmlformats.org/drawingml/2006/table">
            <a:tbl>
              <a:tblPr firstRow="1" bandRow="1">
                <a:effectLst/>
                <a:tableStyleId>{69012ECD-51FC-41F1-AA8D-1B2483CD663E}</a:tableStyleId>
              </a:tblPr>
              <a:tblGrid>
                <a:gridCol w="1355820">
                  <a:extLst>
                    <a:ext uri="{9D8B030D-6E8A-4147-A177-3AD203B41FA5}">
                      <a16:colId xmlns:a16="http://schemas.microsoft.com/office/drawing/2014/main" val="20000"/>
                    </a:ext>
                  </a:extLst>
                </a:gridCol>
                <a:gridCol w="1226401">
                  <a:extLst>
                    <a:ext uri="{9D8B030D-6E8A-4147-A177-3AD203B41FA5}">
                      <a16:colId xmlns:a16="http://schemas.microsoft.com/office/drawing/2014/main" val="20001"/>
                    </a:ext>
                  </a:extLst>
                </a:gridCol>
                <a:gridCol w="1439128">
                  <a:extLst>
                    <a:ext uri="{9D8B030D-6E8A-4147-A177-3AD203B41FA5}">
                      <a16:colId xmlns:a16="http://schemas.microsoft.com/office/drawing/2014/main" val="20002"/>
                    </a:ext>
                  </a:extLst>
                </a:gridCol>
              </a:tblGrid>
              <a:tr h="412119">
                <a:tc>
                  <a:txBody>
                    <a:bodyPr/>
                    <a:lstStyle/>
                    <a:p>
                      <a:r>
                        <a:rPr lang="en-US" sz="1900" b="0" i="0" u="none" baseline="0" dirty="0">
                          <a:solidFill>
                            <a:srgbClr val="000000"/>
                          </a:solidFill>
                          <a:latin typeface="Amazon Ember" charset="0"/>
                          <a:ea typeface="Amazon Ember" charset="0"/>
                          <a:cs typeface="Amazon Ember" charset="0"/>
                        </a:rPr>
                        <a:t>User</a:t>
                      </a:r>
                      <a:endParaRPr lang="en-US" sz="1900" b="0" i="0" u="none" dirty="0">
                        <a:solidFill>
                          <a:srgbClr val="000000"/>
                        </a:solidFill>
                        <a:latin typeface="Amazon Ember" panose="02000000000000000000"/>
                        <a:ea typeface="Amazon Ember" charset="0"/>
                        <a:cs typeface="Amazon Ember"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900" b="0" i="0" dirty="0">
                          <a:solidFill>
                            <a:schemeClr val="tx1"/>
                          </a:solidFill>
                          <a:latin typeface="Amazon Ember" charset="0"/>
                          <a:ea typeface="Amazon Ember" charset="0"/>
                          <a:cs typeface="Amazon Ember" charset="0"/>
                        </a:rPr>
                        <a:t>noteID</a:t>
                      </a:r>
                      <a:endParaRPr lang="en-US" sz="1300" b="0" i="0" dirty="0">
                        <a:solidFill>
                          <a:schemeClr val="tx1"/>
                        </a:solidFill>
                        <a:latin typeface="Amazon Ember" charset="0"/>
                        <a:ea typeface="Amazon Ember" charset="0"/>
                        <a:cs typeface="Amazon Ember"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900" b="0" i="0" u="none" dirty="0">
                          <a:solidFill>
                            <a:srgbClr val="000000"/>
                          </a:solidFill>
                          <a:latin typeface="Amazon Ember" charset="0"/>
                          <a:ea typeface="Amazon Ember" charset="0"/>
                          <a:cs typeface="Amazon Ember" charset="0"/>
                        </a:rPr>
                        <a:t>Note</a:t>
                      </a:r>
                      <a:endParaRPr lang="en-US" sz="1900" b="0" i="0" u="none" dirty="0">
                        <a:solidFill>
                          <a:srgbClr val="000000"/>
                        </a:solidFill>
                        <a:latin typeface="Amazon Ember" panose="02000000000000000000"/>
                        <a:ea typeface="Amazon Ember" charset="0"/>
                        <a:cs typeface="Amazon Ember"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12119">
                <a:tc>
                  <a:txBody>
                    <a:bodyPr/>
                    <a:lstStyle/>
                    <a:p>
                      <a:r>
                        <a:rPr lang="en-US" sz="1600" b="0" i="0" dirty="0">
                          <a:solidFill>
                            <a:schemeClr val="tx1"/>
                          </a:solidFill>
                          <a:latin typeface="Amazon Ember" charset="0"/>
                          <a:ea typeface="Amazon Ember" charset="0"/>
                          <a:cs typeface="Amazon Ember" charset="0"/>
                        </a:rPr>
                        <a:t>AAA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dirty="0">
                          <a:solidFill>
                            <a:schemeClr val="tx1"/>
                          </a:solidFill>
                          <a:latin typeface="Amazon Ember" charset="0"/>
                          <a:ea typeface="Amazon Ember" charset="0"/>
                          <a:cs typeface="Amazon Ember" charset="0"/>
                        </a:rPr>
                        <a:t>123A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dirty="0">
                          <a:solidFill>
                            <a:schemeClr val="tx1"/>
                          </a:solidFill>
                          <a:latin typeface="Amazon Ember" charset="0"/>
                          <a:ea typeface="Amazon Ember" charset="0"/>
                          <a:cs typeface="Amazon Ember" charset="0"/>
                        </a:rPr>
                        <a:t>Buy </a:t>
                      </a:r>
                      <a:r>
                        <a:rPr lang="en-US" sz="1600" b="0" i="0" u="none" dirty="0">
                          <a:solidFill>
                            <a:srgbClr val="000000"/>
                          </a:solidFill>
                          <a:latin typeface="Amazon Ember" charset="0"/>
                          <a:ea typeface="Amazon Ember" charset="0"/>
                          <a:cs typeface="Amazon Ember" charset="0"/>
                        </a:rPr>
                        <a:t>coffee</a:t>
                      </a:r>
                      <a:endParaRPr lang="en-US" sz="1600" b="0" i="0" u="none" dirty="0">
                        <a:solidFill>
                          <a:srgbClr val="000000"/>
                        </a:solidFill>
                        <a:latin typeface="Amazon Ember" panose="02000000000000000000"/>
                        <a:ea typeface="Amazon Ember" charset="0"/>
                        <a:cs typeface="Amazon Ember"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2119">
                <a:tc>
                  <a:txBody>
                    <a:bodyPr/>
                    <a:lstStyle/>
                    <a:p>
                      <a:r>
                        <a:rPr lang="en-US" sz="1600" b="1" i="0" dirty="0">
                          <a:solidFill>
                            <a:schemeClr val="tx2"/>
                          </a:solidFill>
                          <a:latin typeface="Amazon Ember" charset="0"/>
                          <a:ea typeface="Amazon Ember" charset="0"/>
                          <a:cs typeface="Amazon Ember" charset="0"/>
                        </a:rPr>
                        <a:t>AAA</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dirty="0">
                          <a:solidFill>
                            <a:schemeClr val="tx2"/>
                          </a:solidFill>
                          <a:latin typeface="Amazon Ember" charset="0"/>
                          <a:ea typeface="Amazon Ember" charset="0"/>
                          <a:cs typeface="Amazon Ember" charset="0"/>
                        </a:rPr>
                        <a:t>45B</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dirty="0">
                          <a:solidFill>
                            <a:schemeClr val="tx2"/>
                          </a:solidFill>
                          <a:latin typeface="Amazon Ember" charset="0"/>
                          <a:ea typeface="Amazon Ember" charset="0"/>
                          <a:cs typeface="Amazon Ember" charset="0"/>
                        </a:rPr>
                        <a:t>Buy </a:t>
                      </a:r>
                      <a:r>
                        <a:rPr lang="en-US" sz="1600" b="1" i="0" u="none" dirty="0">
                          <a:solidFill>
                            <a:schemeClr val="tx2"/>
                          </a:solidFill>
                          <a:latin typeface="Amazon Ember" charset="0"/>
                          <a:ea typeface="Amazon Ember" charset="0"/>
                          <a:cs typeface="Amazon Ember" charset="0"/>
                        </a:rPr>
                        <a:t>milk</a:t>
                      </a:r>
                      <a:endParaRPr lang="en-US" sz="1600" b="1" i="0" u="none" dirty="0">
                        <a:solidFill>
                          <a:schemeClr val="tx2"/>
                        </a:solidFill>
                        <a:latin typeface="Amazon Ember" panose="02000000000000000000"/>
                        <a:ea typeface="Amazon Ember" charset="0"/>
                        <a:cs typeface="Amazon Ember"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2119">
                <a:tc>
                  <a:txBody>
                    <a:bodyPr/>
                    <a:lstStyle/>
                    <a:p>
                      <a:endParaRPr lang="en-US" sz="11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2119">
                <a:tc>
                  <a:txBody>
                    <a:bodyPr/>
                    <a:lstStyle/>
                    <a:p>
                      <a:endParaRPr lang="en-US" sz="11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nvGraphicFramePr>
        <p:xfrm>
          <a:off x="8126269" y="2379004"/>
          <a:ext cx="3626462" cy="1483880"/>
        </p:xfrm>
        <a:graphic>
          <a:graphicData uri="http://schemas.openxmlformats.org/drawingml/2006/table">
            <a:tbl>
              <a:tblPr firstRow="1" bandRow="1">
                <a:effectLst/>
                <a:tableStyleId>{69012ECD-51FC-41F1-AA8D-1B2483CD663E}</a:tableStyleId>
              </a:tblPr>
              <a:tblGrid>
                <a:gridCol w="1222681">
                  <a:extLst>
                    <a:ext uri="{9D8B030D-6E8A-4147-A177-3AD203B41FA5}">
                      <a16:colId xmlns:a16="http://schemas.microsoft.com/office/drawing/2014/main" val="20000"/>
                    </a:ext>
                  </a:extLst>
                </a:gridCol>
                <a:gridCol w="1105971">
                  <a:extLst>
                    <a:ext uri="{9D8B030D-6E8A-4147-A177-3AD203B41FA5}">
                      <a16:colId xmlns:a16="http://schemas.microsoft.com/office/drawing/2014/main" val="20001"/>
                    </a:ext>
                  </a:extLst>
                </a:gridCol>
                <a:gridCol w="1297810">
                  <a:extLst>
                    <a:ext uri="{9D8B030D-6E8A-4147-A177-3AD203B41FA5}">
                      <a16:colId xmlns:a16="http://schemas.microsoft.com/office/drawing/2014/main" val="20002"/>
                    </a:ext>
                  </a:extLst>
                </a:gridCol>
              </a:tblGrid>
              <a:tr h="259948">
                <a:tc>
                  <a:txBody>
                    <a:bodyPr/>
                    <a:lstStyle/>
                    <a:p>
                      <a:r>
                        <a:rPr lang="en-US" sz="1600" b="0" i="0" u="none" baseline="0" dirty="0">
                          <a:solidFill>
                            <a:srgbClr val="000000"/>
                          </a:solidFill>
                          <a:latin typeface="Amazon Ember" panose="02000000000000000000" pitchFamily="2" charset="0"/>
                          <a:ea typeface="Amazon Ember" panose="02000000000000000000" pitchFamily="2" charset="0"/>
                          <a:cs typeface="Amazon Ember" charset="0"/>
                        </a:rPr>
                        <a:t>User</a:t>
                      </a:r>
                      <a:endParaRPr lang="en-US" sz="1600" b="0" i="0" u="none" dirty="0">
                        <a:solidFill>
                          <a:srgbClr val="000000"/>
                        </a:solidFill>
                        <a:latin typeface="Amazon Ember" panose="02000000000000000000"/>
                        <a:ea typeface="Amazon Ember" panose="02000000000000000000" pitchFamily="2" charset="0"/>
                        <a:cs typeface="Amazon Ember"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600" b="0" i="0" dirty="0">
                          <a:solidFill>
                            <a:schemeClr val="tx1"/>
                          </a:solidFill>
                          <a:latin typeface="Amazon Ember" panose="02000000000000000000" pitchFamily="2" charset="0"/>
                          <a:ea typeface="Amazon Ember" panose="02000000000000000000" pitchFamily="2" charset="0"/>
                          <a:cs typeface="Amazon Ember" charset="0"/>
                        </a:rPr>
                        <a:t>noteID</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600" b="0" i="0" u="none" dirty="0">
                          <a:solidFill>
                            <a:srgbClr val="000000"/>
                          </a:solidFill>
                          <a:latin typeface="Amazon Ember" panose="02000000000000000000" pitchFamily="2" charset="0"/>
                          <a:ea typeface="Amazon Ember" panose="02000000000000000000" pitchFamily="2" charset="0"/>
                          <a:cs typeface="Amazon Ember" charset="0"/>
                        </a:rPr>
                        <a:t>Note</a:t>
                      </a:r>
                      <a:endParaRPr lang="en-US" sz="1600" b="0" i="0" u="none" dirty="0">
                        <a:solidFill>
                          <a:srgbClr val="000000"/>
                        </a:solidFill>
                        <a:latin typeface="Amazon Ember" panose="02000000000000000000"/>
                        <a:ea typeface="Amazon Ember" panose="02000000000000000000" pitchFamily="2" charset="0"/>
                        <a:cs typeface="Amazon Ember"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259948">
                <a:tc>
                  <a:txBody>
                    <a:bodyPr/>
                    <a:lstStyle/>
                    <a:p>
                      <a:r>
                        <a:rPr lang="en-US" sz="1600" b="0" i="0" dirty="0">
                          <a:solidFill>
                            <a:schemeClr val="tx1"/>
                          </a:solidFill>
                          <a:latin typeface="Amazon Ember" charset="0"/>
                          <a:ea typeface="Amazon Ember" charset="0"/>
                          <a:cs typeface="Amazon Ember" charset="0"/>
                        </a:rPr>
                        <a:t>AAA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dirty="0">
                          <a:solidFill>
                            <a:schemeClr val="tx1"/>
                          </a:solidFill>
                          <a:latin typeface="Amazon Ember" charset="0"/>
                          <a:ea typeface="Amazon Ember" charset="0"/>
                          <a:cs typeface="Amazon Ember" charset="0"/>
                        </a:rPr>
                        <a:t>123A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dirty="0">
                          <a:solidFill>
                            <a:schemeClr val="tx1"/>
                          </a:solidFill>
                          <a:latin typeface="Amazon Ember" charset="0"/>
                          <a:ea typeface="Amazon Ember" charset="0"/>
                          <a:cs typeface="Amazon Ember" charset="0"/>
                        </a:rPr>
                        <a:t>Buy </a:t>
                      </a:r>
                      <a:r>
                        <a:rPr lang="en-US" sz="1600" b="0" i="0" u="none" dirty="0">
                          <a:solidFill>
                            <a:srgbClr val="000000"/>
                          </a:solidFill>
                          <a:latin typeface="Amazon Ember" charset="0"/>
                          <a:ea typeface="Amazon Ember" charset="0"/>
                          <a:cs typeface="Amazon Ember" charset="0"/>
                        </a:rPr>
                        <a:t>coffee</a:t>
                      </a:r>
                      <a:endParaRPr lang="en-US" sz="1600" b="0" i="0" u="none" dirty="0">
                        <a:solidFill>
                          <a:srgbClr val="000000"/>
                        </a:solidFill>
                        <a:latin typeface="Amazon Ember" panose="02000000000000000000"/>
                        <a:ea typeface="Amazon Ember" charset="0"/>
                        <a:cs typeface="Amazon Ember"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9948">
                <a:tc>
                  <a:txBody>
                    <a:bodyPr/>
                    <a:lstStyle/>
                    <a:p>
                      <a:r>
                        <a:rPr lang="en-US" sz="1600" b="1" i="0" dirty="0">
                          <a:solidFill>
                            <a:schemeClr val="tx2"/>
                          </a:solidFill>
                          <a:latin typeface="Amazon Ember" charset="0"/>
                          <a:ea typeface="Amazon Ember" charset="0"/>
                          <a:cs typeface="Amazon Ember" charset="0"/>
                        </a:rPr>
                        <a:t>AAA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dirty="0">
                          <a:solidFill>
                            <a:schemeClr val="tx2"/>
                          </a:solidFill>
                          <a:latin typeface="Amazon Ember" charset="0"/>
                          <a:ea typeface="Amazon Ember" charset="0"/>
                          <a:cs typeface="Amazon Ember" charset="0"/>
                        </a:rPr>
                        <a:t>45B</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dirty="0">
                          <a:solidFill>
                            <a:schemeClr val="tx2"/>
                          </a:solidFill>
                          <a:latin typeface="Amazon Ember" charset="0"/>
                          <a:ea typeface="Amazon Ember" charset="0"/>
                          <a:cs typeface="Amazon Ember" charset="0"/>
                        </a:rPr>
                        <a:t>Buy </a:t>
                      </a:r>
                      <a:r>
                        <a:rPr lang="en-US" sz="1600" b="1" i="0" u="none" baseline="0" dirty="0">
                          <a:solidFill>
                            <a:schemeClr val="tx2"/>
                          </a:solidFill>
                          <a:latin typeface="Amazon Ember" charset="0"/>
                          <a:ea typeface="Amazon Ember" charset="0"/>
                          <a:cs typeface="Amazon Ember" charset="0"/>
                        </a:rPr>
                        <a:t>milk</a:t>
                      </a:r>
                      <a:endParaRPr lang="en-US" sz="1600" b="1" i="0" u="none" dirty="0">
                        <a:solidFill>
                          <a:schemeClr val="tx2"/>
                        </a:solidFill>
                        <a:latin typeface="Amazon Ember" panose="02000000000000000000"/>
                        <a:ea typeface="Amazon Ember" charset="0"/>
                        <a:cs typeface="Amazon Ember"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99420">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99420">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nvGraphicFramePr>
        <p:xfrm>
          <a:off x="8126269" y="4463357"/>
          <a:ext cx="3626461" cy="1483880"/>
        </p:xfrm>
        <a:graphic>
          <a:graphicData uri="http://schemas.openxmlformats.org/drawingml/2006/table">
            <a:tbl>
              <a:tblPr firstRow="1" bandRow="1">
                <a:effectLst/>
                <a:tableStyleId>{69012ECD-51FC-41F1-AA8D-1B2483CD663E}</a:tableStyleId>
              </a:tblPr>
              <a:tblGrid>
                <a:gridCol w="1222681">
                  <a:extLst>
                    <a:ext uri="{9D8B030D-6E8A-4147-A177-3AD203B41FA5}">
                      <a16:colId xmlns:a16="http://schemas.microsoft.com/office/drawing/2014/main" val="20000"/>
                    </a:ext>
                  </a:extLst>
                </a:gridCol>
                <a:gridCol w="1105970">
                  <a:extLst>
                    <a:ext uri="{9D8B030D-6E8A-4147-A177-3AD203B41FA5}">
                      <a16:colId xmlns:a16="http://schemas.microsoft.com/office/drawing/2014/main" val="20001"/>
                    </a:ext>
                  </a:extLst>
                </a:gridCol>
                <a:gridCol w="1297810">
                  <a:extLst>
                    <a:ext uri="{9D8B030D-6E8A-4147-A177-3AD203B41FA5}">
                      <a16:colId xmlns:a16="http://schemas.microsoft.com/office/drawing/2014/main" val="20002"/>
                    </a:ext>
                  </a:extLst>
                </a:gridCol>
              </a:tblGrid>
              <a:tr h="286616">
                <a:tc>
                  <a:txBody>
                    <a:bodyPr/>
                    <a:lstStyle/>
                    <a:p>
                      <a:r>
                        <a:rPr lang="en-US" sz="1600" b="0" i="0" u="none" baseline="0" dirty="0">
                          <a:solidFill>
                            <a:srgbClr val="000000"/>
                          </a:solidFill>
                          <a:latin typeface="Amazon Ember" charset="0"/>
                          <a:ea typeface="Amazon Ember" charset="0"/>
                          <a:cs typeface="Amazon Ember" charset="0"/>
                        </a:rPr>
                        <a:t>User</a:t>
                      </a:r>
                      <a:endParaRPr lang="en-US" sz="1600" b="0" i="0" u="none" dirty="0">
                        <a:solidFill>
                          <a:srgbClr val="000000"/>
                        </a:solidFill>
                        <a:latin typeface="Amazon Ember" panose="02000000000000000000"/>
                        <a:ea typeface="Amazon Ember" charset="0"/>
                        <a:cs typeface="Amazon Ember"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600" b="0" i="0" dirty="0">
                          <a:solidFill>
                            <a:schemeClr val="tx1"/>
                          </a:solidFill>
                          <a:latin typeface="Amazon Ember" charset="0"/>
                          <a:ea typeface="Amazon Ember" charset="0"/>
                          <a:cs typeface="Amazon Ember" charset="0"/>
                        </a:rPr>
                        <a:t>noteID</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1600" b="0" i="0" u="none" dirty="0">
                          <a:solidFill>
                            <a:srgbClr val="000000"/>
                          </a:solidFill>
                          <a:latin typeface="Amazon Ember" charset="0"/>
                          <a:ea typeface="Amazon Ember" charset="0"/>
                          <a:cs typeface="Amazon Ember" charset="0"/>
                        </a:rPr>
                        <a:t>Note</a:t>
                      </a:r>
                      <a:endParaRPr lang="en-US" sz="1600" b="0" i="0" u="none" dirty="0">
                        <a:solidFill>
                          <a:srgbClr val="000000"/>
                        </a:solidFill>
                        <a:latin typeface="Amazon Ember" panose="02000000000000000000"/>
                        <a:ea typeface="Amazon Ember" charset="0"/>
                        <a:cs typeface="Amazon Ember"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245976">
                <a:tc>
                  <a:txBody>
                    <a:bodyPr/>
                    <a:lstStyle/>
                    <a:p>
                      <a:r>
                        <a:rPr lang="en-US" sz="1600" b="0" i="0" dirty="0">
                          <a:solidFill>
                            <a:schemeClr val="tx1"/>
                          </a:solidFill>
                          <a:latin typeface="Amazon Ember" charset="0"/>
                          <a:ea typeface="Amazon Ember" charset="0"/>
                          <a:cs typeface="Amazon Ember" charset="0"/>
                        </a:rPr>
                        <a:t>AAA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dirty="0">
                          <a:solidFill>
                            <a:schemeClr val="tx1"/>
                          </a:solidFill>
                          <a:latin typeface="Amazon Ember" charset="0"/>
                          <a:ea typeface="Amazon Ember" charset="0"/>
                          <a:cs typeface="Amazon Ember" charset="0"/>
                        </a:rPr>
                        <a:t>123A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0" i="0" dirty="0">
                          <a:solidFill>
                            <a:schemeClr val="tx1"/>
                          </a:solidFill>
                          <a:latin typeface="Amazon Ember" charset="0"/>
                          <a:ea typeface="Amazon Ember" charset="0"/>
                          <a:cs typeface="Amazon Ember" charset="0"/>
                        </a:rPr>
                        <a:t>Buy </a:t>
                      </a:r>
                      <a:r>
                        <a:rPr lang="en-US" sz="1600" b="0" i="0" u="none" dirty="0">
                          <a:solidFill>
                            <a:srgbClr val="000000"/>
                          </a:solidFill>
                          <a:latin typeface="Amazon Ember" charset="0"/>
                          <a:ea typeface="Amazon Ember" charset="0"/>
                          <a:cs typeface="Amazon Ember" charset="0"/>
                        </a:rPr>
                        <a:t>coffee</a:t>
                      </a:r>
                      <a:endParaRPr lang="en-US" sz="1600" b="0" i="0" u="none" dirty="0">
                        <a:solidFill>
                          <a:srgbClr val="000000"/>
                        </a:solidFill>
                        <a:latin typeface="Amazon Ember" panose="02000000000000000000"/>
                        <a:ea typeface="Amazon Ember" charset="0"/>
                        <a:cs typeface="Amazon Ember"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45976">
                <a:tc>
                  <a:txBody>
                    <a:bodyPr/>
                    <a:lstStyle/>
                    <a:p>
                      <a:r>
                        <a:rPr lang="en-US" sz="1600" b="1" i="0" dirty="0">
                          <a:solidFill>
                            <a:schemeClr val="tx2"/>
                          </a:solidFill>
                          <a:latin typeface="Amazon Ember" charset="0"/>
                          <a:ea typeface="Amazon Ember" charset="0"/>
                          <a:cs typeface="Amazon Ember" charset="0"/>
                        </a:rPr>
                        <a:t>AAA</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dirty="0">
                          <a:solidFill>
                            <a:schemeClr val="tx2"/>
                          </a:solidFill>
                          <a:latin typeface="Amazon Ember" charset="0"/>
                          <a:ea typeface="Amazon Ember" charset="0"/>
                          <a:cs typeface="Amazon Ember" charset="0"/>
                        </a:rPr>
                        <a:t>45B</a:t>
                      </a: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b="1" i="0" dirty="0">
                          <a:solidFill>
                            <a:schemeClr val="tx2"/>
                          </a:solidFill>
                          <a:latin typeface="Amazon Ember" charset="0"/>
                          <a:ea typeface="Amazon Ember" charset="0"/>
                          <a:cs typeface="Amazon Ember" charset="0"/>
                        </a:rPr>
                        <a:t>Buy </a:t>
                      </a:r>
                      <a:r>
                        <a:rPr lang="en-US" sz="1600" b="1" i="0" u="none" dirty="0">
                          <a:solidFill>
                            <a:schemeClr val="tx2"/>
                          </a:solidFill>
                          <a:latin typeface="Amazon Ember" charset="0"/>
                          <a:ea typeface="Amazon Ember" charset="0"/>
                          <a:cs typeface="Amazon Ember" charset="0"/>
                        </a:rPr>
                        <a:t>milk</a:t>
                      </a:r>
                      <a:endParaRPr lang="en-US" sz="1600" b="1" i="0" u="none" dirty="0">
                        <a:solidFill>
                          <a:schemeClr val="tx2"/>
                        </a:solidFill>
                        <a:latin typeface="Amazon Ember" panose="02000000000000000000"/>
                        <a:ea typeface="Amazon Ember" charset="0"/>
                        <a:cs typeface="Amazon Ember"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45976">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45976">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100" b="0" i="0" dirty="0">
                        <a:latin typeface="Amazon Ember Light" charset="0"/>
                        <a:ea typeface="Amazon Ember Light" charset="0"/>
                        <a:cs typeface="Amazon Ember Light" charset="0"/>
                      </a:endParaRPr>
                    </a:p>
                  </a:txBody>
                  <a:tcPr marL="83416" marR="83416" marT="41708" marB="4170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 name="TextBox 7"/>
          <p:cNvSpPr txBox="1"/>
          <p:nvPr/>
        </p:nvSpPr>
        <p:spPr>
          <a:xfrm>
            <a:off x="1380619" y="4973354"/>
            <a:ext cx="2186775" cy="379656"/>
          </a:xfrm>
          <a:prstGeom prst="rect">
            <a:avLst/>
          </a:prstGeom>
          <a:noFill/>
        </p:spPr>
        <p:txBody>
          <a:bodyPr wrap="square" rtlCol="0">
            <a:spAutoFit/>
          </a:bodyPr>
          <a:lstStyle/>
          <a:p>
            <a:pPr algn="ctr"/>
            <a:r>
              <a:rPr lang="en-US" sz="1867" dirty="0">
                <a:latin typeface="Amazon Ember Light" charset="0"/>
                <a:ea typeface="Amazon Ember Light" charset="0"/>
                <a:cs typeface="Amazon Ember Light" charset="0"/>
              </a:rPr>
              <a:t>Replica: us-east-1</a:t>
            </a:r>
          </a:p>
        </p:txBody>
      </p:sp>
      <p:sp>
        <p:nvSpPr>
          <p:cNvPr id="9" name="TextBox 8"/>
          <p:cNvSpPr txBox="1"/>
          <p:nvPr/>
        </p:nvSpPr>
        <p:spPr>
          <a:xfrm>
            <a:off x="8451812" y="5969349"/>
            <a:ext cx="2100255" cy="379656"/>
          </a:xfrm>
          <a:prstGeom prst="rect">
            <a:avLst/>
          </a:prstGeom>
          <a:noFill/>
        </p:spPr>
        <p:txBody>
          <a:bodyPr wrap="none" rtlCol="0">
            <a:spAutoFit/>
          </a:bodyPr>
          <a:lstStyle/>
          <a:p>
            <a:pPr algn="ctr"/>
            <a:r>
              <a:rPr lang="en-US" sz="1867" dirty="0">
                <a:latin typeface="Amazon Ember Light" charset="0"/>
                <a:ea typeface="Amazon Ember Light" charset="0"/>
                <a:cs typeface="Amazon Ember Light" charset="0"/>
              </a:rPr>
              <a:t>Replica: us-west-2</a:t>
            </a:r>
          </a:p>
        </p:txBody>
      </p:sp>
      <p:sp>
        <p:nvSpPr>
          <p:cNvPr id="10" name="TextBox 9"/>
          <p:cNvSpPr txBox="1"/>
          <p:nvPr/>
        </p:nvSpPr>
        <p:spPr>
          <a:xfrm>
            <a:off x="8326780" y="3898443"/>
            <a:ext cx="2350322" cy="379656"/>
          </a:xfrm>
          <a:prstGeom prst="rect">
            <a:avLst/>
          </a:prstGeom>
          <a:noFill/>
        </p:spPr>
        <p:txBody>
          <a:bodyPr wrap="none" rtlCol="0">
            <a:spAutoFit/>
          </a:bodyPr>
          <a:lstStyle/>
          <a:p>
            <a:pPr algn="ctr"/>
            <a:r>
              <a:rPr lang="en-US" sz="1867" dirty="0">
                <a:latin typeface="Amazon Ember Light" charset="0"/>
                <a:ea typeface="Amazon Ember Light" charset="0"/>
                <a:cs typeface="Amazon Ember Light" charset="0"/>
              </a:rPr>
              <a:t>Replica: eu-central-1</a:t>
            </a:r>
          </a:p>
        </p:txBody>
      </p:sp>
      <p:graphicFrame>
        <p:nvGraphicFramePr>
          <p:cNvPr id="11" name="Table 10"/>
          <p:cNvGraphicFramePr>
            <a:graphicFrameLocks noGrp="1"/>
          </p:cNvGraphicFramePr>
          <p:nvPr/>
        </p:nvGraphicFramePr>
        <p:xfrm>
          <a:off x="5249452" y="1980153"/>
          <a:ext cx="1976692" cy="350520"/>
        </p:xfrm>
        <a:graphic>
          <a:graphicData uri="http://schemas.openxmlformats.org/drawingml/2006/table">
            <a:tbl>
              <a:tblPr firstRow="1" bandRow="1">
                <a:effectLst/>
                <a:tableStyleId>{69012ECD-51FC-41F1-AA8D-1B2483CD663E}</a:tableStyleId>
              </a:tblPr>
              <a:tblGrid>
                <a:gridCol w="490807">
                  <a:extLst>
                    <a:ext uri="{9D8B030D-6E8A-4147-A177-3AD203B41FA5}">
                      <a16:colId xmlns:a16="http://schemas.microsoft.com/office/drawing/2014/main" val="20000"/>
                    </a:ext>
                  </a:extLst>
                </a:gridCol>
                <a:gridCol w="443957">
                  <a:extLst>
                    <a:ext uri="{9D8B030D-6E8A-4147-A177-3AD203B41FA5}">
                      <a16:colId xmlns:a16="http://schemas.microsoft.com/office/drawing/2014/main" val="20001"/>
                    </a:ext>
                  </a:extLst>
                </a:gridCol>
                <a:gridCol w="520964">
                  <a:extLst>
                    <a:ext uri="{9D8B030D-6E8A-4147-A177-3AD203B41FA5}">
                      <a16:colId xmlns:a16="http://schemas.microsoft.com/office/drawing/2014/main" val="20002"/>
                    </a:ext>
                  </a:extLst>
                </a:gridCol>
                <a:gridCol w="520964">
                  <a:extLst>
                    <a:ext uri="{9D8B030D-6E8A-4147-A177-3AD203B41FA5}">
                      <a16:colId xmlns:a16="http://schemas.microsoft.com/office/drawing/2014/main" val="20003"/>
                    </a:ext>
                  </a:extLst>
                </a:gridCol>
              </a:tblGrid>
              <a:tr h="345440">
                <a:tc>
                  <a:txBody>
                    <a:bodyPr/>
                    <a:lstStyle/>
                    <a:p>
                      <a:endParaRPr lang="en-US" sz="15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5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en-US" sz="15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500" dirty="0"/>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2" name="TextBox 11"/>
          <p:cNvSpPr txBox="1"/>
          <p:nvPr/>
        </p:nvSpPr>
        <p:spPr>
          <a:xfrm>
            <a:off x="5085559" y="2335823"/>
            <a:ext cx="2246128" cy="379656"/>
          </a:xfrm>
          <a:prstGeom prst="rect">
            <a:avLst/>
          </a:prstGeom>
          <a:noFill/>
        </p:spPr>
        <p:txBody>
          <a:bodyPr wrap="none" rtlCol="0">
            <a:spAutoFit/>
          </a:bodyPr>
          <a:lstStyle/>
          <a:p>
            <a:r>
              <a:rPr lang="en-US" sz="1867" dirty="0">
                <a:solidFill>
                  <a:srgbClr val="000000"/>
                </a:solidFill>
                <a:latin typeface="Amazon Ember Light" charset="0"/>
                <a:ea typeface="Amazon Ember Light" charset="0"/>
                <a:cs typeface="Amazon Ember Light" charset="0"/>
              </a:rPr>
              <a:t>DynamoDB stream</a:t>
            </a:r>
            <a:endParaRPr lang="en-US" sz="1867" dirty="0">
              <a:solidFill>
                <a:srgbClr val="000000"/>
              </a:solidFill>
              <a:latin typeface="Amazon Ember Light" panose="020B0403020204020204"/>
              <a:ea typeface="Amazon Ember Light" charset="0"/>
              <a:cs typeface="Amazon Ember Light" charset="0"/>
            </a:endParaRPr>
          </a:p>
        </p:txBody>
      </p:sp>
      <p:sp>
        <p:nvSpPr>
          <p:cNvPr id="13" name="Oval 12"/>
          <p:cNvSpPr/>
          <p:nvPr/>
        </p:nvSpPr>
        <p:spPr>
          <a:xfrm>
            <a:off x="463333" y="2321829"/>
            <a:ext cx="406400" cy="4064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Amazon Ember Light" charset="0"/>
                <a:ea typeface="Amazon Ember Light" charset="0"/>
                <a:cs typeface="Amazon Ember Light" charset="0"/>
              </a:rPr>
              <a:t>1</a:t>
            </a:r>
          </a:p>
        </p:txBody>
      </p:sp>
      <p:sp>
        <p:nvSpPr>
          <p:cNvPr id="17" name="Oval 16"/>
          <p:cNvSpPr/>
          <p:nvPr/>
        </p:nvSpPr>
        <p:spPr>
          <a:xfrm>
            <a:off x="5129531" y="1414042"/>
            <a:ext cx="406400" cy="4064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Amazon Ember Light" charset="0"/>
                <a:ea typeface="Amazon Ember Light" charset="0"/>
                <a:cs typeface="Amazon Ember Light" charset="0"/>
              </a:rPr>
              <a:t>2</a:t>
            </a:r>
          </a:p>
        </p:txBody>
      </p:sp>
      <p:sp>
        <p:nvSpPr>
          <p:cNvPr id="20" name="Oval 19"/>
          <p:cNvSpPr/>
          <p:nvPr/>
        </p:nvSpPr>
        <p:spPr>
          <a:xfrm>
            <a:off x="8126269" y="1859120"/>
            <a:ext cx="406400" cy="4064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latin typeface="Amazon Ember Light" charset="0"/>
                <a:ea typeface="Amazon Ember Light" charset="0"/>
                <a:cs typeface="Amazon Ember Light" charset="0"/>
              </a:rPr>
              <a:t>3</a:t>
            </a:r>
          </a:p>
        </p:txBody>
      </p:sp>
      <p:sp>
        <p:nvSpPr>
          <p:cNvPr id="25" name="Title 1"/>
          <p:cNvSpPr>
            <a:spLocks noGrp="1"/>
          </p:cNvSpPr>
          <p:nvPr>
            <p:ph type="title"/>
          </p:nvPr>
        </p:nvSpPr>
        <p:spPr>
          <a:xfrm>
            <a:off x="238539" y="263527"/>
            <a:ext cx="11115261" cy="779463"/>
          </a:xfrm>
        </p:spPr>
        <p:txBody>
          <a:bodyPr/>
          <a:lstStyle/>
          <a:p>
            <a:r>
              <a:rPr lang="en-US" dirty="0"/>
              <a:t>Global t</a:t>
            </a:r>
            <a:r>
              <a:rPr lang="en-US" dirty="0">
                <a:solidFill>
                  <a:srgbClr val="FFFFFF"/>
                </a:solidFill>
              </a:rPr>
              <a:t>ables</a:t>
            </a:r>
            <a:r>
              <a:rPr lang="en-US" dirty="0"/>
              <a:t>: Data replication</a:t>
            </a:r>
          </a:p>
        </p:txBody>
      </p:sp>
      <p:sp>
        <p:nvSpPr>
          <p:cNvPr id="22" name="TextBox 21"/>
          <p:cNvSpPr txBox="1"/>
          <p:nvPr/>
        </p:nvSpPr>
        <p:spPr>
          <a:xfrm>
            <a:off x="906664" y="2354433"/>
            <a:ext cx="3421129" cy="369332"/>
          </a:xfrm>
          <a:prstGeom prst="rect">
            <a:avLst/>
          </a:prstGeom>
          <a:noFill/>
        </p:spPr>
        <p:txBody>
          <a:bodyPr wrap="none" rtlCol="0">
            <a:spAutoFit/>
          </a:bodyPr>
          <a:lstStyle/>
          <a:p>
            <a:pPr algn="ctr"/>
            <a:r>
              <a:rPr lang="en-US" dirty="0">
                <a:latin typeface="Amazon Ember" panose="02000000000000000000" pitchFamily="2" charset="0"/>
                <a:ea typeface="Amazon Ember" panose="02000000000000000000" pitchFamily="2" charset="0"/>
                <a:cs typeface="Amazon Ember Light" charset="0"/>
              </a:rPr>
              <a:t>Changes made in one replica…</a:t>
            </a:r>
          </a:p>
        </p:txBody>
      </p:sp>
      <p:sp>
        <p:nvSpPr>
          <p:cNvPr id="23" name="TextBox 22"/>
          <p:cNvSpPr txBox="1"/>
          <p:nvPr/>
        </p:nvSpPr>
        <p:spPr>
          <a:xfrm>
            <a:off x="5452855" y="1295330"/>
            <a:ext cx="2304436" cy="646331"/>
          </a:xfrm>
          <a:prstGeom prst="rect">
            <a:avLst/>
          </a:prstGeom>
          <a:noFill/>
        </p:spPr>
        <p:txBody>
          <a:bodyPr wrap="square" rtlCol="0">
            <a:spAutoFit/>
          </a:bodyPr>
          <a:lstStyle/>
          <a:p>
            <a:pPr algn="ctr"/>
            <a:r>
              <a:rPr lang="en-US" dirty="0">
                <a:latin typeface="Amazon Ember" panose="02000000000000000000" pitchFamily="2" charset="0"/>
                <a:ea typeface="Amazon Ember" panose="02000000000000000000" pitchFamily="2" charset="0"/>
                <a:cs typeface="Amazon Ember Light" charset="0"/>
              </a:rPr>
              <a:t>… are recorded in a stream…</a:t>
            </a:r>
          </a:p>
        </p:txBody>
      </p:sp>
      <p:sp>
        <p:nvSpPr>
          <p:cNvPr id="24" name="TextBox 23"/>
          <p:cNvSpPr txBox="1"/>
          <p:nvPr/>
        </p:nvSpPr>
        <p:spPr>
          <a:xfrm>
            <a:off x="8575061" y="1731344"/>
            <a:ext cx="2133471" cy="646331"/>
          </a:xfrm>
          <a:prstGeom prst="rect">
            <a:avLst/>
          </a:prstGeom>
          <a:noFill/>
        </p:spPr>
        <p:txBody>
          <a:bodyPr wrap="square" rtlCol="0">
            <a:spAutoFit/>
          </a:bodyPr>
          <a:lstStyle/>
          <a:p>
            <a:pPr algn="ctr"/>
            <a:r>
              <a:rPr lang="en-US" dirty="0">
                <a:latin typeface="Amazon Ember" panose="02000000000000000000" pitchFamily="2" charset="0"/>
                <a:ea typeface="Amazon Ember" panose="02000000000000000000" pitchFamily="2" charset="0"/>
                <a:cs typeface="Amazon Ember Light" charset="0"/>
              </a:rPr>
              <a:t>… and propagated to other replicas.</a:t>
            </a:r>
          </a:p>
        </p:txBody>
      </p:sp>
      <p:cxnSp>
        <p:nvCxnSpPr>
          <p:cNvPr id="33" name="Elbow Connector 32"/>
          <p:cNvCxnSpPr/>
          <p:nvPr/>
        </p:nvCxnSpPr>
        <p:spPr>
          <a:xfrm rot="5400000" flipH="1" flipV="1">
            <a:off x="4578593" y="2769056"/>
            <a:ext cx="1247305" cy="1091515"/>
          </a:xfrm>
          <a:prstGeom prst="bentConnector3">
            <a:avLst>
              <a:gd name="adj1" fmla="val 61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a:off x="6963615" y="2728230"/>
            <a:ext cx="892393" cy="408670"/>
          </a:xfrm>
          <a:prstGeom prst="bentConnector3">
            <a:avLst>
              <a:gd name="adj1" fmla="val 61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p:nvPr/>
        </p:nvCxnSpPr>
        <p:spPr>
          <a:xfrm rot="16200000" flipH="1">
            <a:off x="6344353" y="3677804"/>
            <a:ext cx="2137268" cy="886046"/>
          </a:xfrm>
          <a:prstGeom prst="bentConnector3">
            <a:avLst>
              <a:gd name="adj1" fmla="val 9991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9FC43BFD-8FF7-A343-A8A6-E2338FCE8046}" type="slidenum">
              <a:rPr lang="en-US" smtClean="0"/>
              <a:pPr/>
              <a:t>161</a:t>
            </a:fld>
            <a:endParaRPr lang="en-US" dirty="0"/>
          </a:p>
        </p:txBody>
      </p:sp>
      <p:sp>
        <p:nvSpPr>
          <p:cNvPr id="27"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290631124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8788356" y="1735881"/>
            <a:ext cx="1742785" cy="369332"/>
          </a:xfrm>
          <a:prstGeom prst="rect">
            <a:avLst/>
          </a:prstGeom>
          <a:noFill/>
        </p:spPr>
        <p:txBody>
          <a:bodyPr wrap="non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Last write wins</a:t>
            </a:r>
          </a:p>
        </p:txBody>
      </p:sp>
      <p:sp>
        <p:nvSpPr>
          <p:cNvPr id="15" name="Title 1"/>
          <p:cNvSpPr>
            <a:spLocks noGrp="1"/>
          </p:cNvSpPr>
          <p:nvPr>
            <p:ph type="title"/>
          </p:nvPr>
        </p:nvSpPr>
        <p:spPr>
          <a:xfrm>
            <a:off x="238539" y="263527"/>
            <a:ext cx="11115261" cy="779463"/>
          </a:xfrm>
        </p:spPr>
        <p:txBody>
          <a:bodyPr/>
          <a:lstStyle/>
          <a:p>
            <a:r>
              <a:rPr lang="en-US" dirty="0"/>
              <a:t>Global t</a:t>
            </a:r>
            <a:r>
              <a:rPr lang="en-US" dirty="0">
                <a:solidFill>
                  <a:srgbClr val="FFFFFF"/>
                </a:solidFill>
              </a:rPr>
              <a:t>ables</a:t>
            </a:r>
            <a:r>
              <a:rPr lang="en-US" dirty="0"/>
              <a:t>: Concurrent updates</a:t>
            </a:r>
          </a:p>
        </p:txBody>
      </p:sp>
      <p:grpSp>
        <p:nvGrpSpPr>
          <p:cNvPr id="18" name="Group 17"/>
          <p:cNvGrpSpPr/>
          <p:nvPr/>
        </p:nvGrpSpPr>
        <p:grpSpPr>
          <a:xfrm>
            <a:off x="6109678" y="2769807"/>
            <a:ext cx="1758501" cy="993539"/>
            <a:chOff x="6109678" y="2930068"/>
            <a:chExt cx="1758501" cy="993539"/>
          </a:xfrm>
        </p:grpSpPr>
        <p:sp>
          <p:nvSpPr>
            <p:cNvPr id="8" name="TextBox 7"/>
            <p:cNvSpPr txBox="1"/>
            <p:nvPr/>
          </p:nvSpPr>
          <p:spPr>
            <a:xfrm>
              <a:off x="6126451" y="2930068"/>
              <a:ext cx="1724955" cy="666977"/>
            </a:xfrm>
            <a:prstGeom prst="rect">
              <a:avLst/>
            </a:prstGeom>
            <a:noFill/>
          </p:spPr>
          <p:txBody>
            <a:bodyPr wrap="square" rtlCol="0">
              <a:spAutoFit/>
            </a:bodyPr>
            <a:lstStyle/>
            <a:p>
              <a:pPr algn="ct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Eventual consistency</a:t>
              </a:r>
              <a:endParaRPr lang="en-US" b="1" dirty="0">
                <a:solidFill>
                  <a:schemeClr val="tx2"/>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1" name="Down Arrow 30"/>
            <p:cNvSpPr/>
            <p:nvPr/>
          </p:nvSpPr>
          <p:spPr>
            <a:xfrm rot="16200000">
              <a:off x="6810600" y="2866027"/>
              <a:ext cx="356658" cy="1758501"/>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p:cNvGrpSpPr/>
          <p:nvPr/>
        </p:nvGrpSpPr>
        <p:grpSpPr>
          <a:xfrm>
            <a:off x="932206" y="3908430"/>
            <a:ext cx="4314677" cy="1611261"/>
            <a:chOff x="932206" y="4457070"/>
            <a:chExt cx="4314677" cy="1611261"/>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206" y="4484947"/>
              <a:ext cx="1474862" cy="1474862"/>
            </a:xfrm>
            <a:prstGeom prst="rect">
              <a:avLst/>
            </a:prstGeom>
          </p:spPr>
        </p:pic>
        <p:grpSp>
          <p:nvGrpSpPr>
            <p:cNvPr id="6" name="Group 5"/>
            <p:cNvGrpSpPr/>
            <p:nvPr/>
          </p:nvGrpSpPr>
          <p:grpSpPr>
            <a:xfrm>
              <a:off x="4029356" y="4484947"/>
              <a:ext cx="1217527" cy="1583384"/>
              <a:chOff x="4029356" y="4565216"/>
              <a:chExt cx="1217527" cy="1583384"/>
            </a:xfrm>
          </p:grpSpPr>
          <p:pic>
            <p:nvPicPr>
              <p:cNvPr id="35" name="Graphic 45">
                <a:extLst>
                  <a:ext uri="{FF2B5EF4-FFF2-40B4-BE49-F238E27FC236}">
                    <a16:creationId xmlns:a16="http://schemas.microsoft.com/office/drawing/2014/main" id="{E41541BE-4727-8841-BF0A-E7C98FCD8C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6255" y="4565216"/>
                <a:ext cx="1203728" cy="1203728"/>
              </a:xfrm>
              <a:prstGeom prst="rect">
                <a:avLst/>
              </a:prstGeom>
            </p:spPr>
          </p:pic>
          <p:sp>
            <p:nvSpPr>
              <p:cNvPr id="30" name="TextBox 33"/>
              <p:cNvSpPr txBox="1">
                <a:spLocks noChangeArrowheads="1"/>
              </p:cNvSpPr>
              <p:nvPr/>
            </p:nvSpPr>
            <p:spPr bwMode="auto">
              <a:xfrm>
                <a:off x="4029356" y="5768944"/>
                <a:ext cx="1217527" cy="379656"/>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Replica 2</a:t>
                </a:r>
              </a:p>
            </p:txBody>
          </p:sp>
        </p:grpSp>
        <p:grpSp>
          <p:nvGrpSpPr>
            <p:cNvPr id="9" name="Group 8"/>
            <p:cNvGrpSpPr/>
            <p:nvPr/>
          </p:nvGrpSpPr>
          <p:grpSpPr>
            <a:xfrm>
              <a:off x="2005929" y="4457070"/>
              <a:ext cx="1965936" cy="1237920"/>
              <a:chOff x="2005929" y="4457070"/>
              <a:chExt cx="1965936" cy="1237920"/>
            </a:xfrm>
          </p:grpSpPr>
          <p:sp>
            <p:nvSpPr>
              <p:cNvPr id="21" name="TextBox 20"/>
              <p:cNvSpPr txBox="1"/>
              <p:nvPr/>
            </p:nvSpPr>
            <p:spPr>
              <a:xfrm>
                <a:off x="2075040" y="4457070"/>
                <a:ext cx="1827715" cy="666977"/>
              </a:xfrm>
              <a:prstGeom prst="rect">
                <a:avLst/>
              </a:prstGeom>
              <a:noFill/>
            </p:spPr>
            <p:txBody>
              <a:bodyPr wrap="square" rtlCol="0">
                <a:spAutoFit/>
              </a:bodyPr>
              <a:lstStyle/>
              <a:p>
                <a:pPr algn="ctr"/>
                <a:r>
                  <a:rPr lang="en-US" dirty="0">
                    <a:latin typeface="Amazon Ember Light" charset="0"/>
                    <a:ea typeface="Amazon Ember Light" charset="0"/>
                    <a:cs typeface="Amazon Ember Light" charset="0"/>
                  </a:rPr>
                  <a:t>Write at </a:t>
                </a:r>
                <a:r>
                  <a:rPr lang="en-US" dirty="0">
                    <a:solidFill>
                      <a:srgbClr val="000000"/>
                    </a:solidFill>
                    <a:latin typeface="Amazon Ember Light" charset="0"/>
                    <a:ea typeface="Amazon Ember Light" charset="0"/>
                    <a:cs typeface="Amazon Ember Light" charset="0"/>
                  </a:rPr>
                  <a:t>11:21:</a:t>
                </a:r>
                <a:r>
                  <a:rPr lang="en-US" b="1" dirty="0">
                    <a:solidFill>
                      <a:srgbClr val="000000"/>
                    </a:solidFill>
                    <a:latin typeface="Amazon Ember Light" charset="0"/>
                    <a:ea typeface="Amazon Ember Light" charset="0"/>
                    <a:cs typeface="Amazon Ember Light" charset="0"/>
                  </a:rPr>
                  <a:t>04</a:t>
                </a:r>
                <a:r>
                  <a:rPr lang="en-US" dirty="0">
                    <a:solidFill>
                      <a:srgbClr val="000000"/>
                    </a:solidFill>
                    <a:latin typeface="Amazon Ember Light" charset="0"/>
                    <a:ea typeface="Amazon Ember Light" charset="0"/>
                    <a:cs typeface="Amazon Ember Light" charset="0"/>
                  </a:rPr>
                  <a:t> AM</a:t>
                </a:r>
                <a:endParaRPr lang="en-US" dirty="0">
                  <a:solidFill>
                    <a:srgbClr val="000000"/>
                  </a:solidFill>
                  <a:latin typeface="Amazon Ember Light" panose="020B0403020204020204"/>
                  <a:ea typeface="Amazon Ember Light" charset="0"/>
                  <a:cs typeface="Amazon Ember Light" charset="0"/>
                </a:endParaRPr>
              </a:p>
            </p:txBody>
          </p:sp>
          <p:cxnSp>
            <p:nvCxnSpPr>
              <p:cNvPr id="25" name="Straight Arrow Connector 24"/>
              <p:cNvCxnSpPr/>
              <p:nvPr/>
            </p:nvCxnSpPr>
            <p:spPr>
              <a:xfrm>
                <a:off x="2178117" y="5222378"/>
                <a:ext cx="1621560" cy="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005929" y="5315334"/>
                <a:ext cx="1965936" cy="379656"/>
              </a:xfrm>
              <a:prstGeom prst="rect">
                <a:avLst/>
              </a:prstGeom>
              <a:noFill/>
            </p:spPr>
            <p:txBody>
              <a:bodyPr wrap="square" rtlCol="0">
                <a:spAutoFit/>
              </a:bodyPr>
              <a:lstStyle/>
              <a:p>
                <a:pPr algn="ctr"/>
                <a:r>
                  <a:rPr lang="en-US" sz="1867" dirty="0">
                    <a:latin typeface="Amazon Ember Light" charset="0"/>
                    <a:ea typeface="Amazon Ember Light" charset="0"/>
                    <a:cs typeface="Amazon Ember Light" charset="0"/>
                  </a:rPr>
                  <a:t>Color = “</a:t>
                </a:r>
                <a:r>
                  <a:rPr lang="en-US" sz="1867" b="1" dirty="0">
                    <a:solidFill>
                      <a:srgbClr val="00B050"/>
                    </a:solidFill>
                    <a:latin typeface="Amazon Ember Light" charset="0"/>
                    <a:ea typeface="Amazon Ember Light" charset="0"/>
                    <a:cs typeface="Amazon Ember Light" charset="0"/>
                  </a:rPr>
                  <a:t>Green</a:t>
                </a:r>
                <a:r>
                  <a:rPr lang="en-US" sz="1867" dirty="0">
                    <a:latin typeface="Amazon Ember Light" charset="0"/>
                    <a:ea typeface="Amazon Ember Light" charset="0"/>
                    <a:cs typeface="Amazon Ember Light" charset="0"/>
                  </a:rPr>
                  <a:t>”</a:t>
                </a:r>
              </a:p>
            </p:txBody>
          </p:sp>
        </p:grpSp>
      </p:grpSp>
      <p:grpSp>
        <p:nvGrpSpPr>
          <p:cNvPr id="10" name="Group 9"/>
          <p:cNvGrpSpPr/>
          <p:nvPr/>
        </p:nvGrpSpPr>
        <p:grpSpPr>
          <a:xfrm>
            <a:off x="8676780" y="2193702"/>
            <a:ext cx="1965936" cy="2289472"/>
            <a:chOff x="8676780" y="2916910"/>
            <a:chExt cx="1965936" cy="2289472"/>
          </a:xfrm>
        </p:grpSpPr>
        <p:pic>
          <p:nvPicPr>
            <p:cNvPr id="37" name="Graphic 45">
              <a:extLst>
                <a:ext uri="{FF2B5EF4-FFF2-40B4-BE49-F238E27FC236}">
                  <a16:creationId xmlns:a16="http://schemas.microsoft.com/office/drawing/2014/main" id="{E41541BE-4727-8841-BF0A-E7C98FCD8C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04840" y="2916910"/>
              <a:ext cx="1909816" cy="1909816"/>
            </a:xfrm>
            <a:prstGeom prst="rect">
              <a:avLst/>
            </a:prstGeom>
          </p:spPr>
        </p:pic>
        <p:sp>
          <p:nvSpPr>
            <p:cNvPr id="34" name="TextBox 33"/>
            <p:cNvSpPr txBox="1"/>
            <p:nvPr/>
          </p:nvSpPr>
          <p:spPr>
            <a:xfrm>
              <a:off x="8676780" y="4826726"/>
              <a:ext cx="1965936" cy="379656"/>
            </a:xfrm>
            <a:prstGeom prst="rect">
              <a:avLst/>
            </a:prstGeom>
            <a:noFill/>
          </p:spPr>
          <p:txBody>
            <a:bodyPr wrap="square" rtlCol="0">
              <a:spAutoFit/>
            </a:bodyPr>
            <a:lstStyle/>
            <a:p>
              <a:pPr algn="ctr"/>
              <a:r>
                <a:rPr lang="en-US" sz="1867" dirty="0">
                  <a:latin typeface="Amazon Ember Light" charset="0"/>
                  <a:ea typeface="Amazon Ember Light" charset="0"/>
                  <a:cs typeface="Amazon Ember Light" charset="0"/>
                </a:rPr>
                <a:t>Color = “</a:t>
              </a:r>
              <a:r>
                <a:rPr lang="en-US" sz="1867" b="1" dirty="0">
                  <a:solidFill>
                    <a:srgbClr val="00B050"/>
                  </a:solidFill>
                  <a:latin typeface="Amazon Ember Light" charset="0"/>
                  <a:ea typeface="Amazon Ember Light" charset="0"/>
                  <a:cs typeface="Amazon Ember Light" charset="0"/>
                </a:rPr>
                <a:t>Green</a:t>
              </a:r>
              <a:r>
                <a:rPr lang="en-US" sz="1867" dirty="0">
                  <a:latin typeface="Amazon Ember Light" charset="0"/>
                  <a:ea typeface="Amazon Ember Light" charset="0"/>
                  <a:cs typeface="Amazon Ember Light" charset="0"/>
                </a:rPr>
                <a:t>”</a:t>
              </a:r>
            </a:p>
          </p:txBody>
        </p:sp>
      </p:grpSp>
      <p:cxnSp>
        <p:nvCxnSpPr>
          <p:cNvPr id="11" name="Elbow Connector 10"/>
          <p:cNvCxnSpPr>
            <a:stCxn id="30" idx="2"/>
            <a:endCxn id="34" idx="2"/>
          </p:cNvCxnSpPr>
          <p:nvPr/>
        </p:nvCxnSpPr>
        <p:spPr>
          <a:xfrm rot="5400000" flipH="1" flipV="1">
            <a:off x="6630675" y="2490619"/>
            <a:ext cx="1036517" cy="5021628"/>
          </a:xfrm>
          <a:prstGeom prst="bentConnector3">
            <a:avLst>
              <a:gd name="adj1" fmla="val -2205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9FC43BFD-8FF7-A343-A8A6-E2338FCE8046}" type="slidenum">
              <a:rPr lang="en-US" smtClean="0"/>
              <a:pPr/>
              <a:t>162</a:t>
            </a:fld>
            <a:endParaRPr lang="en-US" dirty="0"/>
          </a:p>
        </p:txBody>
      </p:sp>
      <p:sp>
        <p:nvSpPr>
          <p:cNvPr id="26"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grpSp>
        <p:nvGrpSpPr>
          <p:cNvPr id="23" name="Group 22"/>
          <p:cNvGrpSpPr/>
          <p:nvPr/>
        </p:nvGrpSpPr>
        <p:grpSpPr>
          <a:xfrm>
            <a:off x="932206" y="1408483"/>
            <a:ext cx="4314677" cy="1566066"/>
            <a:chOff x="932206" y="1408483"/>
            <a:chExt cx="4314677" cy="1566066"/>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206" y="1436360"/>
              <a:ext cx="1474862" cy="1474862"/>
            </a:xfrm>
            <a:prstGeom prst="rect">
              <a:avLst/>
            </a:prstGeom>
          </p:spPr>
        </p:pic>
        <p:grpSp>
          <p:nvGrpSpPr>
            <p:cNvPr id="7" name="Group 6"/>
            <p:cNvGrpSpPr/>
            <p:nvPr/>
          </p:nvGrpSpPr>
          <p:grpSpPr>
            <a:xfrm>
              <a:off x="2075040" y="1408483"/>
              <a:ext cx="1827715" cy="1231326"/>
              <a:chOff x="2075040" y="1408483"/>
              <a:chExt cx="1827715" cy="1231326"/>
            </a:xfrm>
          </p:grpSpPr>
          <p:sp>
            <p:nvSpPr>
              <p:cNvPr id="24" name="TextBox 23"/>
              <p:cNvSpPr txBox="1"/>
              <p:nvPr/>
            </p:nvSpPr>
            <p:spPr>
              <a:xfrm>
                <a:off x="2075040" y="1408483"/>
                <a:ext cx="1827715" cy="666977"/>
              </a:xfrm>
              <a:prstGeom prst="rect">
                <a:avLst/>
              </a:prstGeom>
              <a:noFill/>
            </p:spPr>
            <p:txBody>
              <a:bodyPr wrap="square" rtlCol="0">
                <a:spAutoFit/>
              </a:bodyPr>
              <a:lstStyle/>
              <a:p>
                <a:pPr algn="ctr"/>
                <a:r>
                  <a:rPr lang="en-US" dirty="0">
                    <a:latin typeface="Amazon Ember Light" charset="0"/>
                    <a:ea typeface="Amazon Ember Light" charset="0"/>
                    <a:cs typeface="Amazon Ember Light" charset="0"/>
                  </a:rPr>
                  <a:t>Write at </a:t>
                </a:r>
                <a:r>
                  <a:rPr lang="en-US" dirty="0">
                    <a:solidFill>
                      <a:srgbClr val="000000"/>
                    </a:solidFill>
                    <a:latin typeface="Amazon Ember Light" charset="0"/>
                    <a:ea typeface="Amazon Ember Light" charset="0"/>
                    <a:cs typeface="Amazon Ember Light" charset="0"/>
                  </a:rPr>
                  <a:t>11:21:</a:t>
                </a:r>
                <a:r>
                  <a:rPr lang="en-US" b="1" dirty="0">
                    <a:solidFill>
                      <a:srgbClr val="000000"/>
                    </a:solidFill>
                    <a:latin typeface="Amazon Ember Light" charset="0"/>
                    <a:ea typeface="Amazon Ember Light" charset="0"/>
                    <a:cs typeface="Amazon Ember Light" charset="0"/>
                  </a:rPr>
                  <a:t>03</a:t>
                </a:r>
                <a:r>
                  <a:rPr lang="en-US" dirty="0">
                    <a:solidFill>
                      <a:srgbClr val="000000"/>
                    </a:solidFill>
                    <a:latin typeface="Amazon Ember Light" charset="0"/>
                    <a:ea typeface="Amazon Ember Light" charset="0"/>
                    <a:cs typeface="Amazon Ember Light" charset="0"/>
                  </a:rPr>
                  <a:t> AM</a:t>
                </a:r>
                <a:endParaRPr lang="en-US" dirty="0">
                  <a:solidFill>
                    <a:srgbClr val="000000"/>
                  </a:solidFill>
                  <a:latin typeface="Amazon Ember Light" panose="020B0403020204020204"/>
                  <a:ea typeface="Amazon Ember Light" charset="0"/>
                  <a:cs typeface="Amazon Ember Light" charset="0"/>
                </a:endParaRPr>
              </a:p>
            </p:txBody>
          </p:sp>
          <p:cxnSp>
            <p:nvCxnSpPr>
              <p:cNvPr id="27" name="Straight Arrow Connector 26"/>
              <p:cNvCxnSpPr/>
              <p:nvPr/>
            </p:nvCxnSpPr>
            <p:spPr>
              <a:xfrm>
                <a:off x="2178117" y="2173791"/>
                <a:ext cx="1621560" cy="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075040" y="2260153"/>
                <a:ext cx="1827715" cy="379656"/>
              </a:xfrm>
              <a:prstGeom prst="rect">
                <a:avLst/>
              </a:prstGeom>
              <a:noFill/>
            </p:spPr>
            <p:txBody>
              <a:bodyPr wrap="square" rtlCol="0">
                <a:spAutoFit/>
              </a:bodyPr>
              <a:lstStyle/>
              <a:p>
                <a:pPr algn="ctr"/>
                <a:r>
                  <a:rPr lang="en-US" sz="1867" dirty="0">
                    <a:latin typeface="Amazon Ember Light" charset="0"/>
                    <a:ea typeface="Amazon Ember Light" charset="0"/>
                    <a:cs typeface="Amazon Ember Light" charset="0"/>
                  </a:rPr>
                  <a:t>Color = “</a:t>
                </a:r>
                <a:r>
                  <a:rPr lang="en-US" sz="1867" b="1" dirty="0">
                    <a:solidFill>
                      <a:srgbClr val="FF0000"/>
                    </a:solidFill>
                    <a:latin typeface="Amazon Ember Light" charset="0"/>
                    <a:ea typeface="Amazon Ember Light" charset="0"/>
                    <a:cs typeface="Amazon Ember Light" charset="0"/>
                  </a:rPr>
                  <a:t>Red</a:t>
                </a:r>
                <a:r>
                  <a:rPr lang="en-US" sz="1867" dirty="0">
                    <a:latin typeface="Amazon Ember Light" charset="0"/>
                    <a:ea typeface="Amazon Ember Light" charset="0"/>
                    <a:cs typeface="Amazon Ember Light" charset="0"/>
                  </a:rPr>
                  <a:t>”</a:t>
                </a:r>
              </a:p>
            </p:txBody>
          </p:sp>
        </p:grpSp>
        <p:grpSp>
          <p:nvGrpSpPr>
            <p:cNvPr id="5" name="Group 4"/>
            <p:cNvGrpSpPr/>
            <p:nvPr/>
          </p:nvGrpSpPr>
          <p:grpSpPr>
            <a:xfrm>
              <a:off x="4029356" y="1436360"/>
              <a:ext cx="1217527" cy="1538189"/>
              <a:chOff x="4029356" y="1669029"/>
              <a:chExt cx="1217527" cy="1538189"/>
            </a:xfrm>
          </p:grpSpPr>
          <p:sp>
            <p:nvSpPr>
              <p:cNvPr id="13" name="TextBox 33"/>
              <p:cNvSpPr txBox="1">
                <a:spLocks noChangeArrowheads="1"/>
              </p:cNvSpPr>
              <p:nvPr/>
            </p:nvSpPr>
            <p:spPr bwMode="auto">
              <a:xfrm>
                <a:off x="4029356" y="2827562"/>
                <a:ext cx="1217527" cy="379656"/>
              </a:xfrm>
              <a:prstGeom prst="rect">
                <a:avLst/>
              </a:prstGeom>
              <a:noFill/>
              <a:ln w="9525">
                <a:noFill/>
                <a:miter lim="800000"/>
                <a:headEnd/>
                <a:tailEnd/>
              </a:ln>
            </p:spPr>
            <p:txBody>
              <a:bodyPr wrap="square">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Replica 1</a:t>
                </a:r>
              </a:p>
            </p:txBody>
          </p:sp>
          <p:pic>
            <p:nvPicPr>
              <p:cNvPr id="36" name="Graphic 45">
                <a:extLst>
                  <a:ext uri="{FF2B5EF4-FFF2-40B4-BE49-F238E27FC236}">
                    <a16:creationId xmlns:a16="http://schemas.microsoft.com/office/drawing/2014/main" id="{E41541BE-4727-8841-BF0A-E7C98FCD8C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6255" y="1669029"/>
                <a:ext cx="1203728" cy="1203728"/>
              </a:xfrm>
              <a:prstGeom prst="rect">
                <a:avLst/>
              </a:prstGeom>
            </p:spPr>
          </p:pic>
        </p:grpSp>
      </p:grpSp>
      <p:sp>
        <p:nvSpPr>
          <p:cNvPr id="38" name="TextBox 37">
            <a:extLst>
              <a:ext uri="{FF2B5EF4-FFF2-40B4-BE49-F238E27FC236}">
                <a16:creationId xmlns:a16="http://schemas.microsoft.com/office/drawing/2014/main" id="{C81FD0CC-BF72-1B48-AEB7-5C7D7518B0A2}"/>
              </a:ext>
            </a:extLst>
          </p:cNvPr>
          <p:cNvSpPr txBox="1"/>
          <p:nvPr/>
        </p:nvSpPr>
        <p:spPr>
          <a:xfrm>
            <a:off x="722875" y="5818541"/>
            <a:ext cx="10146587" cy="646331"/>
          </a:xfrm>
          <a:prstGeom prst="rect">
            <a:avLst/>
          </a:prstGeom>
          <a:noFill/>
        </p:spPr>
        <p:txBody>
          <a:bodyPr wrap="square">
            <a:spAutoFit/>
          </a:bodyPr>
          <a:lstStyle/>
          <a:p>
            <a:r>
              <a:rPr lang="en-US" sz="1800" b="0" i="0" kern="1200" dirty="0">
                <a:solidFill>
                  <a:srgbClr val="000000"/>
                </a:solidFill>
                <a:effectLst/>
                <a:highlight>
                  <a:srgbClr val="FFFF00"/>
                </a:highlight>
              </a:rPr>
              <a:t>DynamoDB</a:t>
            </a:r>
            <a:r>
              <a:rPr lang="en-US" sz="1800" b="0" i="0" kern="1200" dirty="0">
                <a:solidFill>
                  <a:schemeClr val="tx1"/>
                </a:solidFill>
                <a:effectLst/>
                <a:highlight>
                  <a:srgbClr val="FFFF00"/>
                </a:highlight>
              </a:rPr>
              <a:t> global tables use a “last writer wins” reconciliation between concurrent updates, where </a:t>
            </a:r>
            <a:r>
              <a:rPr lang="en-US" sz="1800" b="0" i="0" kern="1200" dirty="0">
                <a:solidFill>
                  <a:srgbClr val="000000"/>
                </a:solidFill>
                <a:effectLst/>
                <a:highlight>
                  <a:srgbClr val="FFFF00"/>
                </a:highlight>
              </a:rPr>
              <a:t>DynamoDB</a:t>
            </a:r>
            <a:r>
              <a:rPr lang="en-US" sz="1800" b="0" i="0" kern="1200" dirty="0">
                <a:solidFill>
                  <a:schemeClr val="tx1"/>
                </a:solidFill>
                <a:effectLst/>
                <a:highlight>
                  <a:srgbClr val="FFFF00"/>
                </a:highlight>
              </a:rPr>
              <a:t> makes a </a:t>
            </a:r>
            <a:r>
              <a:rPr lang="en-US" sz="1800" b="0" i="0" kern="1200" dirty="0">
                <a:solidFill>
                  <a:srgbClr val="000000"/>
                </a:solidFill>
                <a:effectLst/>
                <a:highlight>
                  <a:srgbClr val="FFFF00"/>
                </a:highlight>
              </a:rPr>
              <a:t>best</a:t>
            </a:r>
            <a:r>
              <a:rPr lang="en-US" sz="1800" b="0" i="0" kern="1200" dirty="0">
                <a:solidFill>
                  <a:schemeClr val="tx1"/>
                </a:solidFill>
                <a:effectLst/>
                <a:highlight>
                  <a:srgbClr val="FFFF00"/>
                </a:highlight>
              </a:rPr>
              <a:t> effort to determine the last writer. </a:t>
            </a:r>
            <a:endParaRPr lang="en-US" dirty="0">
              <a:highlight>
                <a:srgbClr val="FFFF00"/>
              </a:highlight>
            </a:endParaRPr>
          </a:p>
        </p:txBody>
      </p:sp>
    </p:spTree>
    <p:custDataLst>
      <p:tags r:id="rId1"/>
    </p:custDataLst>
    <p:extLst>
      <p:ext uri="{BB962C8B-B14F-4D97-AF65-F5344CB8AC3E}">
        <p14:creationId xmlns:p14="http://schemas.microsoft.com/office/powerpoint/2010/main" val="3104031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45">
            <a:extLst>
              <a:ext uri="{FF2B5EF4-FFF2-40B4-BE49-F238E27FC236}">
                <a16:creationId xmlns:a16="http://schemas.microsoft.com/office/drawing/2014/main" id="{E41541BE-4727-8841-BF0A-E7C98FCD8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5756" y="2328156"/>
            <a:ext cx="1154392" cy="1056849"/>
          </a:xfrm>
          <a:prstGeom prst="rect">
            <a:avLst/>
          </a:prstGeom>
        </p:spPr>
      </p:pic>
      <p:pic>
        <p:nvPicPr>
          <p:cNvPr id="16" name="Graphic 45">
            <a:extLst>
              <a:ext uri="{FF2B5EF4-FFF2-40B4-BE49-F238E27FC236}">
                <a16:creationId xmlns:a16="http://schemas.microsoft.com/office/drawing/2014/main" id="{E41541BE-4727-8841-BF0A-E7C98FCD8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8423" y="2328156"/>
            <a:ext cx="1154392" cy="1056849"/>
          </a:xfrm>
          <a:prstGeom prst="rect">
            <a:avLst/>
          </a:prstGeom>
        </p:spPr>
      </p:pic>
      <p:sp>
        <p:nvSpPr>
          <p:cNvPr id="102" name="Rectangle 101"/>
          <p:cNvSpPr/>
          <p:nvPr/>
        </p:nvSpPr>
        <p:spPr>
          <a:xfrm>
            <a:off x="2220042" y="3318162"/>
            <a:ext cx="1636479" cy="8590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accent6"/>
                </a:solidFill>
                <a:latin typeface="+mj-lt"/>
                <a:ea typeface="Amazon Ember" panose="02000000000000000000" pitchFamily="2" charset="0"/>
                <a:cs typeface="Amazon Ember" charset="0"/>
              </a:rPr>
              <a:t>Strongly consistent</a:t>
            </a:r>
          </a:p>
        </p:txBody>
      </p:sp>
      <p:sp>
        <p:nvSpPr>
          <p:cNvPr id="25" name="TextBox 33"/>
          <p:cNvSpPr txBox="1">
            <a:spLocks noChangeArrowheads="1"/>
          </p:cNvSpPr>
          <p:nvPr/>
        </p:nvSpPr>
        <p:spPr bwMode="auto">
          <a:xfrm>
            <a:off x="2828453" y="5283520"/>
            <a:ext cx="2074333" cy="379656"/>
          </a:xfrm>
          <a:prstGeom prst="rect">
            <a:avLst/>
          </a:prstGeom>
          <a:noFill/>
          <a:ln w="9525">
            <a:noFill/>
            <a:miter lim="800000"/>
            <a:headEnd/>
            <a:tailEnd/>
          </a:ln>
        </p:spPr>
        <p:txBody>
          <a:bodyPr>
            <a:spAutoFit/>
          </a:bodyPr>
          <a:lstStyle/>
          <a:p>
            <a:pPr algn="ctr"/>
            <a:r>
              <a:rPr lang="en-US" sz="1867" dirty="0">
                <a:latin typeface="Amazon Ember Light" charset="0"/>
                <a:ea typeface="Amazon Ember Light" charset="0"/>
                <a:cs typeface="Amazon Ember Light" charset="0"/>
              </a:rPr>
              <a:t>us-east-1</a:t>
            </a:r>
          </a:p>
        </p:txBody>
      </p:sp>
      <p:sp>
        <p:nvSpPr>
          <p:cNvPr id="27" name="TextBox 33"/>
          <p:cNvSpPr txBox="1">
            <a:spLocks noChangeArrowheads="1"/>
          </p:cNvSpPr>
          <p:nvPr/>
        </p:nvSpPr>
        <p:spPr bwMode="auto">
          <a:xfrm>
            <a:off x="7415786" y="5283520"/>
            <a:ext cx="2074333" cy="379656"/>
          </a:xfrm>
          <a:prstGeom prst="rect">
            <a:avLst/>
          </a:prstGeom>
          <a:noFill/>
          <a:ln w="9525">
            <a:noFill/>
            <a:miter lim="800000"/>
            <a:headEnd/>
            <a:tailEnd/>
          </a:ln>
        </p:spPr>
        <p:txBody>
          <a:bodyPr>
            <a:spAutoFit/>
          </a:bodyPr>
          <a:lstStyle/>
          <a:p>
            <a:pPr algn="ctr"/>
            <a:r>
              <a:rPr lang="en-US" sz="1867" dirty="0">
                <a:latin typeface="Amazon Ember Light" charset="0"/>
                <a:ea typeface="Amazon Ember Light" charset="0"/>
                <a:cs typeface="Amazon Ember Light" charset="0"/>
              </a:rPr>
              <a:t>us-west-2</a:t>
            </a:r>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4035" y="4000515"/>
            <a:ext cx="1323169" cy="1323169"/>
          </a:xfrm>
          <a:prstGeom prst="rect">
            <a:avLst/>
          </a:prstGeom>
        </p:spPr>
      </p:pic>
      <p:cxnSp>
        <p:nvCxnSpPr>
          <p:cNvPr id="7" name="Straight Arrow Connector 6"/>
          <p:cNvCxnSpPr>
            <a:stCxn id="16" idx="2"/>
            <a:endCxn id="29" idx="0"/>
          </p:cNvCxnSpPr>
          <p:nvPr/>
        </p:nvCxnSpPr>
        <p:spPr>
          <a:xfrm>
            <a:off x="3865619" y="3385005"/>
            <a:ext cx="1" cy="615510"/>
          </a:xfrm>
          <a:prstGeom prst="straightConnector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6820898" y="3571000"/>
            <a:ext cx="1636479" cy="8590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2"/>
                </a:solidFill>
                <a:latin typeface="+mj-lt"/>
                <a:ea typeface="Amazon Ember" panose="020B0603020204020204" pitchFamily="34" charset="0"/>
                <a:cs typeface="Amazon Ember" panose="020B0603020204020204" pitchFamily="34" charset="0"/>
              </a:rPr>
              <a:t>Eventually consistent</a:t>
            </a:r>
          </a:p>
        </p:txBody>
      </p:sp>
      <p:sp>
        <p:nvSpPr>
          <p:cNvPr id="17" name="Title 3"/>
          <p:cNvSpPr>
            <a:spLocks noGrp="1"/>
          </p:cNvSpPr>
          <p:nvPr>
            <p:ph type="title"/>
          </p:nvPr>
        </p:nvSpPr>
        <p:spPr/>
        <p:txBody>
          <a:bodyPr/>
          <a:lstStyle/>
          <a:p>
            <a:r>
              <a:rPr lang="en-US" dirty="0"/>
              <a:t>Global </a:t>
            </a:r>
            <a:r>
              <a:rPr lang="en-US" dirty="0">
                <a:solidFill>
                  <a:srgbClr val="FFFFFF"/>
                </a:solidFill>
              </a:rPr>
              <a:t>tables</a:t>
            </a:r>
            <a:r>
              <a:rPr lang="en-US" dirty="0"/>
              <a:t>: Read consistency</a:t>
            </a:r>
          </a:p>
        </p:txBody>
      </p:sp>
      <p:sp>
        <p:nvSpPr>
          <p:cNvPr id="2" name="Slide Number Placeholder 1"/>
          <p:cNvSpPr>
            <a:spLocks noGrp="1"/>
          </p:cNvSpPr>
          <p:nvPr>
            <p:ph type="sldNum" sz="quarter" idx="12"/>
          </p:nvPr>
        </p:nvSpPr>
        <p:spPr/>
        <p:txBody>
          <a:bodyPr/>
          <a:lstStyle/>
          <a:p>
            <a:fld id="{9FC43BFD-8FF7-A343-A8A6-E2338FCE8046}" type="slidenum">
              <a:rPr lang="en-US" smtClean="0"/>
              <a:pPr/>
              <a:t>163</a:t>
            </a:fld>
            <a:endParaRPr lang="en-US" dirty="0"/>
          </a:p>
        </p:txBody>
      </p:sp>
      <p:cxnSp>
        <p:nvCxnSpPr>
          <p:cNvPr id="5" name="Elbow Connector 4"/>
          <p:cNvCxnSpPr>
            <a:stCxn id="18" idx="2"/>
            <a:endCxn id="29" idx="3"/>
          </p:cNvCxnSpPr>
          <p:nvPr/>
        </p:nvCxnSpPr>
        <p:spPr>
          <a:xfrm rot="5400000">
            <a:off x="5851531" y="2060678"/>
            <a:ext cx="1277095" cy="3925748"/>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grpSp>
        <p:nvGrpSpPr>
          <p:cNvPr id="4" name="Group 3"/>
          <p:cNvGrpSpPr/>
          <p:nvPr/>
        </p:nvGrpSpPr>
        <p:grpSpPr>
          <a:xfrm>
            <a:off x="1989100" y="1991654"/>
            <a:ext cx="3753038" cy="3706372"/>
            <a:chOff x="1989100" y="1991654"/>
            <a:chExt cx="3753038" cy="3706372"/>
          </a:xfrm>
        </p:grpSpPr>
        <p:sp>
          <p:nvSpPr>
            <p:cNvPr id="21" name="Rectangle 20">
              <a:extLst>
                <a:ext uri="{FF2B5EF4-FFF2-40B4-BE49-F238E27FC236}">
                  <a16:creationId xmlns:a16="http://schemas.microsoft.com/office/drawing/2014/main" id="{1D4F0FC7-668E-E64B-A231-B1E7896F3CB6}"/>
                </a:ext>
              </a:extLst>
            </p:cNvPr>
            <p:cNvSpPr/>
            <p:nvPr/>
          </p:nvSpPr>
          <p:spPr>
            <a:xfrm>
              <a:off x="1989100" y="1991654"/>
              <a:ext cx="3753038" cy="3706372"/>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3"/>
                  </a:solidFill>
                </a:rPr>
                <a:t>Region</a:t>
              </a:r>
            </a:p>
          </p:txBody>
        </p:sp>
        <p:pic>
          <p:nvPicPr>
            <p:cNvPr id="23" name="Graphic 48">
              <a:extLst>
                <a:ext uri="{FF2B5EF4-FFF2-40B4-BE49-F238E27FC236}">
                  <a16:creationId xmlns:a16="http://schemas.microsoft.com/office/drawing/2014/main" id="{C479E131-CAE3-B74A-B95D-A24EEB0BA4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89100" y="1991654"/>
              <a:ext cx="330200" cy="330200"/>
            </a:xfrm>
            <a:prstGeom prst="rect">
              <a:avLst/>
            </a:prstGeom>
          </p:spPr>
        </p:pic>
      </p:grpSp>
      <p:grpSp>
        <p:nvGrpSpPr>
          <p:cNvPr id="3" name="Group 2"/>
          <p:cNvGrpSpPr/>
          <p:nvPr/>
        </p:nvGrpSpPr>
        <p:grpSpPr>
          <a:xfrm>
            <a:off x="6576433" y="1987517"/>
            <a:ext cx="3753038" cy="3706372"/>
            <a:chOff x="6576433" y="1987517"/>
            <a:chExt cx="3753038" cy="3706372"/>
          </a:xfrm>
        </p:grpSpPr>
        <p:sp>
          <p:nvSpPr>
            <p:cNvPr id="19" name="Rectangle 18">
              <a:extLst>
                <a:ext uri="{FF2B5EF4-FFF2-40B4-BE49-F238E27FC236}">
                  <a16:creationId xmlns:a16="http://schemas.microsoft.com/office/drawing/2014/main" id="{1D4F0FC7-668E-E64B-A231-B1E7896F3CB6}"/>
                </a:ext>
              </a:extLst>
            </p:cNvPr>
            <p:cNvSpPr/>
            <p:nvPr/>
          </p:nvSpPr>
          <p:spPr>
            <a:xfrm>
              <a:off x="6576433" y="1987517"/>
              <a:ext cx="3753038" cy="3706372"/>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3"/>
                  </a:solidFill>
                </a:rPr>
                <a:t>Region</a:t>
              </a:r>
            </a:p>
          </p:txBody>
        </p:sp>
        <p:pic>
          <p:nvPicPr>
            <p:cNvPr id="30" name="Graphic 48">
              <a:extLst>
                <a:ext uri="{FF2B5EF4-FFF2-40B4-BE49-F238E27FC236}">
                  <a16:creationId xmlns:a16="http://schemas.microsoft.com/office/drawing/2014/main" id="{C479E131-CAE3-B74A-B95D-A24EEB0BA4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76433" y="1987517"/>
              <a:ext cx="330200" cy="330200"/>
            </a:xfrm>
            <a:prstGeom prst="rect">
              <a:avLst/>
            </a:prstGeom>
          </p:spPr>
        </p:pic>
      </p:grpSp>
    </p:spTree>
    <p:custDataLst>
      <p:tags r:id="rId1"/>
    </p:custDataLst>
    <p:extLst>
      <p:ext uri="{BB962C8B-B14F-4D97-AF65-F5344CB8AC3E}">
        <p14:creationId xmlns:p14="http://schemas.microsoft.com/office/powerpoint/2010/main" val="24781132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5C960-9721-7F4D-AAE7-D328C9172855}"/>
              </a:ext>
            </a:extLst>
          </p:cNvPr>
          <p:cNvSpPr>
            <a:spLocks noGrp="1"/>
          </p:cNvSpPr>
          <p:nvPr>
            <p:ph type="title"/>
          </p:nvPr>
        </p:nvSpPr>
        <p:spPr/>
        <p:txBody>
          <a:bodyPr/>
          <a:lstStyle/>
          <a:p>
            <a:r>
              <a:rPr lang="en-US" dirty="0"/>
              <a:t>Global </a:t>
            </a:r>
            <a:r>
              <a:rPr lang="en-US" dirty="0">
                <a:solidFill>
                  <a:srgbClr val="FFFFFF"/>
                </a:solidFill>
              </a:rPr>
              <a:t>tables</a:t>
            </a:r>
            <a:r>
              <a:rPr lang="en-US" dirty="0"/>
              <a:t>: Read consistency (continued)</a:t>
            </a:r>
          </a:p>
        </p:txBody>
      </p:sp>
      <p:sp>
        <p:nvSpPr>
          <p:cNvPr id="3" name="Content Placeholder 2">
            <a:extLst>
              <a:ext uri="{FF2B5EF4-FFF2-40B4-BE49-F238E27FC236}">
                <a16:creationId xmlns:a16="http://schemas.microsoft.com/office/drawing/2014/main" id="{3F7EF77C-6C60-8847-AE50-4017CC334DE1}"/>
              </a:ext>
            </a:extLst>
          </p:cNvPr>
          <p:cNvSpPr>
            <a:spLocks noGrp="1"/>
          </p:cNvSpPr>
          <p:nvPr>
            <p:ph idx="1"/>
          </p:nvPr>
        </p:nvSpPr>
        <p:spPr/>
        <p:txBody>
          <a:bodyPr/>
          <a:lstStyle/>
          <a:p>
            <a:pPr>
              <a:lnSpc>
                <a:spcPct val="100000"/>
              </a:lnSpc>
              <a:spcBef>
                <a:spcPts val="0"/>
              </a:spcBef>
              <a:defRPr/>
            </a:pPr>
            <a:r>
              <a:rPr lang="en-US" dirty="0"/>
              <a:t>An </a:t>
            </a:r>
            <a:r>
              <a:rPr lang="en-US" dirty="0">
                <a:solidFill>
                  <a:srgbClr val="000000"/>
                </a:solidFill>
              </a:rPr>
              <a:t>application</a:t>
            </a:r>
            <a:r>
              <a:rPr lang="en-US" dirty="0"/>
              <a:t> can read and write data to any replica table. </a:t>
            </a:r>
          </a:p>
          <a:p>
            <a:pPr marL="0" lvl="0" indent="0">
              <a:lnSpc>
                <a:spcPct val="100000"/>
              </a:lnSpc>
              <a:spcBef>
                <a:spcPts val="0"/>
              </a:spcBef>
              <a:buNone/>
              <a:defRPr/>
            </a:pPr>
            <a:endParaRPr lang="en-US" dirty="0"/>
          </a:p>
          <a:p>
            <a:pPr>
              <a:lnSpc>
                <a:spcPct val="100000"/>
              </a:lnSpc>
              <a:spcBef>
                <a:spcPts val="0"/>
              </a:spcBef>
              <a:defRPr/>
            </a:pPr>
            <a:r>
              <a:rPr lang="en-US" dirty="0"/>
              <a:t>If your </a:t>
            </a:r>
            <a:r>
              <a:rPr lang="en-US" dirty="0">
                <a:solidFill>
                  <a:srgbClr val="000000"/>
                </a:solidFill>
              </a:rPr>
              <a:t>application</a:t>
            </a:r>
            <a:r>
              <a:rPr lang="en-US" dirty="0"/>
              <a:t> only uses eventually consistent reads, and only </a:t>
            </a:r>
            <a:r>
              <a:rPr lang="en-US" dirty="0">
                <a:solidFill>
                  <a:srgbClr val="000000"/>
                </a:solidFill>
              </a:rPr>
              <a:t>issues reads</a:t>
            </a:r>
            <a:r>
              <a:rPr lang="en-US" dirty="0"/>
              <a:t> against one AWS Region, then it </a:t>
            </a:r>
            <a:r>
              <a:rPr lang="en-US" dirty="0">
                <a:solidFill>
                  <a:srgbClr val="000000"/>
                </a:solidFill>
              </a:rPr>
              <a:t>will work</a:t>
            </a:r>
            <a:r>
              <a:rPr lang="en-US" dirty="0"/>
              <a:t> without any modification. </a:t>
            </a:r>
          </a:p>
          <a:p>
            <a:pPr marL="0" lvl="0" indent="0">
              <a:lnSpc>
                <a:spcPct val="100000"/>
              </a:lnSpc>
              <a:spcBef>
                <a:spcPts val="0"/>
              </a:spcBef>
              <a:buNone/>
              <a:defRPr/>
            </a:pPr>
            <a:endParaRPr lang="en-US" dirty="0"/>
          </a:p>
          <a:p>
            <a:pPr>
              <a:lnSpc>
                <a:spcPct val="100000"/>
              </a:lnSpc>
              <a:spcBef>
                <a:spcPts val="0"/>
              </a:spcBef>
              <a:defRPr/>
            </a:pPr>
            <a:r>
              <a:rPr lang="en-US" dirty="0"/>
              <a:t>However, if your </a:t>
            </a:r>
            <a:r>
              <a:rPr lang="en-US" dirty="0">
                <a:solidFill>
                  <a:srgbClr val="000000"/>
                </a:solidFill>
              </a:rPr>
              <a:t>application</a:t>
            </a:r>
            <a:r>
              <a:rPr lang="en-US" dirty="0"/>
              <a:t> requires strongly consistent reads, then it must perform all of its strongly consistent reads and writes in the same Region. </a:t>
            </a:r>
          </a:p>
          <a:p>
            <a:pPr marL="0" lvl="0" indent="0">
              <a:lnSpc>
                <a:spcPct val="100000"/>
              </a:lnSpc>
              <a:spcBef>
                <a:spcPts val="0"/>
              </a:spcBef>
              <a:buNone/>
              <a:defRPr/>
            </a:pPr>
            <a:endParaRPr lang="en-US" dirty="0">
              <a:solidFill>
                <a:srgbClr val="000000"/>
              </a:solidFill>
            </a:endParaRPr>
          </a:p>
          <a:p>
            <a:pPr>
              <a:lnSpc>
                <a:spcPct val="100000"/>
              </a:lnSpc>
              <a:spcBef>
                <a:spcPts val="0"/>
              </a:spcBef>
              <a:defRPr/>
            </a:pPr>
            <a:r>
              <a:rPr lang="en-US" dirty="0">
                <a:solidFill>
                  <a:srgbClr val="000000"/>
                </a:solidFill>
              </a:rPr>
              <a:t>DynamoDB</a:t>
            </a:r>
            <a:r>
              <a:rPr lang="en-US" dirty="0"/>
              <a:t> does not support strongly consistent reads across AWS Regions.</a:t>
            </a:r>
          </a:p>
        </p:txBody>
      </p:sp>
      <p:sp>
        <p:nvSpPr>
          <p:cNvPr id="4" name="Slide Number Placeholder 3">
            <a:extLst>
              <a:ext uri="{FF2B5EF4-FFF2-40B4-BE49-F238E27FC236}">
                <a16:creationId xmlns:a16="http://schemas.microsoft.com/office/drawing/2014/main" id="{2D2A4A02-BF6A-F34E-9624-EEA9F0525315}"/>
              </a:ext>
            </a:extLst>
          </p:cNvPr>
          <p:cNvSpPr>
            <a:spLocks noGrp="1"/>
          </p:cNvSpPr>
          <p:nvPr>
            <p:ph type="sldNum" sz="quarter" idx="12"/>
          </p:nvPr>
        </p:nvSpPr>
        <p:spPr/>
        <p:txBody>
          <a:bodyPr/>
          <a:lstStyle/>
          <a:p>
            <a:fld id="{B6A95138-A96E-2F42-A959-2EFD44FE4AB7}" type="slidenum">
              <a:rPr lang="en-US" smtClean="0"/>
              <a:t>164</a:t>
            </a:fld>
            <a:endParaRPr lang="en-US" dirty="0"/>
          </a:p>
        </p:txBody>
      </p:sp>
      <p:sp>
        <p:nvSpPr>
          <p:cNvPr id="5" name="Footer Placeholder 4">
            <a:extLst>
              <a:ext uri="{FF2B5EF4-FFF2-40B4-BE49-F238E27FC236}">
                <a16:creationId xmlns:a16="http://schemas.microsoft.com/office/drawing/2014/main" id="{D312FF9B-1163-DB45-8860-B1F8AB6F5D06}"/>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14265907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98BC-3AAE-CF4C-BF8C-C6C321BE55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CC90DE-6747-F646-8951-A2BF97292B4B}"/>
              </a:ext>
            </a:extLst>
          </p:cNvPr>
          <p:cNvSpPr>
            <a:spLocks noGrp="1"/>
          </p:cNvSpPr>
          <p:nvPr>
            <p:ph idx="1"/>
          </p:nvPr>
        </p:nvSpPr>
        <p:spPr/>
        <p:txBody>
          <a:bodyPr/>
          <a:lstStyle/>
          <a:p>
            <a:pPr marL="0" lvl="0" indent="0">
              <a:lnSpc>
                <a:spcPct val="100000"/>
              </a:lnSpc>
              <a:spcBef>
                <a:spcPts val="0"/>
              </a:spcBef>
              <a:buNone/>
              <a:defRPr/>
            </a:pPr>
            <a:r>
              <a:rPr lang="en-US" dirty="0">
                <a:solidFill>
                  <a:srgbClr val="000000"/>
                </a:solidFill>
              </a:rPr>
              <a:t>If</a:t>
            </a:r>
            <a:r>
              <a:rPr lang="en-US" dirty="0"/>
              <a:t> you write to one Region and read from another Region, the read response might include stale data that doesn't reflect the results of </a:t>
            </a:r>
            <a:r>
              <a:rPr lang="en-US" dirty="0">
                <a:solidFill>
                  <a:srgbClr val="000000"/>
                </a:solidFill>
              </a:rPr>
              <a:t>recently completed</a:t>
            </a:r>
            <a:r>
              <a:rPr lang="en-US" dirty="0"/>
              <a:t> writes in the other </a:t>
            </a:r>
            <a:r>
              <a:rPr lang="en-US" dirty="0">
                <a:solidFill>
                  <a:srgbClr val="000000"/>
                </a:solidFill>
              </a:rPr>
              <a:t>Region</a:t>
            </a:r>
            <a:r>
              <a:rPr lang="en-US" dirty="0"/>
              <a:t>. </a:t>
            </a:r>
            <a:r>
              <a:rPr lang="en-US" i="1" dirty="0">
                <a:highlight>
                  <a:srgbClr val="FFFF00"/>
                </a:highlight>
              </a:rPr>
              <a:t>Strongly consistent reads require using a replica in the same Region where the client is running.</a:t>
            </a:r>
          </a:p>
          <a:p>
            <a:pPr marL="0" lvl="0" indent="0">
              <a:lnSpc>
                <a:spcPct val="100000"/>
              </a:lnSpc>
              <a:spcBef>
                <a:spcPts val="0"/>
              </a:spcBef>
              <a:buNone/>
              <a:defRPr/>
            </a:pPr>
            <a:endParaRPr lang="en-US" dirty="0"/>
          </a:p>
          <a:p>
            <a:endParaRPr lang="en-US" dirty="0"/>
          </a:p>
        </p:txBody>
      </p:sp>
      <p:sp>
        <p:nvSpPr>
          <p:cNvPr id="4" name="Slide Number Placeholder 3">
            <a:extLst>
              <a:ext uri="{FF2B5EF4-FFF2-40B4-BE49-F238E27FC236}">
                <a16:creationId xmlns:a16="http://schemas.microsoft.com/office/drawing/2014/main" id="{24D12986-B7DE-E649-9AA2-3665B9BDB9FE}"/>
              </a:ext>
            </a:extLst>
          </p:cNvPr>
          <p:cNvSpPr>
            <a:spLocks noGrp="1"/>
          </p:cNvSpPr>
          <p:nvPr>
            <p:ph type="sldNum" sz="quarter" idx="12"/>
          </p:nvPr>
        </p:nvSpPr>
        <p:spPr/>
        <p:txBody>
          <a:bodyPr/>
          <a:lstStyle/>
          <a:p>
            <a:fld id="{B6A95138-A96E-2F42-A959-2EFD44FE4AB7}" type="slidenum">
              <a:rPr lang="en-US" smtClean="0"/>
              <a:t>165</a:t>
            </a:fld>
            <a:endParaRPr lang="en-US" dirty="0"/>
          </a:p>
        </p:txBody>
      </p:sp>
      <p:sp>
        <p:nvSpPr>
          <p:cNvPr id="5" name="Footer Placeholder 4">
            <a:extLst>
              <a:ext uri="{FF2B5EF4-FFF2-40B4-BE49-F238E27FC236}">
                <a16:creationId xmlns:a16="http://schemas.microsoft.com/office/drawing/2014/main" id="{91214C3B-6CFF-0E40-9A56-5596B6C99FA2}"/>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9166120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640E-FBAC-9540-A84E-2EAA07AA24EC}"/>
              </a:ext>
            </a:extLst>
          </p:cNvPr>
          <p:cNvSpPr>
            <a:spLocks noGrp="1"/>
          </p:cNvSpPr>
          <p:nvPr>
            <p:ph type="title"/>
          </p:nvPr>
        </p:nvSpPr>
        <p:spPr/>
        <p:txBody>
          <a:bodyPr/>
          <a:lstStyle/>
          <a:p>
            <a:r>
              <a:rPr lang="en-US" dirty="0"/>
              <a:t>Transactions</a:t>
            </a:r>
          </a:p>
        </p:txBody>
      </p:sp>
      <p:sp>
        <p:nvSpPr>
          <p:cNvPr id="3" name="Content Placeholder 2">
            <a:extLst>
              <a:ext uri="{FF2B5EF4-FFF2-40B4-BE49-F238E27FC236}">
                <a16:creationId xmlns:a16="http://schemas.microsoft.com/office/drawing/2014/main" id="{A029A036-53F8-0E4E-AF67-C0CA1F5B1BF8}"/>
              </a:ext>
            </a:extLst>
          </p:cNvPr>
          <p:cNvSpPr>
            <a:spLocks noGrp="1"/>
          </p:cNvSpPr>
          <p:nvPr>
            <p:ph idx="1"/>
          </p:nvPr>
        </p:nvSpPr>
        <p:spPr/>
        <p:txBody>
          <a:bodyPr/>
          <a:lstStyle/>
          <a:p>
            <a:r>
              <a:rPr lang="en-US" dirty="0"/>
              <a:t>Transactions are enabled for all single-Region DynamoDB tables and are disabled on global tables by default. </a:t>
            </a:r>
          </a:p>
          <a:p>
            <a:endParaRPr lang="en-US" dirty="0"/>
          </a:p>
          <a:p>
            <a:r>
              <a:rPr lang="en-US" dirty="0"/>
              <a:t>You can </a:t>
            </a:r>
            <a:r>
              <a:rPr lang="en-US" dirty="0">
                <a:solidFill>
                  <a:srgbClr val="000000"/>
                </a:solidFill>
              </a:rPr>
              <a:t>choose</a:t>
            </a:r>
            <a:r>
              <a:rPr lang="en-US" dirty="0"/>
              <a:t> to </a:t>
            </a:r>
            <a:r>
              <a:rPr lang="en-US" dirty="0">
                <a:solidFill>
                  <a:srgbClr val="000000"/>
                </a:solidFill>
              </a:rPr>
              <a:t>enable</a:t>
            </a:r>
            <a:r>
              <a:rPr lang="en-US" dirty="0"/>
              <a:t> transactions on global tables by request, but </a:t>
            </a:r>
            <a:r>
              <a:rPr lang="en-US" dirty="0">
                <a:highlight>
                  <a:srgbClr val="FFFF00"/>
                </a:highlight>
              </a:rPr>
              <a:t>replication across Regions is asynchronous and eventually consistent.</a:t>
            </a:r>
          </a:p>
          <a:p>
            <a:pPr lvl="1"/>
            <a:r>
              <a:rPr lang="en-US" dirty="0"/>
              <a:t> You might observe partially completed transactions during </a:t>
            </a:r>
            <a:r>
              <a:rPr lang="en-US" dirty="0">
                <a:solidFill>
                  <a:srgbClr val="000000"/>
                </a:solidFill>
              </a:rPr>
              <a:t>replication</a:t>
            </a:r>
            <a:r>
              <a:rPr lang="en-US" dirty="0"/>
              <a:t> to other Regions. </a:t>
            </a:r>
          </a:p>
          <a:p>
            <a:pPr lvl="1"/>
            <a:r>
              <a:rPr lang="en-US" dirty="0"/>
              <a:t>Additionally, simultaneous writes to the same item in different Regions </a:t>
            </a:r>
            <a:r>
              <a:rPr lang="en-US" dirty="0">
                <a:solidFill>
                  <a:srgbClr val="000000"/>
                </a:solidFill>
              </a:rPr>
              <a:t>are not enabled</a:t>
            </a:r>
            <a:r>
              <a:rPr lang="en-US" dirty="0"/>
              <a:t>.</a:t>
            </a:r>
          </a:p>
          <a:p>
            <a:endParaRPr lang="en-US" dirty="0"/>
          </a:p>
        </p:txBody>
      </p:sp>
      <p:sp>
        <p:nvSpPr>
          <p:cNvPr id="4" name="Slide Number Placeholder 3">
            <a:extLst>
              <a:ext uri="{FF2B5EF4-FFF2-40B4-BE49-F238E27FC236}">
                <a16:creationId xmlns:a16="http://schemas.microsoft.com/office/drawing/2014/main" id="{02BCA547-64ED-E541-9EC2-6EBFC7F38980}"/>
              </a:ext>
            </a:extLst>
          </p:cNvPr>
          <p:cNvSpPr>
            <a:spLocks noGrp="1"/>
          </p:cNvSpPr>
          <p:nvPr>
            <p:ph type="sldNum" sz="quarter" idx="12"/>
          </p:nvPr>
        </p:nvSpPr>
        <p:spPr/>
        <p:txBody>
          <a:bodyPr/>
          <a:lstStyle/>
          <a:p>
            <a:fld id="{B6A95138-A96E-2F42-A959-2EFD44FE4AB7}" type="slidenum">
              <a:rPr lang="en-US" smtClean="0"/>
              <a:t>166</a:t>
            </a:fld>
            <a:endParaRPr lang="en-US" dirty="0"/>
          </a:p>
        </p:txBody>
      </p:sp>
      <p:sp>
        <p:nvSpPr>
          <p:cNvPr id="5" name="Footer Placeholder 4">
            <a:extLst>
              <a:ext uri="{FF2B5EF4-FFF2-40B4-BE49-F238E27FC236}">
                <a16:creationId xmlns:a16="http://schemas.microsoft.com/office/drawing/2014/main" id="{A7DB6665-614B-DF48-B5F5-82F1F3D572F0}"/>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336953884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Basic operations for Amazon DynamoDB tables</a:t>
            </a:r>
            <a:br>
              <a:rPr lang="en-US" dirty="0"/>
            </a:br>
            <a:r>
              <a:rPr lang="en-US" dirty="0"/>
              <a:t>Lab 11</a:t>
            </a:r>
          </a:p>
        </p:txBody>
      </p:sp>
      <p:sp>
        <p:nvSpPr>
          <p:cNvPr id="5" name="Footer Placeholder 4"/>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27250812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DynamoDB API operations</a:t>
            </a:r>
          </a:p>
        </p:txBody>
      </p:sp>
      <p:sp>
        <p:nvSpPr>
          <p:cNvPr id="3" name="Content Placeholder 2"/>
          <p:cNvSpPr>
            <a:spLocks noGrp="1"/>
          </p:cNvSpPr>
          <p:nvPr>
            <p:ph idx="1"/>
          </p:nvPr>
        </p:nvSpPr>
        <p:spPr/>
        <p:txBody>
          <a:bodyPr>
            <a:normAutofit/>
          </a:bodyPr>
          <a:lstStyle/>
          <a:p>
            <a:pPr>
              <a:buClr>
                <a:schemeClr val="tx1"/>
              </a:buClr>
            </a:pP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Control operations</a:t>
            </a:r>
            <a:r>
              <a:rPr lang="en-US" dirty="0">
                <a:latin typeface="Amazon Ember" panose="020B0603020204020204" pitchFamily="34" charset="0"/>
                <a:ea typeface="Amazon Ember" panose="020B0603020204020204" pitchFamily="34" charset="0"/>
                <a:cs typeface="Amazon Ember" panose="020B0603020204020204" pitchFamily="34" charset="0"/>
              </a:rPr>
              <a:t> – Create and manage DynamoDB tables.</a:t>
            </a:r>
          </a:p>
          <a:p>
            <a:pPr lvl="1">
              <a:buClr>
                <a:schemeClr val="tx1"/>
              </a:buClr>
            </a:pPr>
            <a:r>
              <a:rPr lang="en-US" dirty="0">
                <a:latin typeface="Amazon Ember" panose="020B0603020204020204" pitchFamily="34" charset="0"/>
                <a:ea typeface="Amazon Ember" panose="020B0603020204020204" pitchFamily="34" charset="0"/>
                <a:cs typeface="Amazon Ember" panose="020B0603020204020204" pitchFamily="34" charset="0"/>
              </a:rPr>
              <a:t>E.g., </a:t>
            </a:r>
            <a:r>
              <a:rPr lang="en-US" dirty="0">
                <a:highlight>
                  <a:srgbClr val="FFFF00"/>
                </a:highlight>
                <a:latin typeface="Courier New" panose="02070309020205020404" pitchFamily="49" charset="0"/>
                <a:ea typeface="Amazon Ember" panose="020B0603020204020204" pitchFamily="34" charset="0"/>
                <a:cs typeface="Courier New" panose="02070309020205020404" pitchFamily="49" charset="0"/>
              </a:rPr>
              <a:t>CreateTable</a:t>
            </a:r>
          </a:p>
          <a:p>
            <a:pPr>
              <a:buClr>
                <a:schemeClr val="tx1"/>
              </a:buClr>
            </a:pPr>
            <a:r>
              <a:rPr lang="en-US"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Data operations</a:t>
            </a:r>
            <a:r>
              <a:rPr lang="en-US" dirty="0">
                <a:latin typeface="Amazon Ember" panose="020B0603020204020204" pitchFamily="34" charset="0"/>
                <a:ea typeface="Amazon Ember" panose="020B0603020204020204" pitchFamily="34" charset="0"/>
                <a:cs typeface="Amazon Ember" panose="020B0603020204020204" pitchFamily="34" charset="0"/>
              </a:rPr>
              <a:t> – Create, read, update, and delete (</a:t>
            </a:r>
            <a:r>
              <a:rPr lang="en-US" i="1" dirty="0">
                <a:latin typeface="Amazon Ember" panose="020B0603020204020204" pitchFamily="34" charset="0"/>
                <a:ea typeface="Amazon Ember" panose="020B0603020204020204" pitchFamily="34" charset="0"/>
                <a:cs typeface="Amazon Ember" panose="020B0603020204020204" pitchFamily="34" charset="0"/>
              </a:rPr>
              <a:t>CRUD</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actions</a:t>
            </a:r>
            <a:r>
              <a:rPr lang="en-US" dirty="0">
                <a:latin typeface="Amazon Ember" panose="020B0603020204020204" pitchFamily="34" charset="0"/>
                <a:ea typeface="Amazon Ember" panose="020B0603020204020204" pitchFamily="34" charset="0"/>
                <a:cs typeface="Amazon Ember" panose="020B0603020204020204" pitchFamily="34" charset="0"/>
              </a:rPr>
              <a:t> on data in a table.</a:t>
            </a:r>
          </a:p>
          <a:p>
            <a:pPr lvl="1">
              <a:buClr>
                <a:schemeClr val="tx1"/>
              </a:buClr>
            </a:pPr>
            <a:r>
              <a:rPr lang="en-US" dirty="0">
                <a:latin typeface="Amazon Ember" panose="020B0603020204020204" pitchFamily="34" charset="0"/>
                <a:ea typeface="Amazon Ember" panose="020B0603020204020204" pitchFamily="34" charset="0"/>
                <a:cs typeface="Amazon Ember" panose="020B0603020204020204" pitchFamily="34" charset="0"/>
              </a:rPr>
              <a:t>E.g., Write operations: </a:t>
            </a:r>
            <a:r>
              <a:rPr lang="en-US" dirty="0">
                <a:highlight>
                  <a:srgbClr val="FFFF00"/>
                </a:highlight>
                <a:latin typeface="Courier New" panose="02070309020205020404" pitchFamily="49" charset="0"/>
                <a:ea typeface="Amazon Ember" panose="020B0603020204020204" pitchFamily="34" charset="0"/>
                <a:cs typeface="Courier New" panose="02070309020205020404" pitchFamily="49" charset="0"/>
              </a:rPr>
              <a:t>PutItem</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highlight>
                  <a:srgbClr val="FFFF00"/>
                </a:highlight>
                <a:latin typeface="Courier New" panose="02070309020205020404" pitchFamily="49" charset="0"/>
                <a:ea typeface="Amazon Ember" panose="020B0603020204020204" pitchFamily="34" charset="0"/>
                <a:cs typeface="Courier New" panose="02070309020205020404" pitchFamily="49" charset="0"/>
              </a:rPr>
              <a:t>UpdateItem</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highlight>
                  <a:srgbClr val="FFFF00"/>
                </a:highlight>
                <a:latin typeface="Courier New" panose="02070309020205020404" pitchFamily="49" charset="0"/>
                <a:ea typeface="Amazon Ember" panose="020B0603020204020204" pitchFamily="34" charset="0"/>
                <a:cs typeface="Courier New" panose="02070309020205020404" pitchFamily="49" charset="0"/>
              </a:rPr>
              <a:t>DeleteItem</a:t>
            </a:r>
            <a:r>
              <a:rPr lang="en-US" dirty="0">
                <a:latin typeface="Amazon Ember" panose="020B0603020204020204" pitchFamily="34" charset="0"/>
                <a:ea typeface="Amazon Ember" panose="020B0603020204020204" pitchFamily="34" charset="0"/>
                <a:cs typeface="Amazon Ember" panose="020B0603020204020204" pitchFamily="34" charset="0"/>
              </a:rPr>
              <a:t>, </a:t>
            </a:r>
          </a:p>
          <a:p>
            <a:pPr lvl="1">
              <a:buClr>
                <a:schemeClr val="tx1"/>
              </a:buClr>
            </a:pPr>
            <a:r>
              <a:rPr lang="en-US" dirty="0">
                <a:latin typeface="Amazon Ember" panose="020B0603020204020204" pitchFamily="34" charset="0"/>
                <a:ea typeface="Amazon Ember" panose="020B0603020204020204" pitchFamily="34" charset="0"/>
                <a:cs typeface="Amazon Ember" panose="020B0603020204020204" pitchFamily="34" charset="0"/>
              </a:rPr>
              <a:t>E.g., Read operations: </a:t>
            </a:r>
            <a:r>
              <a:rPr lang="en-US" dirty="0">
                <a:highlight>
                  <a:srgbClr val="FFFF00"/>
                </a:highlight>
                <a:latin typeface="Courier New" panose="02070309020205020404" pitchFamily="49" charset="0"/>
                <a:ea typeface="Amazon Ember" panose="020B0603020204020204" pitchFamily="34" charset="0"/>
                <a:cs typeface="Courier New" panose="02070309020205020404" pitchFamily="49" charset="0"/>
              </a:rPr>
              <a:t>GetItem</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highlight>
                  <a:srgbClr val="FFFF00"/>
                </a:highlight>
                <a:latin typeface="Courier New" panose="02070309020205020404" pitchFamily="49" charset="0"/>
                <a:ea typeface="Amazon Ember" panose="020B0603020204020204" pitchFamily="34" charset="0"/>
                <a:cs typeface="Courier New" panose="02070309020205020404" pitchFamily="49" charset="0"/>
              </a:rPr>
              <a:t>Query</a:t>
            </a:r>
            <a:r>
              <a:rPr lang="en-US" dirty="0">
                <a:latin typeface="Amazon Ember" panose="020B0603020204020204" pitchFamily="34" charset="0"/>
                <a:ea typeface="Amazon Ember" panose="020B0603020204020204" pitchFamily="34" charset="0"/>
                <a:cs typeface="Amazon Ember" panose="020B0603020204020204" pitchFamily="34" charset="0"/>
              </a:rPr>
              <a:t>, </a:t>
            </a:r>
            <a:r>
              <a:rPr lang="en-US" dirty="0">
                <a:highlight>
                  <a:srgbClr val="FFFF00"/>
                </a:highlight>
                <a:latin typeface="Courier New" panose="02070309020205020404" pitchFamily="49" charset="0"/>
                <a:ea typeface="Amazon Ember" panose="020B0603020204020204" pitchFamily="34" charset="0"/>
                <a:cs typeface="Courier New" panose="02070309020205020404" pitchFamily="49" charset="0"/>
              </a:rPr>
              <a:t>Scan</a:t>
            </a:r>
          </a:p>
          <a:p>
            <a:pPr>
              <a:buClr>
                <a:schemeClr val="tx1"/>
              </a:buClr>
            </a:pPr>
            <a:r>
              <a:rPr lang="en-US" strike="sngStrike"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Batch operations</a:t>
            </a:r>
            <a:r>
              <a:rPr lang="en-US" strike="sngStrike" dirty="0">
                <a:latin typeface="Amazon Ember" panose="020B0603020204020204" pitchFamily="34" charset="0"/>
                <a:ea typeface="Amazon Ember" panose="020B0603020204020204" pitchFamily="34" charset="0"/>
                <a:cs typeface="Amazon Ember" panose="020B0603020204020204" pitchFamily="34" charset="0"/>
              </a:rPr>
              <a:t> – Read and write batches of items in a DynamoDB table</a:t>
            </a:r>
          </a:p>
          <a:p>
            <a:pPr>
              <a:buClr>
                <a:schemeClr val="tx1"/>
              </a:buClr>
            </a:pPr>
            <a:r>
              <a:rPr lang="en-US" strike="sngStrike" dirty="0">
                <a:solidFill>
                  <a:schemeClr val="tx2"/>
                </a:solidFill>
                <a:latin typeface="Amazon Ember" panose="020B0603020204020204" pitchFamily="34" charset="0"/>
                <a:ea typeface="Amazon Ember" panose="020B0603020204020204" pitchFamily="34" charset="0"/>
                <a:cs typeface="Amazon Ember" panose="020B0603020204020204" pitchFamily="34" charset="0"/>
              </a:rPr>
              <a:t>Transaction operations</a:t>
            </a:r>
            <a:r>
              <a:rPr lang="en-US" strike="sngStrike" dirty="0">
                <a:latin typeface="Amazon Ember" panose="020B0603020204020204" pitchFamily="34" charset="0"/>
                <a:ea typeface="Amazon Ember" panose="020B0603020204020204" pitchFamily="34" charset="0"/>
                <a:cs typeface="Amazon Ember" panose="020B0603020204020204" pitchFamily="34" charset="0"/>
              </a:rPr>
              <a:t> – Make coordinated, all-or-nothing changes to multiple items both within and across tables</a:t>
            </a:r>
          </a:p>
          <a:p>
            <a:pPr marL="0" indent="0">
              <a:buNone/>
            </a:pPr>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4" name="Slide Number Placeholder 3"/>
          <p:cNvSpPr>
            <a:spLocks noGrp="1"/>
          </p:cNvSpPr>
          <p:nvPr>
            <p:ph type="sldNum" sz="quarter" idx="12"/>
          </p:nvPr>
        </p:nvSpPr>
        <p:spPr/>
        <p:txBody>
          <a:bodyPr/>
          <a:lstStyle/>
          <a:p>
            <a:fld id="{9FC43BFD-8FF7-A343-A8A6-E2338FCE8046}" type="slidenum">
              <a:rPr lang="en-US" smtClean="0"/>
              <a:pPr/>
              <a:t>168</a:t>
            </a:fld>
            <a:endParaRPr lang="en-US" dirty="0"/>
          </a:p>
        </p:txBody>
      </p:sp>
      <p:sp>
        <p:nvSpPr>
          <p:cNvPr id="18" name="Footer Placeholder 4"/>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161342296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table</a:t>
            </a:r>
          </a:p>
        </p:txBody>
      </p:sp>
      <p:sp>
        <p:nvSpPr>
          <p:cNvPr id="4" name="Slide Number Placeholder 3"/>
          <p:cNvSpPr>
            <a:spLocks noGrp="1"/>
          </p:cNvSpPr>
          <p:nvPr>
            <p:ph type="sldNum" sz="quarter" idx="12"/>
          </p:nvPr>
        </p:nvSpPr>
        <p:spPr/>
        <p:txBody>
          <a:bodyPr/>
          <a:lstStyle/>
          <a:p>
            <a:fld id="{9FC43BFD-8FF7-A343-A8A6-E2338FCE8046}" type="slidenum">
              <a:rPr lang="en-US" smtClean="0"/>
              <a:pPr/>
              <a:t>169</a:t>
            </a:fld>
            <a:endParaRPr lang="en-US" dirty="0"/>
          </a:p>
        </p:txBody>
      </p:sp>
      <p:sp>
        <p:nvSpPr>
          <p:cNvPr id="20" name="Footer Placeholder 4"/>
          <p:cNvSpPr>
            <a:spLocks noGrp="1"/>
          </p:cNvSpPr>
          <p:nvPr>
            <p:ph type="ftr" sz="quarter" idx="3"/>
          </p:nvPr>
        </p:nvSpPr>
        <p:spPr/>
        <p:txBody>
          <a:bodyPr/>
          <a:lstStyle/>
          <a:p>
            <a:r>
              <a:rPr lang="en-US"/>
              <a:t>Distributed and Cloud Computing - Fall 2021</a:t>
            </a:r>
            <a:endParaRPr lang="en-US" dirty="0"/>
          </a:p>
        </p:txBody>
      </p:sp>
      <p:graphicFrame>
        <p:nvGraphicFramePr>
          <p:cNvPr id="9" name="Table 8"/>
          <p:cNvGraphicFramePr>
            <a:graphicFrameLocks noGrp="1"/>
          </p:cNvGraphicFramePr>
          <p:nvPr/>
        </p:nvGraphicFramePr>
        <p:xfrm>
          <a:off x="8367444" y="3242866"/>
          <a:ext cx="3345212" cy="655320"/>
        </p:xfrm>
        <a:graphic>
          <a:graphicData uri="http://schemas.openxmlformats.org/drawingml/2006/table">
            <a:tbl>
              <a:tblPr firstRow="1" bandRow="1">
                <a:tableStyleId>{69012ECD-51FC-41F1-AA8D-1B2483CD663E}</a:tableStyleId>
              </a:tblPr>
              <a:tblGrid>
                <a:gridCol w="1655574">
                  <a:extLst>
                    <a:ext uri="{9D8B030D-6E8A-4147-A177-3AD203B41FA5}">
                      <a16:colId xmlns:a16="http://schemas.microsoft.com/office/drawing/2014/main" val="20000"/>
                    </a:ext>
                  </a:extLst>
                </a:gridCol>
                <a:gridCol w="1689638">
                  <a:extLst>
                    <a:ext uri="{9D8B030D-6E8A-4147-A177-3AD203B41FA5}">
                      <a16:colId xmlns:a16="http://schemas.microsoft.com/office/drawing/2014/main" val="20001"/>
                    </a:ext>
                  </a:extLst>
                </a:gridCol>
              </a:tblGrid>
              <a:tr h="619760">
                <a:tc>
                  <a:txBody>
                    <a:bodyPr/>
                    <a:lstStyle/>
                    <a:p>
                      <a:r>
                        <a:rPr lang="en-US" sz="1900" b="1" i="0" u="none" baseline="0" dirty="0">
                          <a:solidFill>
                            <a:schemeClr val="bg1"/>
                          </a:solidFill>
                          <a:latin typeface="Amazon Ember Light" charset="0"/>
                          <a:ea typeface="Amazon Ember Light" charset="0"/>
                          <a:cs typeface="Amazon Ember Light" charset="0"/>
                        </a:rPr>
                        <a:t>username</a:t>
                      </a:r>
                      <a:endParaRPr lang="en-US" sz="1900" b="1" i="0" u="none" baseline="0" dirty="0">
                        <a:solidFill>
                          <a:schemeClr val="bg1"/>
                        </a:solidFill>
                        <a:latin typeface="Amazon Ember Light" panose="020B0403020204020204"/>
                        <a:ea typeface="Amazon Ember Light" charset="0"/>
                        <a:cs typeface="Amazon Ember Light" charset="0"/>
                      </a:endParaRPr>
                    </a:p>
                    <a:p>
                      <a:r>
                        <a:rPr lang="en-US" sz="1600" b="1" i="0" baseline="0" dirty="0">
                          <a:solidFill>
                            <a:schemeClr val="bg1"/>
                          </a:solidFill>
                          <a:latin typeface="Amazon Ember Light" charset="0"/>
                          <a:ea typeface="Amazon Ember Light" charset="0"/>
                          <a:cs typeface="Amazon Ember Light" charset="0"/>
                        </a:rPr>
                        <a:t>(</a:t>
                      </a:r>
                      <a:r>
                        <a:rPr lang="en-US" sz="1600" b="1" i="0" u="none" baseline="0" dirty="0">
                          <a:solidFill>
                            <a:schemeClr val="bg1"/>
                          </a:solidFill>
                          <a:latin typeface="Amazon Ember Light" charset="0"/>
                          <a:ea typeface="Amazon Ember Light" charset="0"/>
                          <a:cs typeface="Amazon Ember Light" charset="0"/>
                        </a:rPr>
                        <a:t>Partition Key</a:t>
                      </a:r>
                      <a:r>
                        <a:rPr lang="en-US" sz="1600" b="1" i="0" baseline="0" dirty="0">
                          <a:solidFill>
                            <a:schemeClr val="bg1"/>
                          </a:solidFill>
                          <a:latin typeface="Amazon Ember Light" charset="0"/>
                          <a:ea typeface="Amazon Ember Light" charset="0"/>
                          <a:cs typeface="Amazon Ember Light" charset="0"/>
                        </a:rPr>
                        <a:t>)</a:t>
                      </a:r>
                      <a:endParaRPr lang="en-US" sz="2000" b="1" i="0" dirty="0">
                        <a:solidFill>
                          <a:schemeClr val="bg1"/>
                        </a:solidFill>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900" b="1" i="0" dirty="0">
                          <a:solidFill>
                            <a:schemeClr val="bg1"/>
                          </a:solidFill>
                          <a:latin typeface="Amazon Ember Light" charset="0"/>
                          <a:ea typeface="Amazon Ember Light" charset="0"/>
                          <a:cs typeface="Amazon Ember Light" charset="0"/>
                        </a:rPr>
                        <a:t>last_name</a:t>
                      </a:r>
                    </a:p>
                    <a:p>
                      <a:r>
                        <a:rPr lang="en-US" sz="1600" b="1" i="0" dirty="0">
                          <a:solidFill>
                            <a:schemeClr val="bg1"/>
                          </a:solidFill>
                          <a:latin typeface="Amazon Ember Light" charset="0"/>
                          <a:ea typeface="Amazon Ember Light" charset="0"/>
                          <a:cs typeface="Amazon Ember Light" charset="0"/>
                        </a:rPr>
                        <a:t>(</a:t>
                      </a:r>
                      <a:r>
                        <a:rPr lang="en-US" sz="1600" b="1" i="0" u="none" dirty="0">
                          <a:solidFill>
                            <a:schemeClr val="bg1"/>
                          </a:solidFill>
                          <a:latin typeface="Amazon Ember Light" charset="0"/>
                          <a:ea typeface="Amazon Ember Light" charset="0"/>
                          <a:cs typeface="Amazon Ember Light" charset="0"/>
                        </a:rPr>
                        <a:t>Sort Key</a:t>
                      </a:r>
                      <a:r>
                        <a:rPr lang="en-US" sz="1600" b="1" i="0" dirty="0">
                          <a:solidFill>
                            <a:schemeClr val="bg1"/>
                          </a:solidFill>
                          <a:latin typeface="Amazon Ember Light" charset="0"/>
                          <a:ea typeface="Amazon Ember Light" charset="0"/>
                          <a:cs typeface="Amazon Ember Light" charset="0"/>
                        </a:rPr>
                        <a:t>)</a:t>
                      </a:r>
                      <a:endParaRPr lang="en-US" sz="1400" b="1" i="0" dirty="0">
                        <a:solidFill>
                          <a:schemeClr val="bg1"/>
                        </a:solidFill>
                        <a:latin typeface="Amazon Ember Light" charset="0"/>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bl>
          </a:graphicData>
        </a:graphic>
      </p:graphicFrame>
      <p:sp>
        <p:nvSpPr>
          <p:cNvPr id="10" name="TextBox 9"/>
          <p:cNvSpPr txBox="1"/>
          <p:nvPr/>
        </p:nvSpPr>
        <p:spPr>
          <a:xfrm>
            <a:off x="9371274" y="2837646"/>
            <a:ext cx="1305165" cy="369332"/>
          </a:xfrm>
          <a:prstGeom prst="rect">
            <a:avLst/>
          </a:prstGeom>
          <a:noFill/>
        </p:spPr>
        <p:txBody>
          <a:bodyPr wrap="none" rtlCol="0">
            <a:spAutoFit/>
          </a:bodyPr>
          <a:lstStyle/>
          <a:p>
            <a:r>
              <a:rPr lang="en-US" i="1" dirty="0">
                <a:solidFill>
                  <a:srgbClr val="000000"/>
                </a:solidFill>
                <a:latin typeface="Amazon Ember Light" charset="0"/>
                <a:ea typeface="Amazon Ember Light" charset="0"/>
                <a:cs typeface="Amazon Ember Light" charset="0"/>
              </a:rPr>
              <a:t>users</a:t>
            </a:r>
            <a:r>
              <a:rPr lang="en-US" dirty="0">
                <a:latin typeface="Amazon Ember Light" charset="0"/>
                <a:ea typeface="Amazon Ember Light" charset="0"/>
                <a:cs typeface="Amazon Ember Light" charset="0"/>
              </a:rPr>
              <a:t> </a:t>
            </a:r>
            <a:r>
              <a:rPr lang="en-US" dirty="0">
                <a:solidFill>
                  <a:srgbClr val="000000"/>
                </a:solidFill>
                <a:latin typeface="Amazon Ember Light" charset="0"/>
                <a:ea typeface="Amazon Ember Light" charset="0"/>
                <a:cs typeface="Amazon Ember Light" charset="0"/>
              </a:rPr>
              <a:t>Table</a:t>
            </a:r>
            <a:endParaRPr lang="en-US" sz="2800" dirty="0">
              <a:solidFill>
                <a:srgbClr val="000000"/>
              </a:solidFill>
              <a:latin typeface="Amazon Ember Light" panose="020B0403020204020204"/>
              <a:ea typeface="Amazon Ember Light" charset="0"/>
              <a:cs typeface="Amazon Ember Light" charset="0"/>
            </a:endParaRPr>
          </a:p>
        </p:txBody>
      </p:sp>
      <p:sp>
        <p:nvSpPr>
          <p:cNvPr id="46" name="TextBox 45"/>
          <p:cNvSpPr txBox="1"/>
          <p:nvPr/>
        </p:nvSpPr>
        <p:spPr>
          <a:xfrm>
            <a:off x="10647036" y="5003767"/>
            <a:ext cx="304892" cy="338554"/>
          </a:xfrm>
          <a:prstGeom prst="rect">
            <a:avLst/>
          </a:prstGeom>
          <a:noFill/>
        </p:spPr>
        <p:txBody>
          <a:bodyPr wrap="none" rtlCol="0">
            <a:spAutoFit/>
          </a:bodyPr>
          <a:lstStyle/>
          <a:p>
            <a:r>
              <a:rPr lang="en-US" sz="1600" dirty="0">
                <a:latin typeface="Amazon Ember Light" charset="0"/>
                <a:ea typeface="Amazon Ember Light" charset="0"/>
                <a:cs typeface="Amazon Ember Light" charset="0"/>
              </a:rPr>
              <a:t>5</a:t>
            </a:r>
          </a:p>
        </p:txBody>
      </p:sp>
      <p:sp>
        <p:nvSpPr>
          <p:cNvPr id="21" name="TextBox 20"/>
          <p:cNvSpPr txBox="1"/>
          <p:nvPr/>
        </p:nvSpPr>
        <p:spPr>
          <a:xfrm>
            <a:off x="4305299" y="1259034"/>
            <a:ext cx="3531417" cy="5078313"/>
          </a:xfrm>
          <a:prstGeom prst="rect">
            <a:avLst/>
          </a:prstGeom>
          <a:noFill/>
          <a:ln>
            <a:solidFill>
              <a:schemeClr val="accent2"/>
            </a:solidFill>
          </a:ln>
        </p:spPr>
        <p:txBody>
          <a:bodyPr wrap="square" rtlCol="0">
            <a:spAutoFit/>
          </a:bodyPr>
          <a:lstStyle/>
          <a:p>
            <a:r>
              <a:rPr lang="en-US" sz="1200" dirty="0">
                <a:latin typeface="Courier New" panose="02070309020205020404" pitchFamily="49" charset="0"/>
                <a:ea typeface="Amazon Ember Light" panose="020B0403020204020204" pitchFamily="34" charset="0"/>
                <a:cs typeface="Courier New" panose="02070309020205020404" pitchFamily="49" charset="0"/>
              </a:rPr>
              <a:t>table = dynamodb.create_table(</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TableName = 'users',</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KeySchema =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'AttributeName': </a:t>
            </a:r>
            <a:r>
              <a:rPr lang="en-US" sz="1200"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'username</a:t>
            </a:r>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'KeyType': 'HASH'</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'AttributeName': '</a:t>
            </a:r>
            <a:r>
              <a:rPr lang="en-US" sz="1200"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last_name</a:t>
            </a:r>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'KeyType': 'RANGE'</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AttributeDefinitions =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'AttributeName': </a:t>
            </a:r>
            <a:r>
              <a:rPr lang="en-US" sz="1200"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'username</a:t>
            </a:r>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'AttributeType': 'S'</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'AttributeName': '</a:t>
            </a:r>
            <a:r>
              <a:rPr lang="en-US" sz="1200"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last_name</a:t>
            </a:r>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'AttributeType': 'S'</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ProvisionedThroughput =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'ReadCapacityUnits': 5,</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'WriteCapacityUnits': 5</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200" dirty="0">
                <a:latin typeface="Courier New" panose="02070309020205020404" pitchFamily="49" charset="0"/>
                <a:ea typeface="Amazon Ember Light" panose="020B0403020204020204" pitchFamily="34" charset="0"/>
                <a:cs typeface="Courier New" panose="02070309020205020404" pitchFamily="49" charset="0"/>
              </a:rPr>
              <a:t>)</a:t>
            </a:r>
          </a:p>
        </p:txBody>
      </p:sp>
      <p:cxnSp>
        <p:nvCxnSpPr>
          <p:cNvPr id="37" name="Straight Arrow Connector 36"/>
          <p:cNvCxnSpPr>
            <a:stCxn id="14" idx="3"/>
            <a:endCxn id="10" idx="0"/>
          </p:cNvCxnSpPr>
          <p:nvPr/>
        </p:nvCxnSpPr>
        <p:spPr>
          <a:xfrm>
            <a:off x="7660640" y="1482455"/>
            <a:ext cx="2363217" cy="135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368800" y="1665335"/>
            <a:ext cx="3291840" cy="381184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Arrow Connector 51"/>
          <p:cNvCxnSpPr>
            <a:stCxn id="49" idx="3"/>
            <a:endCxn id="9" idx="1"/>
          </p:cNvCxnSpPr>
          <p:nvPr/>
        </p:nvCxnSpPr>
        <p:spPr>
          <a:xfrm flipV="1">
            <a:off x="7660640" y="3570526"/>
            <a:ext cx="706804" cy="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368800" y="5331401"/>
            <a:ext cx="3291840" cy="71272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p:cNvCxnSpPr>
            <a:stCxn id="53" idx="3"/>
          </p:cNvCxnSpPr>
          <p:nvPr/>
        </p:nvCxnSpPr>
        <p:spPr>
          <a:xfrm flipV="1">
            <a:off x="7660640" y="5009727"/>
            <a:ext cx="766240" cy="678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8597445" y="4071033"/>
            <a:ext cx="2979936" cy="1233865"/>
            <a:chOff x="8597445" y="4243309"/>
            <a:chExt cx="2979936" cy="1233865"/>
          </a:xfrm>
        </p:grpSpPr>
        <p:grpSp>
          <p:nvGrpSpPr>
            <p:cNvPr id="24" name="Group 23"/>
            <p:cNvGrpSpPr/>
            <p:nvPr/>
          </p:nvGrpSpPr>
          <p:grpSpPr>
            <a:xfrm>
              <a:off x="10220308" y="4243309"/>
              <a:ext cx="1357073" cy="1233865"/>
              <a:chOff x="7458625" y="5171676"/>
              <a:chExt cx="1357073" cy="1233865"/>
            </a:xfrm>
          </p:grpSpPr>
          <p:grpSp>
            <p:nvGrpSpPr>
              <p:cNvPr id="32" name="Group 31"/>
              <p:cNvGrpSpPr/>
              <p:nvPr/>
            </p:nvGrpSpPr>
            <p:grpSpPr>
              <a:xfrm>
                <a:off x="7458625" y="5171676"/>
                <a:ext cx="1262347" cy="1233865"/>
                <a:chOff x="1313894" y="1897725"/>
                <a:chExt cx="1415095" cy="1405661"/>
              </a:xfrm>
            </p:grpSpPr>
            <p:pic>
              <p:nvPicPr>
                <p:cNvPr id="33"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679198" y="2724669"/>
                  <a:ext cx="710163" cy="385692"/>
                </a:xfrm>
                <a:prstGeom prst="rect">
                  <a:avLst/>
                </a:prstGeom>
                <a:noFill/>
              </p:spPr>
              <p:txBody>
                <a:bodyPr wrap="none" rtlCol="0">
                  <a:spAutoFit/>
                </a:bodyPr>
                <a:lstStyle/>
                <a:p>
                  <a:r>
                    <a:rPr lang="en-US" sz="1600" dirty="0">
                      <a:latin typeface="Amazon Ember Light" charset="0"/>
                      <a:ea typeface="Amazon Ember Light" charset="0"/>
                      <a:cs typeface="Amazon Ember Light" charset="0"/>
                    </a:rPr>
                    <a:t>WCU</a:t>
                  </a:r>
                  <a:endParaRPr lang="en-US" sz="3200" dirty="0">
                    <a:latin typeface="Amazon Ember Light" charset="0"/>
                    <a:ea typeface="Amazon Ember Light" charset="0"/>
                    <a:cs typeface="Amazon Ember Light" charset="0"/>
                  </a:endParaRPr>
                </a:p>
              </p:txBody>
            </p:sp>
          </p:grpSp>
          <p:sp>
            <p:nvSpPr>
              <p:cNvPr id="35" name="TextBox 34"/>
              <p:cNvSpPr txBox="1"/>
              <p:nvPr/>
            </p:nvSpPr>
            <p:spPr>
              <a:xfrm>
                <a:off x="8510806" y="5897553"/>
                <a:ext cx="304892" cy="338554"/>
              </a:xfrm>
              <a:prstGeom prst="rect">
                <a:avLst/>
              </a:prstGeom>
              <a:noFill/>
            </p:spPr>
            <p:txBody>
              <a:bodyPr wrap="none" rtlCol="0">
                <a:spAutoFit/>
              </a:bodyPr>
              <a:lstStyle/>
              <a:p>
                <a:r>
                  <a:rPr lang="en-US" sz="1600" dirty="0">
                    <a:latin typeface="Amazon Ember Light" charset="0"/>
                    <a:ea typeface="Amazon Ember Light" charset="0"/>
                    <a:cs typeface="Amazon Ember Light" charset="0"/>
                  </a:rPr>
                  <a:t>5</a:t>
                </a:r>
              </a:p>
            </p:txBody>
          </p:sp>
        </p:grpSp>
        <p:grpSp>
          <p:nvGrpSpPr>
            <p:cNvPr id="62" name="Group 61"/>
            <p:cNvGrpSpPr/>
            <p:nvPr/>
          </p:nvGrpSpPr>
          <p:grpSpPr>
            <a:xfrm>
              <a:off x="8597445" y="4243309"/>
              <a:ext cx="1360058" cy="1233865"/>
              <a:chOff x="8597445" y="4243309"/>
              <a:chExt cx="1360058" cy="1233865"/>
            </a:xfrm>
          </p:grpSpPr>
          <p:grpSp>
            <p:nvGrpSpPr>
              <p:cNvPr id="40" name="Group 39"/>
              <p:cNvGrpSpPr/>
              <p:nvPr/>
            </p:nvGrpSpPr>
            <p:grpSpPr>
              <a:xfrm>
                <a:off x="8597445" y="4243309"/>
                <a:ext cx="1262347" cy="1233865"/>
                <a:chOff x="1313894" y="1897725"/>
                <a:chExt cx="1415095" cy="1405661"/>
              </a:xfrm>
            </p:grpSpPr>
            <p:pic>
              <p:nvPicPr>
                <p:cNvPr id="44" name="Picture 2" descr="https://openclipart.org/image/300px/svg_to_png/202643/14122076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3894" y="1897725"/>
                  <a:ext cx="1415095" cy="140566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1717637" y="2724669"/>
                  <a:ext cx="638285" cy="385692"/>
                </a:xfrm>
                <a:prstGeom prst="rect">
                  <a:avLst/>
                </a:prstGeom>
                <a:noFill/>
              </p:spPr>
              <p:txBody>
                <a:bodyPr wrap="none" rtlCol="0">
                  <a:spAutoFit/>
                </a:bodyPr>
                <a:lstStyle/>
                <a:p>
                  <a:r>
                    <a:rPr lang="en-US" sz="1600" dirty="0">
                      <a:latin typeface="Amazon Ember Light" charset="0"/>
                      <a:ea typeface="Amazon Ember Light" charset="0"/>
                      <a:cs typeface="Amazon Ember Light" charset="0"/>
                    </a:rPr>
                    <a:t>RCU</a:t>
                  </a:r>
                  <a:endParaRPr lang="en-US" sz="3200" dirty="0">
                    <a:latin typeface="Amazon Ember Light" charset="0"/>
                    <a:ea typeface="Amazon Ember Light" charset="0"/>
                    <a:cs typeface="Amazon Ember Light" charset="0"/>
                  </a:endParaRPr>
                </a:p>
              </p:txBody>
            </p:sp>
          </p:grpSp>
          <p:sp>
            <p:nvSpPr>
              <p:cNvPr id="61" name="TextBox 60"/>
              <p:cNvSpPr txBox="1"/>
              <p:nvPr/>
            </p:nvSpPr>
            <p:spPr>
              <a:xfrm>
                <a:off x="9652611" y="4952309"/>
                <a:ext cx="304892" cy="338554"/>
              </a:xfrm>
              <a:prstGeom prst="rect">
                <a:avLst/>
              </a:prstGeom>
              <a:noFill/>
            </p:spPr>
            <p:txBody>
              <a:bodyPr wrap="none" rtlCol="0">
                <a:spAutoFit/>
              </a:bodyPr>
              <a:lstStyle/>
              <a:p>
                <a:r>
                  <a:rPr lang="en-US" sz="1600" dirty="0">
                    <a:latin typeface="Amazon Ember Light" charset="0"/>
                    <a:ea typeface="Amazon Ember Light" charset="0"/>
                    <a:cs typeface="Amazon Ember Light" charset="0"/>
                  </a:rPr>
                  <a:t>5</a:t>
                </a:r>
              </a:p>
            </p:txBody>
          </p:sp>
        </p:grpSp>
      </p:grpSp>
      <p:sp>
        <p:nvSpPr>
          <p:cNvPr id="68" name="Rounded Rectangular Callout 67"/>
          <p:cNvSpPr/>
          <p:nvPr/>
        </p:nvSpPr>
        <p:spPr>
          <a:xfrm>
            <a:off x="1004350" y="2401370"/>
            <a:ext cx="2564956" cy="1144744"/>
          </a:xfrm>
          <a:prstGeom prst="wedgeRoundRectCallout">
            <a:avLst>
              <a:gd name="adj1" fmla="val 84397"/>
              <a:gd name="adj2" fmla="val -52873"/>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KeySchema</a:t>
            </a:r>
            <a:r>
              <a:rPr lang="en-US" sz="1600" dirty="0">
                <a:solidFill>
                  <a:schemeClr val="tx1"/>
                </a:solidFill>
              </a:rPr>
              <a:t> specifies </a:t>
            </a:r>
            <a:br>
              <a:rPr lang="en-US" sz="1600" dirty="0">
                <a:solidFill>
                  <a:schemeClr val="tx1"/>
                </a:solidFill>
              </a:rPr>
            </a:br>
            <a:r>
              <a:rPr lang="en-US" sz="1600" dirty="0">
                <a:solidFill>
                  <a:schemeClr val="tx1"/>
                </a:solidFill>
              </a:rPr>
              <a:t>the attributes that </a:t>
            </a:r>
            <a:br>
              <a:rPr lang="en-US" sz="1600" dirty="0">
                <a:solidFill>
                  <a:schemeClr val="tx1"/>
                </a:solidFill>
              </a:rPr>
            </a:br>
            <a:r>
              <a:rPr lang="en-US" sz="1600" dirty="0">
                <a:solidFill>
                  <a:schemeClr val="tx1"/>
                </a:solidFill>
              </a:rPr>
              <a:t>make up the primary </a:t>
            </a:r>
            <a:br>
              <a:rPr lang="en-US" sz="1600" dirty="0">
                <a:solidFill>
                  <a:schemeClr val="tx1"/>
                </a:solidFill>
              </a:rPr>
            </a:br>
            <a:r>
              <a:rPr lang="en-US" sz="1600" dirty="0">
                <a:solidFill>
                  <a:schemeClr val="tx1"/>
                </a:solidFill>
              </a:rPr>
              <a:t>key for the table.</a:t>
            </a:r>
          </a:p>
        </p:txBody>
      </p:sp>
      <p:sp>
        <p:nvSpPr>
          <p:cNvPr id="69" name="Rounded Rectangular Callout 68"/>
          <p:cNvSpPr/>
          <p:nvPr/>
        </p:nvSpPr>
        <p:spPr>
          <a:xfrm>
            <a:off x="1004350" y="3723261"/>
            <a:ext cx="2564956" cy="1144744"/>
          </a:xfrm>
          <a:prstGeom prst="wedgeRoundRectCallout">
            <a:avLst>
              <a:gd name="adj1" fmla="val 84397"/>
              <a:gd name="adj2" fmla="val -3435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AttributeDefinitions </a:t>
            </a:r>
            <a:r>
              <a:rPr lang="en-US" sz="1600" dirty="0">
                <a:solidFill>
                  <a:schemeClr val="tx1"/>
                </a:solidFill>
              </a:rPr>
              <a:t>is an array of attributes that describes the key schema for the table.</a:t>
            </a:r>
          </a:p>
        </p:txBody>
      </p:sp>
      <p:sp>
        <p:nvSpPr>
          <p:cNvPr id="73" name="Rounded Rectangular Callout 72"/>
          <p:cNvSpPr/>
          <p:nvPr/>
        </p:nvSpPr>
        <p:spPr>
          <a:xfrm>
            <a:off x="1079236" y="1541410"/>
            <a:ext cx="2564956" cy="682813"/>
          </a:xfrm>
          <a:prstGeom prst="wedgeRoundRectCallout">
            <a:avLst>
              <a:gd name="adj1" fmla="val 82330"/>
              <a:gd name="adj2" fmla="val 31296"/>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TableName</a:t>
            </a:r>
            <a:r>
              <a:rPr lang="en-US" sz="1600" dirty="0">
                <a:solidFill>
                  <a:schemeClr val="tx1"/>
                </a:solidFill>
              </a:rPr>
              <a:t> is the name of the table to create.</a:t>
            </a:r>
          </a:p>
        </p:txBody>
      </p:sp>
      <p:sp>
        <p:nvSpPr>
          <p:cNvPr id="75" name="Rounded Rectangular Callout 74"/>
          <p:cNvSpPr/>
          <p:nvPr/>
        </p:nvSpPr>
        <p:spPr>
          <a:xfrm>
            <a:off x="1004350" y="5045153"/>
            <a:ext cx="2564956" cy="1144744"/>
          </a:xfrm>
          <a:prstGeom prst="wedgeRoundRectCallout">
            <a:avLst>
              <a:gd name="adj1" fmla="val 84397"/>
              <a:gd name="adj2" fmla="val -11197"/>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ProvisionedThroughput </a:t>
            </a:r>
            <a:r>
              <a:rPr lang="en-US" sz="1600" dirty="0">
                <a:solidFill>
                  <a:schemeClr val="tx1"/>
                </a:solidFill>
              </a:rPr>
              <a:t>represents the provisioned throughput settings for the table.</a:t>
            </a:r>
          </a:p>
        </p:txBody>
      </p:sp>
      <p:sp>
        <p:nvSpPr>
          <p:cNvPr id="76" name="TextBox 75"/>
          <p:cNvSpPr txBox="1"/>
          <p:nvPr/>
        </p:nvSpPr>
        <p:spPr>
          <a:xfrm>
            <a:off x="9029700" y="1282724"/>
            <a:ext cx="2898550" cy="830997"/>
          </a:xfrm>
          <a:prstGeom prst="rect">
            <a:avLst/>
          </a:prstGeom>
          <a:solidFill>
            <a:schemeClr val="bg1"/>
          </a:solidFill>
          <a:ln>
            <a:solidFill>
              <a:schemeClr val="tx2"/>
            </a:solidFill>
          </a:ln>
        </p:spPr>
        <p:txBody>
          <a:bodyPr wrap="none" rtlCol="0">
            <a:spAutoFit/>
          </a:bodyPr>
          <a:lstStyle/>
          <a:p>
            <a:r>
              <a:rPr lang="en-US" sz="2400" dirty="0" err="1">
                <a:solidFill>
                  <a:schemeClr val="tx2"/>
                </a:solidFill>
                <a:latin typeface="Amazon Ember" panose="020B0603020204020204" pitchFamily="34" charset="0"/>
                <a:ea typeface="Amazon Ember" panose="020B0603020204020204" pitchFamily="34" charset="0"/>
                <a:cs typeface="Amazon Ember" panose="020B0603020204020204" pitchFamily="34" charset="0"/>
              </a:rPr>
              <a:t>Create_table</a:t>
            </a:r>
            <a:r>
              <a:rPr lang="en-US" sz="2400" dirty="0"/>
              <a:t>:</a:t>
            </a:r>
            <a:br>
              <a:rPr lang="en-US" sz="2400" dirty="0"/>
            </a:br>
            <a:r>
              <a:rPr lang="en-US" sz="2400" dirty="0"/>
              <a:t>Creates a new table.</a:t>
            </a:r>
          </a:p>
        </p:txBody>
      </p:sp>
      <p:sp>
        <p:nvSpPr>
          <p:cNvPr id="14" name="Rectangle 13"/>
          <p:cNvSpPr/>
          <p:nvPr/>
        </p:nvSpPr>
        <p:spPr>
          <a:xfrm>
            <a:off x="4368800" y="1299575"/>
            <a:ext cx="3291840" cy="36576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5958706" y="1327901"/>
            <a:ext cx="1097280" cy="18288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680102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Growth in unstructured data</a:t>
            </a:r>
          </a:p>
        </p:txBody>
      </p:sp>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89140" y="1614367"/>
            <a:ext cx="4747364" cy="4459306"/>
          </a:xfrm>
        </p:spPr>
      </p:pic>
      <p:sp>
        <p:nvSpPr>
          <p:cNvPr id="8" name="Content Placeholder 7"/>
          <p:cNvSpPr>
            <a:spLocks noGrp="1"/>
          </p:cNvSpPr>
          <p:nvPr>
            <p:ph idx="13"/>
          </p:nvPr>
        </p:nvSpPr>
        <p:spPr/>
        <p:txBody>
          <a:bodyPr/>
          <a:lstStyle/>
          <a:p>
            <a:pPr marL="0" indent="0">
              <a:buNone/>
            </a:pPr>
            <a:r>
              <a:rPr lang="en-US" sz="2200" dirty="0"/>
              <a:t>“In 2017, we surveyed 200 of our customers and others and they told us that their </a:t>
            </a:r>
            <a:r>
              <a:rPr lang="en-US" sz="2200" b="1" dirty="0"/>
              <a:t>unstructured data is growing between 40-60% per year</a:t>
            </a:r>
            <a:r>
              <a:rPr lang="en-US" sz="2200" dirty="0"/>
              <a:t>, and this is faster growth than any other business data they have. They identified top growing data types as being </a:t>
            </a:r>
            <a:r>
              <a:rPr lang="en-US" sz="2200" b="1" dirty="0"/>
              <a:t>rich media – audio, video, images, and research data</a:t>
            </a:r>
            <a:r>
              <a:rPr lang="en-US" sz="2200" dirty="0"/>
              <a:t> – all of which are non-text data types. They also identified </a:t>
            </a:r>
            <a:r>
              <a:rPr lang="en-US" sz="2200" b="1" dirty="0"/>
              <a:t>IoT data</a:t>
            </a:r>
            <a:r>
              <a:rPr lang="en-US" sz="2200" dirty="0"/>
              <a:t> as being a growing part of their unstructured data. This is leading to an explosion of unstructured data due [to] the increased size and volume of these data types.” </a:t>
            </a:r>
          </a:p>
          <a:p>
            <a:pPr>
              <a:buFontTx/>
              <a:buChar char="-"/>
            </a:pPr>
            <a:r>
              <a:rPr lang="da-DK" sz="1800" dirty="0"/>
              <a:t>Stefaan Vervaet, Sr. Director Solutions Marketing, Data Center Systems </a:t>
            </a:r>
            <a:endParaRPr lang="en-US" sz="1800" dirty="0"/>
          </a:p>
        </p:txBody>
      </p:sp>
      <p:sp>
        <p:nvSpPr>
          <p:cNvPr id="4" name="Footer Placeholder 3"/>
          <p:cNvSpPr>
            <a:spLocks noGrp="1"/>
          </p:cNvSpPr>
          <p:nvPr>
            <p:ph type="ftr" sz="quarter" idx="3"/>
          </p:nvPr>
        </p:nvSpPr>
        <p:spPr/>
        <p:txBody>
          <a:bodyPr/>
          <a:lstStyle/>
          <a:p>
            <a:r>
              <a:rPr lang="en-US"/>
              <a:t>Distributed and Cloud Computing - Fall 2021</a:t>
            </a:r>
            <a:endParaRPr lang="en-US" dirty="0"/>
          </a:p>
        </p:txBody>
      </p:sp>
      <p:sp>
        <p:nvSpPr>
          <p:cNvPr id="6" name="Slide Number Placeholder 3"/>
          <p:cNvSpPr>
            <a:spLocks noGrp="1"/>
          </p:cNvSpPr>
          <p:nvPr>
            <p:ph type="sldNum" sz="quarter" idx="12"/>
          </p:nvPr>
        </p:nvSpPr>
        <p:spPr>
          <a:xfrm>
            <a:off x="9029700" y="6356350"/>
            <a:ext cx="2743200" cy="365125"/>
          </a:xfrm>
        </p:spPr>
        <p:txBody>
          <a:bodyPr/>
          <a:lstStyle/>
          <a:p>
            <a:r>
              <a:rPr lang="en-US" dirty="0"/>
              <a:t>128</a:t>
            </a:r>
          </a:p>
        </p:txBody>
      </p:sp>
    </p:spTree>
    <p:custDataLst>
      <p:tags r:id="rId1"/>
    </p:custDataLst>
    <p:extLst>
      <p:ext uri="{BB962C8B-B14F-4D97-AF65-F5344CB8AC3E}">
        <p14:creationId xmlns:p14="http://schemas.microsoft.com/office/powerpoint/2010/main" val="15998779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item</a:t>
            </a:r>
            <a:endParaRPr lang="en-US" dirty="0">
              <a:solidFill>
                <a:srgbClr val="FFFFFF"/>
              </a:solidFill>
              <a:latin typeface="Amazon Ember Light" panose="020B0403020204020204"/>
            </a:endParaRPr>
          </a:p>
        </p:txBody>
      </p:sp>
      <p:sp>
        <p:nvSpPr>
          <p:cNvPr id="3" name="Slide Number Placeholder 2"/>
          <p:cNvSpPr>
            <a:spLocks noGrp="1"/>
          </p:cNvSpPr>
          <p:nvPr>
            <p:ph type="sldNum" sz="quarter" idx="12"/>
          </p:nvPr>
        </p:nvSpPr>
        <p:spPr/>
        <p:txBody>
          <a:bodyPr/>
          <a:lstStyle/>
          <a:p>
            <a:fld id="{9FC43BFD-8FF7-A343-A8A6-E2338FCE8046}" type="slidenum">
              <a:rPr lang="en-US" smtClean="0"/>
              <a:pPr/>
              <a:t>170</a:t>
            </a:fld>
            <a:endParaRPr lang="en-US" dirty="0"/>
          </a:p>
        </p:txBody>
      </p:sp>
      <p:sp>
        <p:nvSpPr>
          <p:cNvPr id="14" name="Footer Placeholder 4"/>
          <p:cNvSpPr>
            <a:spLocks noGrp="1"/>
          </p:cNvSpPr>
          <p:nvPr>
            <p:ph type="ftr" sz="quarter" idx="3"/>
          </p:nvPr>
        </p:nvSpPr>
        <p:spPr/>
        <p:txBody>
          <a:bodyPr/>
          <a:lstStyle/>
          <a:p>
            <a:r>
              <a:rPr lang="en-US"/>
              <a:t>Distributed and Cloud Computing - Fall 2021</a:t>
            </a:r>
            <a:endParaRPr lang="en-US" dirty="0"/>
          </a:p>
        </p:txBody>
      </p:sp>
      <p:graphicFrame>
        <p:nvGraphicFramePr>
          <p:cNvPr id="17" name="Table 16"/>
          <p:cNvGraphicFramePr>
            <a:graphicFrameLocks noGrp="1"/>
          </p:cNvGraphicFramePr>
          <p:nvPr/>
        </p:nvGraphicFramePr>
        <p:xfrm>
          <a:off x="5341230" y="4827314"/>
          <a:ext cx="6485271" cy="1207497"/>
        </p:xfrm>
        <a:graphic>
          <a:graphicData uri="http://schemas.openxmlformats.org/drawingml/2006/table">
            <a:tbl>
              <a:tblPr firstRow="1" bandRow="1">
                <a:tableStyleId>{7DF18680-E054-41AD-8BC1-D1AEF772440D}</a:tableStyleId>
              </a:tblPr>
              <a:tblGrid>
                <a:gridCol w="1631428">
                  <a:extLst>
                    <a:ext uri="{9D8B030D-6E8A-4147-A177-3AD203B41FA5}">
                      <a16:colId xmlns:a16="http://schemas.microsoft.com/office/drawing/2014/main" val="20000"/>
                    </a:ext>
                  </a:extLst>
                </a:gridCol>
                <a:gridCol w="1280876">
                  <a:extLst>
                    <a:ext uri="{9D8B030D-6E8A-4147-A177-3AD203B41FA5}">
                      <a16:colId xmlns:a16="http://schemas.microsoft.com/office/drawing/2014/main" val="20001"/>
                    </a:ext>
                  </a:extLst>
                </a:gridCol>
                <a:gridCol w="1321324">
                  <a:extLst>
                    <a:ext uri="{9D8B030D-6E8A-4147-A177-3AD203B41FA5}">
                      <a16:colId xmlns:a16="http://schemas.microsoft.com/office/drawing/2014/main" val="20002"/>
                    </a:ext>
                  </a:extLst>
                </a:gridCol>
                <a:gridCol w="737861">
                  <a:extLst>
                    <a:ext uri="{9D8B030D-6E8A-4147-A177-3AD203B41FA5}">
                      <a16:colId xmlns:a16="http://schemas.microsoft.com/office/drawing/2014/main" val="20003"/>
                    </a:ext>
                  </a:extLst>
                </a:gridCol>
                <a:gridCol w="1513782">
                  <a:extLst>
                    <a:ext uri="{9D8B030D-6E8A-4147-A177-3AD203B41FA5}">
                      <a16:colId xmlns:a16="http://schemas.microsoft.com/office/drawing/2014/main" val="20004"/>
                    </a:ext>
                  </a:extLst>
                </a:gridCol>
              </a:tblGrid>
              <a:tr h="740973">
                <a:tc>
                  <a:txBody>
                    <a:bodyPr/>
                    <a:lstStyle/>
                    <a:p>
                      <a:pPr algn="ctr"/>
                      <a:r>
                        <a:rPr lang="en-US" sz="1600" b="0" u="none" baseline="0" dirty="0">
                          <a:solidFill>
                            <a:srgbClr val="000000"/>
                          </a:solidFill>
                          <a:latin typeface="Amazon Ember" panose="02000000000000000000" pitchFamily="2" charset="0"/>
                          <a:ea typeface="Amazon Ember" panose="02000000000000000000" pitchFamily="2" charset="0"/>
                        </a:rPr>
                        <a:t>username</a:t>
                      </a:r>
                      <a:endParaRPr lang="en-US" sz="1600" b="0" u="none" baseline="0" dirty="0">
                        <a:solidFill>
                          <a:srgbClr val="000000"/>
                        </a:solidFill>
                        <a:latin typeface="Amazon Ember" panose="02000000000000000000"/>
                        <a:ea typeface="Amazon Ember" panose="02000000000000000000" pitchFamily="2" charset="0"/>
                      </a:endParaRPr>
                    </a:p>
                    <a:p>
                      <a:pPr algn="ctr"/>
                      <a:r>
                        <a:rPr lang="en-US" sz="1600" b="0" baseline="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Partition key</a:t>
                      </a:r>
                      <a:r>
                        <a:rPr lang="en-US" sz="1600" b="0" baseline="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600" b="0" dirty="0">
                          <a:solidFill>
                            <a:schemeClr val="tx1"/>
                          </a:solidFill>
                          <a:latin typeface="Amazon Ember" panose="02000000000000000000" pitchFamily="2" charset="0"/>
                          <a:ea typeface="Amazon Ember" panose="02000000000000000000" pitchFamily="2" charset="0"/>
                        </a:rPr>
                        <a:t>last_name</a:t>
                      </a:r>
                    </a:p>
                    <a:p>
                      <a:pPr algn="ctr"/>
                      <a:r>
                        <a:rPr lang="en-US" sz="1600" b="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Sort key</a:t>
                      </a:r>
                      <a:r>
                        <a:rPr lang="en-US" sz="1600" b="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600" b="0" i="0" dirty="0">
                          <a:solidFill>
                            <a:schemeClr val="tx1"/>
                          </a:solidFill>
                          <a:latin typeface="Amazon Ember" panose="02000000000000000000" pitchFamily="2" charset="0"/>
                          <a:ea typeface="Amazon Ember" panose="02000000000000000000" pitchFamily="2" charset="0"/>
                          <a:cs typeface="Amazon Ember Light" charset="0"/>
                        </a:rPr>
                        <a:t>first_name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0" i="0" u="none" baseline="0" dirty="0">
                          <a:solidFill>
                            <a:srgbClr val="000000"/>
                          </a:solidFill>
                          <a:latin typeface="Amazon Ember" panose="02000000000000000000" pitchFamily="2" charset="0"/>
                          <a:ea typeface="Amazon Ember" panose="02000000000000000000" pitchFamily="2" charset="0"/>
                          <a:cs typeface="Amazon Ember Light" charset="0"/>
                        </a:rPr>
                        <a:t>Age</a:t>
                      </a:r>
                      <a:endParaRPr lang="en-US" sz="1600" b="0" i="0" u="none" baseline="0" dirty="0">
                        <a:solidFill>
                          <a:srgbClr val="000000"/>
                        </a:solidFill>
                        <a:latin typeface="Amazon Ember" panose="0200000000000000000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0" i="0" dirty="0">
                          <a:solidFill>
                            <a:schemeClr val="tx1"/>
                          </a:solidFill>
                          <a:latin typeface="Amazon Ember" panose="02000000000000000000" pitchFamily="2" charset="0"/>
                          <a:ea typeface="Amazon Ember" panose="02000000000000000000" pitchFamily="2" charset="0"/>
                          <a:cs typeface="Amazon Ember Light" charset="0"/>
                        </a:rPr>
                        <a:t>account_type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66524">
                <a:tc>
                  <a:txBody>
                    <a:bodyPr/>
                    <a:lstStyle/>
                    <a:p>
                      <a:r>
                        <a:rPr lang="en-US" sz="1600" b="0" i="0" u="none" dirty="0">
                          <a:solidFill>
                            <a:srgbClr val="000000"/>
                          </a:solidFill>
                          <a:latin typeface="Amazon Ember Light"/>
                          <a:ea typeface="Amazon Ember Light" charset="0"/>
                          <a:cs typeface="Amazon Ember Light" charset="0"/>
                        </a:rPr>
                        <a:t>janedoe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Jane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25</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standard_user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5" name="TextBox 4"/>
          <p:cNvSpPr txBox="1"/>
          <p:nvPr/>
        </p:nvSpPr>
        <p:spPr>
          <a:xfrm>
            <a:off x="322472" y="1251692"/>
            <a:ext cx="3009157" cy="1569660"/>
          </a:xfrm>
          <a:prstGeom prst="rect">
            <a:avLst/>
          </a:prstGeom>
          <a:solidFill>
            <a:schemeClr val="bg1"/>
          </a:solidFill>
          <a:ln>
            <a:solidFill>
              <a:schemeClr val="tx2"/>
            </a:solidFill>
          </a:ln>
        </p:spPr>
        <p:txBody>
          <a:bodyPr wrap="none" rtlCol="0">
            <a:spAutoFit/>
          </a:bodyPr>
          <a:lstStyle/>
          <a:p>
            <a:r>
              <a:rPr lang="en-US" sz="2400" dirty="0" err="1">
                <a:solidFill>
                  <a:schemeClr val="tx2"/>
                </a:solidFill>
                <a:latin typeface="Amazon Ember" panose="020B0603020204020204" pitchFamily="34" charset="0"/>
                <a:ea typeface="Amazon Ember" panose="020B0603020204020204" pitchFamily="34" charset="0"/>
                <a:cs typeface="Amazon Ember" panose="020B0603020204020204" pitchFamily="34" charset="0"/>
              </a:rPr>
              <a:t>Put_item</a:t>
            </a:r>
            <a:r>
              <a:rPr lang="en-US" sz="2400" dirty="0"/>
              <a:t>: Creates a </a:t>
            </a:r>
            <a:br>
              <a:rPr lang="en-US" sz="2400" dirty="0"/>
            </a:br>
            <a:r>
              <a:rPr lang="en-US" sz="2400" dirty="0"/>
              <a:t>new item or </a:t>
            </a:r>
            <a:br>
              <a:rPr lang="en-US" sz="2400" dirty="0"/>
            </a:br>
            <a:r>
              <a:rPr lang="en-US" sz="2400" dirty="0"/>
              <a:t>replaces (overwrites) </a:t>
            </a:r>
            <a:br>
              <a:rPr lang="en-US" sz="2400" dirty="0"/>
            </a:br>
            <a:r>
              <a:rPr lang="en-US" sz="2400" dirty="0"/>
              <a:t>an existing item.</a:t>
            </a:r>
          </a:p>
        </p:txBody>
      </p:sp>
      <p:grpSp>
        <p:nvGrpSpPr>
          <p:cNvPr id="7" name="Group 6"/>
          <p:cNvGrpSpPr/>
          <p:nvPr/>
        </p:nvGrpSpPr>
        <p:grpSpPr>
          <a:xfrm>
            <a:off x="6429870" y="2257619"/>
            <a:ext cx="4998484" cy="2308324"/>
            <a:chOff x="5488091" y="2484294"/>
            <a:chExt cx="4998484" cy="2308324"/>
          </a:xfrm>
        </p:grpSpPr>
        <p:sp>
          <p:nvSpPr>
            <p:cNvPr id="6" name="TextBox 5"/>
            <p:cNvSpPr txBox="1"/>
            <p:nvPr/>
          </p:nvSpPr>
          <p:spPr>
            <a:xfrm>
              <a:off x="5488091" y="2484294"/>
              <a:ext cx="4998484" cy="2308324"/>
            </a:xfrm>
            <a:prstGeom prst="rect">
              <a:avLst/>
            </a:prstGeom>
            <a:noFill/>
            <a:ln>
              <a:solidFill>
                <a:schemeClr val="accent2">
                  <a:lumMod val="75000"/>
                </a:schemeClr>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table.put_item(</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Item =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'username': 'janedoe',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'first_name': 'Jane',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'last_name': 'Doe',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'age': 25,</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'account_type': 'standard_user'</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19" name="Rectangle 18"/>
            <p:cNvSpPr/>
            <p:nvPr/>
          </p:nvSpPr>
          <p:spPr>
            <a:xfrm>
              <a:off x="6292479" y="2540786"/>
              <a:ext cx="1005840" cy="27432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TextBox 24"/>
          <p:cNvSpPr txBox="1"/>
          <p:nvPr/>
        </p:nvSpPr>
        <p:spPr>
          <a:xfrm>
            <a:off x="3570156" y="5107897"/>
            <a:ext cx="1366080" cy="646331"/>
          </a:xfrm>
          <a:prstGeom prst="rect">
            <a:avLst/>
          </a:prstGeom>
          <a:noFill/>
        </p:spPr>
        <p:txBody>
          <a:bodyPr wrap="none" rtlCol="0">
            <a:spAutoFit/>
          </a:bodyPr>
          <a:lstStyle/>
          <a:p>
            <a:pPr algn="ctr"/>
            <a:r>
              <a:rPr lang="en-US" i="1" dirty="0">
                <a:latin typeface="Amazon Ember Light" panose="020B0403020204020204" pitchFamily="34" charset="0"/>
                <a:ea typeface="Amazon Ember Light" panose="020B0403020204020204" pitchFamily="34" charset="0"/>
                <a:cs typeface="Amazon Ember Light" panose="020B0403020204020204" pitchFamily="34" charset="0"/>
              </a:rPr>
              <a:t>users</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Table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After</a:t>
            </a:r>
          </a:p>
        </p:txBody>
      </p:sp>
      <p:sp>
        <p:nvSpPr>
          <p:cNvPr id="27" name="Rectangle 26"/>
          <p:cNvSpPr/>
          <p:nvPr/>
        </p:nvSpPr>
        <p:spPr>
          <a:xfrm>
            <a:off x="5247862" y="5481927"/>
            <a:ext cx="6705600" cy="64008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Elbow Connector 28"/>
          <p:cNvCxnSpPr>
            <a:stCxn id="15" idx="1"/>
            <a:endCxn id="6" idx="1"/>
          </p:cNvCxnSpPr>
          <p:nvPr/>
        </p:nvCxnSpPr>
        <p:spPr>
          <a:xfrm rot="10800000" flipV="1">
            <a:off x="6429871" y="1784077"/>
            <a:ext cx="2163787" cy="1627704"/>
          </a:xfrm>
          <a:prstGeom prst="bentConnector3">
            <a:avLst>
              <a:gd name="adj1" fmla="val 110565"/>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ounded Rectangular Callout 30"/>
          <p:cNvSpPr/>
          <p:nvPr/>
        </p:nvSpPr>
        <p:spPr>
          <a:xfrm>
            <a:off x="1022104" y="3074057"/>
            <a:ext cx="3914131" cy="1491886"/>
          </a:xfrm>
          <a:prstGeom prst="wedgeRoundRectCallout">
            <a:avLst>
              <a:gd name="adj1" fmla="val 98865"/>
              <a:gd name="adj2" fmla="val -7349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Item</a:t>
            </a:r>
            <a:r>
              <a:rPr lang="en-US" sz="1600" dirty="0">
                <a:solidFill>
                  <a:schemeClr val="tx1"/>
                </a:solidFill>
              </a:rPr>
              <a:t> is a map of attribute name-value pairs, one for each attribute. Only the primary key attributes are required. You can optionally provide other attribute name-value pairs for the item.</a:t>
            </a:r>
          </a:p>
        </p:txBody>
      </p:sp>
      <p:graphicFrame>
        <p:nvGraphicFramePr>
          <p:cNvPr id="15" name="Table 14"/>
          <p:cNvGraphicFramePr>
            <a:graphicFrameLocks noGrp="1"/>
          </p:cNvGraphicFramePr>
          <p:nvPr/>
        </p:nvGraphicFramePr>
        <p:xfrm>
          <a:off x="8593657" y="1479277"/>
          <a:ext cx="2834697" cy="609600"/>
        </p:xfrm>
        <a:graphic>
          <a:graphicData uri="http://schemas.openxmlformats.org/drawingml/2006/table">
            <a:tbl>
              <a:tblPr firstRow="1" bandRow="1">
                <a:tableStyleId>{7DF18680-E054-41AD-8BC1-D1AEF772440D}</a:tableStyleId>
              </a:tblPr>
              <a:tblGrid>
                <a:gridCol w="1587955">
                  <a:extLst>
                    <a:ext uri="{9D8B030D-6E8A-4147-A177-3AD203B41FA5}">
                      <a16:colId xmlns:a16="http://schemas.microsoft.com/office/drawing/2014/main" val="20000"/>
                    </a:ext>
                  </a:extLst>
                </a:gridCol>
                <a:gridCol w="1246742">
                  <a:extLst>
                    <a:ext uri="{9D8B030D-6E8A-4147-A177-3AD203B41FA5}">
                      <a16:colId xmlns:a16="http://schemas.microsoft.com/office/drawing/2014/main" val="20001"/>
                    </a:ext>
                  </a:extLst>
                </a:gridCol>
              </a:tblGrid>
              <a:tr h="516240">
                <a:tc>
                  <a:txBody>
                    <a:bodyPr/>
                    <a:lstStyle/>
                    <a:p>
                      <a:pPr algn="ctr"/>
                      <a:r>
                        <a:rPr lang="en-US" sz="1600" b="0" u="none" baseline="0" dirty="0">
                          <a:solidFill>
                            <a:srgbClr val="000000"/>
                          </a:solidFill>
                          <a:latin typeface="Amazon Ember" panose="02000000000000000000" pitchFamily="2" charset="0"/>
                          <a:ea typeface="Amazon Ember" panose="02000000000000000000" pitchFamily="2" charset="0"/>
                        </a:rPr>
                        <a:t>username</a:t>
                      </a:r>
                      <a:endParaRPr lang="en-US" sz="1600" b="0" u="none" baseline="0" dirty="0">
                        <a:solidFill>
                          <a:srgbClr val="000000"/>
                        </a:solidFill>
                        <a:latin typeface="Amazon Ember" panose="02000000000000000000"/>
                        <a:ea typeface="Amazon Ember" panose="02000000000000000000" pitchFamily="2" charset="0"/>
                      </a:endParaRPr>
                    </a:p>
                    <a:p>
                      <a:pPr algn="ctr"/>
                      <a:r>
                        <a:rPr lang="en-US" sz="1600" b="0" baseline="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Partition key</a:t>
                      </a:r>
                      <a:r>
                        <a:rPr lang="en-US" sz="1600" b="0" baseline="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600" b="0" dirty="0">
                          <a:solidFill>
                            <a:schemeClr val="tx1"/>
                          </a:solidFill>
                          <a:latin typeface="Amazon Ember" panose="02000000000000000000" pitchFamily="2" charset="0"/>
                          <a:ea typeface="Amazon Ember" panose="02000000000000000000" pitchFamily="2" charset="0"/>
                        </a:rPr>
                        <a:t>last_name</a:t>
                      </a:r>
                    </a:p>
                    <a:p>
                      <a:pPr algn="ctr"/>
                      <a:r>
                        <a:rPr lang="en-US" sz="1600" b="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Sort key</a:t>
                      </a:r>
                      <a:r>
                        <a:rPr lang="en-US" sz="1600" b="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bl>
          </a:graphicData>
        </a:graphic>
      </p:graphicFrame>
      <p:sp>
        <p:nvSpPr>
          <p:cNvPr id="16" name="TextBox 15"/>
          <p:cNvSpPr txBox="1"/>
          <p:nvPr/>
        </p:nvSpPr>
        <p:spPr>
          <a:xfrm>
            <a:off x="8992136" y="1095007"/>
            <a:ext cx="2037738" cy="369332"/>
          </a:xfrm>
          <a:prstGeom prst="rect">
            <a:avLst/>
          </a:prstGeom>
          <a:noFill/>
        </p:spPr>
        <p:txBody>
          <a:bodyPr wrap="none" rtlCol="0">
            <a:spAutoFit/>
          </a:bodyPr>
          <a:lstStyle/>
          <a:p>
            <a:pPr algn="ctr"/>
            <a:r>
              <a:rPr lang="en-US" i="1" dirty="0">
                <a:solidFill>
                  <a:srgbClr val="000000"/>
                </a:solidFill>
                <a:latin typeface="Amazon Ember Light" charset="0"/>
                <a:ea typeface="Amazon Ember Light" charset="0"/>
                <a:cs typeface="Amazon Ember Light" charset="0"/>
              </a:rPr>
              <a:t>users</a:t>
            </a:r>
            <a:r>
              <a:rPr lang="en-US" dirty="0">
                <a:latin typeface="Amazon Ember Light" charset="0"/>
                <a:ea typeface="Amazon Ember Light" charset="0"/>
                <a:cs typeface="Amazon Ember Light" charset="0"/>
              </a:rPr>
              <a:t> </a:t>
            </a:r>
            <a:r>
              <a:rPr lang="en-US" dirty="0">
                <a:solidFill>
                  <a:srgbClr val="000000"/>
                </a:solidFill>
                <a:latin typeface="Amazon Ember Light" charset="0"/>
                <a:ea typeface="Amazon Ember Light" charset="0"/>
                <a:cs typeface="Amazon Ember Light" charset="0"/>
              </a:rPr>
              <a:t>Table </a:t>
            </a:r>
            <a:r>
              <a:rPr lang="en-US" dirty="0">
                <a:latin typeface="Amazon Ember Light" charset="0"/>
                <a:ea typeface="Amazon Ember Light" charset="0"/>
                <a:cs typeface="Amazon Ember Light" charset="0"/>
              </a:rPr>
              <a:t>Before</a:t>
            </a:r>
            <a:endParaRPr lang="en-US" sz="2800" dirty="0">
              <a:latin typeface="Amazon Ember Light" charset="0"/>
              <a:ea typeface="Amazon Ember Light" charset="0"/>
              <a:cs typeface="Amazon Ember Light" charset="0"/>
            </a:endParaRPr>
          </a:p>
        </p:txBody>
      </p:sp>
      <p:cxnSp>
        <p:nvCxnSpPr>
          <p:cNvPr id="11" name="Elbow Connector 10"/>
          <p:cNvCxnSpPr>
            <a:stCxn id="6" idx="2"/>
            <a:endCxn id="27" idx="1"/>
          </p:cNvCxnSpPr>
          <p:nvPr/>
        </p:nvCxnSpPr>
        <p:spPr>
          <a:xfrm rot="5400000">
            <a:off x="6470475" y="3343330"/>
            <a:ext cx="1236024" cy="3681250"/>
          </a:xfrm>
          <a:prstGeom prst="bentConnector4">
            <a:avLst>
              <a:gd name="adj1" fmla="val 11161"/>
              <a:gd name="adj2" fmla="val 106210"/>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852036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nvGraphicFramePr>
        <p:xfrm>
          <a:off x="5430650" y="1200638"/>
          <a:ext cx="6601162" cy="1106733"/>
        </p:xfrm>
        <a:graphic>
          <a:graphicData uri="http://schemas.openxmlformats.org/drawingml/2006/table">
            <a:tbl>
              <a:tblPr firstRow="1" bandRow="1">
                <a:tableStyleId>{7DF18680-E054-41AD-8BC1-D1AEF772440D}</a:tableStyleId>
              </a:tblPr>
              <a:tblGrid>
                <a:gridCol w="1585409">
                  <a:extLst>
                    <a:ext uri="{9D8B030D-6E8A-4147-A177-3AD203B41FA5}">
                      <a16:colId xmlns:a16="http://schemas.microsoft.com/office/drawing/2014/main" val="20000"/>
                    </a:ext>
                  </a:extLst>
                </a:gridCol>
                <a:gridCol w="1237130">
                  <a:extLst>
                    <a:ext uri="{9D8B030D-6E8A-4147-A177-3AD203B41FA5}">
                      <a16:colId xmlns:a16="http://schemas.microsoft.com/office/drawing/2014/main" val="20001"/>
                    </a:ext>
                  </a:extLst>
                </a:gridCol>
                <a:gridCol w="1290917">
                  <a:extLst>
                    <a:ext uri="{9D8B030D-6E8A-4147-A177-3AD203B41FA5}">
                      <a16:colId xmlns:a16="http://schemas.microsoft.com/office/drawing/2014/main" val="20002"/>
                    </a:ext>
                  </a:extLst>
                </a:gridCol>
                <a:gridCol w="699247">
                  <a:extLst>
                    <a:ext uri="{9D8B030D-6E8A-4147-A177-3AD203B41FA5}">
                      <a16:colId xmlns:a16="http://schemas.microsoft.com/office/drawing/2014/main" val="20003"/>
                    </a:ext>
                  </a:extLst>
                </a:gridCol>
                <a:gridCol w="1788459">
                  <a:extLst>
                    <a:ext uri="{9D8B030D-6E8A-4147-A177-3AD203B41FA5}">
                      <a16:colId xmlns:a16="http://schemas.microsoft.com/office/drawing/2014/main" val="20004"/>
                    </a:ext>
                  </a:extLst>
                </a:gridCol>
              </a:tblGrid>
              <a:tr h="596068">
                <a:tc>
                  <a:txBody>
                    <a:bodyPr/>
                    <a:lstStyle/>
                    <a:p>
                      <a:pPr algn="ctr"/>
                      <a:r>
                        <a:rPr lang="en-US" sz="1600" b="0" u="none" baseline="0" dirty="0">
                          <a:solidFill>
                            <a:srgbClr val="000000"/>
                          </a:solidFill>
                          <a:latin typeface="Amazon Ember" panose="02000000000000000000" pitchFamily="2" charset="0"/>
                          <a:ea typeface="Amazon Ember" panose="02000000000000000000" pitchFamily="2" charset="0"/>
                        </a:rPr>
                        <a:t>username</a:t>
                      </a:r>
                      <a:endParaRPr lang="en-US" sz="1600" b="0" u="none" baseline="0" dirty="0">
                        <a:solidFill>
                          <a:srgbClr val="000000"/>
                        </a:solidFill>
                        <a:latin typeface="Amazon Ember" panose="02000000000000000000"/>
                        <a:ea typeface="Amazon Ember" panose="02000000000000000000" pitchFamily="2" charset="0"/>
                      </a:endParaRPr>
                    </a:p>
                    <a:p>
                      <a:pPr algn="ctr"/>
                      <a:r>
                        <a:rPr lang="en-US" sz="1600" b="0" baseline="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Partition key</a:t>
                      </a:r>
                      <a:r>
                        <a:rPr lang="en-US" sz="1600" b="0" baseline="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600" b="0" dirty="0">
                          <a:solidFill>
                            <a:schemeClr val="tx1"/>
                          </a:solidFill>
                          <a:latin typeface="Amazon Ember" panose="02000000000000000000" pitchFamily="2" charset="0"/>
                          <a:ea typeface="Amazon Ember" panose="02000000000000000000" pitchFamily="2" charset="0"/>
                        </a:rPr>
                        <a:t>last_name</a:t>
                      </a:r>
                    </a:p>
                    <a:p>
                      <a:pPr algn="ctr"/>
                      <a:r>
                        <a:rPr lang="en-US" sz="1600" b="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Sort key</a:t>
                      </a:r>
                      <a:r>
                        <a:rPr lang="en-US" sz="1600" b="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600" b="0" i="0" dirty="0">
                          <a:solidFill>
                            <a:schemeClr val="tx1"/>
                          </a:solidFill>
                          <a:latin typeface="Amazon Ember" panose="02000000000000000000" pitchFamily="2" charset="0"/>
                          <a:ea typeface="Amazon Ember" panose="02000000000000000000" pitchFamily="2" charset="0"/>
                          <a:cs typeface="Amazon Ember Light" charset="0"/>
                        </a:rPr>
                        <a:t>first_name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0" i="0" u="none" baseline="0" dirty="0">
                          <a:solidFill>
                            <a:srgbClr val="000000"/>
                          </a:solidFill>
                          <a:latin typeface="Amazon Ember" panose="02000000000000000000" pitchFamily="2" charset="0"/>
                          <a:ea typeface="Amazon Ember" panose="02000000000000000000" pitchFamily="2" charset="0"/>
                          <a:cs typeface="Amazon Ember Light" charset="0"/>
                        </a:rPr>
                        <a:t>Age</a:t>
                      </a:r>
                      <a:endParaRPr lang="en-US" sz="1600" b="0" i="0" u="none" baseline="0" dirty="0">
                        <a:solidFill>
                          <a:srgbClr val="000000"/>
                        </a:solidFill>
                        <a:latin typeface="Amazon Ember" panose="0200000000000000000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0" i="0" dirty="0">
                          <a:solidFill>
                            <a:schemeClr val="tx1"/>
                          </a:solidFill>
                          <a:latin typeface="Amazon Ember" panose="02000000000000000000" pitchFamily="2" charset="0"/>
                          <a:ea typeface="Amazon Ember" panose="02000000000000000000" pitchFamily="2" charset="0"/>
                          <a:cs typeface="Amazon Ember Light" charset="0"/>
                        </a:rPr>
                        <a:t>account_type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97133">
                <a:tc>
                  <a:txBody>
                    <a:bodyPr/>
                    <a:lstStyle/>
                    <a:p>
                      <a:r>
                        <a:rPr lang="en-US" sz="1600" b="0" i="0" u="none" dirty="0">
                          <a:solidFill>
                            <a:srgbClr val="000000"/>
                          </a:solidFill>
                          <a:latin typeface="Amazon Ember Light"/>
                          <a:ea typeface="Amazon Ember Light" charset="0"/>
                          <a:cs typeface="Amazon Ember Light" charset="0"/>
                        </a:rPr>
                        <a:t>janedoe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Jane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25</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standard_user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pSp>
        <p:nvGrpSpPr>
          <p:cNvPr id="6" name="Group 5"/>
          <p:cNvGrpSpPr/>
          <p:nvPr/>
        </p:nvGrpSpPr>
        <p:grpSpPr>
          <a:xfrm>
            <a:off x="6108558" y="2523249"/>
            <a:ext cx="5245347" cy="2554545"/>
            <a:chOff x="3262215" y="3462336"/>
            <a:chExt cx="5245347" cy="2554545"/>
          </a:xfrm>
        </p:grpSpPr>
        <p:sp>
          <p:nvSpPr>
            <p:cNvPr id="5" name="TextBox 4"/>
            <p:cNvSpPr txBox="1"/>
            <p:nvPr/>
          </p:nvSpPr>
          <p:spPr>
            <a:xfrm>
              <a:off x="3262215" y="3462336"/>
              <a:ext cx="5245347" cy="2554545"/>
            </a:xfrm>
            <a:prstGeom prst="rect">
              <a:avLst/>
            </a:prstGeom>
            <a:noFill/>
            <a:ln>
              <a:solidFill>
                <a:schemeClr val="accent2">
                  <a:lumMod val="75000"/>
                </a:schemeClr>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table.update_item(</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Key =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'username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'janedoe',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last_name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'Doe'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UpdateExpression = 'SET age = :val1',</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ExpressionAttributeValues =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':val1': 26</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17" name="Rectangle 16"/>
            <p:cNvSpPr/>
            <p:nvPr/>
          </p:nvSpPr>
          <p:spPr>
            <a:xfrm>
              <a:off x="4025785" y="3525279"/>
              <a:ext cx="1463040" cy="27432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dirty="0"/>
              <a:t>Updating an item</a:t>
            </a:r>
            <a:endParaRPr lang="en-US" dirty="0">
              <a:solidFill>
                <a:srgbClr val="FFFFFF"/>
              </a:solidFill>
              <a:latin typeface="Amazon Ember Light" panose="020B0403020204020204"/>
            </a:endParaRPr>
          </a:p>
        </p:txBody>
      </p:sp>
      <p:sp>
        <p:nvSpPr>
          <p:cNvPr id="3" name="Slide Number Placeholder 2"/>
          <p:cNvSpPr>
            <a:spLocks noGrp="1"/>
          </p:cNvSpPr>
          <p:nvPr>
            <p:ph type="sldNum" sz="quarter" idx="12"/>
          </p:nvPr>
        </p:nvSpPr>
        <p:spPr/>
        <p:txBody>
          <a:bodyPr/>
          <a:lstStyle/>
          <a:p>
            <a:fld id="{9FC43BFD-8FF7-A343-A8A6-E2338FCE8046}" type="slidenum">
              <a:rPr lang="en-US" smtClean="0"/>
              <a:pPr/>
              <a:t>171</a:t>
            </a:fld>
            <a:endParaRPr lang="en-US" dirty="0"/>
          </a:p>
        </p:txBody>
      </p:sp>
      <p:sp>
        <p:nvSpPr>
          <p:cNvPr id="14" name="Footer Placeholder 4"/>
          <p:cNvSpPr>
            <a:spLocks noGrp="1"/>
          </p:cNvSpPr>
          <p:nvPr>
            <p:ph type="ftr" sz="quarter" idx="3"/>
          </p:nvPr>
        </p:nvSpPr>
        <p:spPr/>
        <p:txBody>
          <a:bodyPr/>
          <a:lstStyle/>
          <a:p>
            <a:r>
              <a:rPr lang="en-US"/>
              <a:t>Distributed and Cloud Computing - Fall 2021</a:t>
            </a:r>
            <a:endParaRPr lang="en-US" dirty="0"/>
          </a:p>
        </p:txBody>
      </p:sp>
      <p:sp>
        <p:nvSpPr>
          <p:cNvPr id="18" name="TextBox 17"/>
          <p:cNvSpPr txBox="1"/>
          <p:nvPr/>
        </p:nvSpPr>
        <p:spPr>
          <a:xfrm>
            <a:off x="3721550" y="1430838"/>
            <a:ext cx="1326005" cy="646331"/>
          </a:xfrm>
          <a:prstGeom prst="rect">
            <a:avLst/>
          </a:prstGeom>
          <a:noFill/>
        </p:spPr>
        <p:txBody>
          <a:bodyPr wrap="none" rtlCol="0">
            <a:spAutoFit/>
          </a:bodyPr>
          <a:lstStyle/>
          <a:p>
            <a:pPr algn="ctr"/>
            <a:r>
              <a:rPr lang="en-US" i="1" dirty="0">
                <a:solidFill>
                  <a:srgbClr val="000000"/>
                </a:solidFill>
                <a:latin typeface="Amazon Ember Light" charset="0"/>
                <a:ea typeface="Amazon Ember Light" charset="0"/>
                <a:cs typeface="Amazon Ember Light" charset="0"/>
              </a:rPr>
              <a:t>users</a:t>
            </a:r>
            <a:r>
              <a:rPr lang="en-US" dirty="0">
                <a:latin typeface="Amazon Ember Light" charset="0"/>
                <a:ea typeface="Amazon Ember Light" charset="0"/>
                <a:cs typeface="Amazon Ember Light" charset="0"/>
              </a:rPr>
              <a:t> </a:t>
            </a:r>
            <a:r>
              <a:rPr lang="en-US" dirty="0">
                <a:solidFill>
                  <a:srgbClr val="000000"/>
                </a:solidFill>
                <a:latin typeface="Amazon Ember Light" charset="0"/>
                <a:ea typeface="Amazon Ember Light" charset="0"/>
                <a:cs typeface="Amazon Ember Light" charset="0"/>
              </a:rPr>
              <a:t>Table</a:t>
            </a:r>
            <a:br>
              <a:rPr lang="en-US" dirty="0">
                <a:latin typeface="Amazon Ember Light" charset="0"/>
                <a:ea typeface="Amazon Ember Light" charset="0"/>
                <a:cs typeface="Amazon Ember Light" charset="0"/>
              </a:rPr>
            </a:br>
            <a:r>
              <a:rPr lang="en-US" dirty="0">
                <a:latin typeface="Amazon Ember Light" charset="0"/>
                <a:ea typeface="Amazon Ember Light" charset="0"/>
                <a:cs typeface="Amazon Ember Light" charset="0"/>
              </a:rPr>
              <a:t>Before</a:t>
            </a:r>
            <a:endParaRPr lang="en-US" sz="2800" dirty="0">
              <a:latin typeface="Amazon Ember Light" charset="0"/>
              <a:ea typeface="Amazon Ember Light" charset="0"/>
              <a:cs typeface="Amazon Ember Light" charset="0"/>
            </a:endParaRPr>
          </a:p>
        </p:txBody>
      </p:sp>
      <p:graphicFrame>
        <p:nvGraphicFramePr>
          <p:cNvPr id="12" name="Table 11"/>
          <p:cNvGraphicFramePr>
            <a:graphicFrameLocks noGrp="1"/>
          </p:cNvGraphicFramePr>
          <p:nvPr/>
        </p:nvGraphicFramePr>
        <p:xfrm>
          <a:off x="5430651" y="5293673"/>
          <a:ext cx="6601161" cy="1097280"/>
        </p:xfrm>
        <a:graphic>
          <a:graphicData uri="http://schemas.openxmlformats.org/drawingml/2006/table">
            <a:tbl>
              <a:tblPr firstRow="1" bandRow="1">
                <a:tableStyleId>{7DF18680-E054-41AD-8BC1-D1AEF772440D}</a:tableStyleId>
              </a:tblPr>
              <a:tblGrid>
                <a:gridCol w="1660582">
                  <a:extLst>
                    <a:ext uri="{9D8B030D-6E8A-4147-A177-3AD203B41FA5}">
                      <a16:colId xmlns:a16="http://schemas.microsoft.com/office/drawing/2014/main" val="20000"/>
                    </a:ext>
                  </a:extLst>
                </a:gridCol>
                <a:gridCol w="1206041">
                  <a:extLst>
                    <a:ext uri="{9D8B030D-6E8A-4147-A177-3AD203B41FA5}">
                      <a16:colId xmlns:a16="http://schemas.microsoft.com/office/drawing/2014/main" val="20001"/>
                    </a:ext>
                  </a:extLst>
                </a:gridCol>
                <a:gridCol w="1239283">
                  <a:extLst>
                    <a:ext uri="{9D8B030D-6E8A-4147-A177-3AD203B41FA5}">
                      <a16:colId xmlns:a16="http://schemas.microsoft.com/office/drawing/2014/main" val="20002"/>
                    </a:ext>
                  </a:extLst>
                </a:gridCol>
                <a:gridCol w="675972">
                  <a:extLst>
                    <a:ext uri="{9D8B030D-6E8A-4147-A177-3AD203B41FA5}">
                      <a16:colId xmlns:a16="http://schemas.microsoft.com/office/drawing/2014/main" val="20003"/>
                    </a:ext>
                  </a:extLst>
                </a:gridCol>
                <a:gridCol w="1819283">
                  <a:extLst>
                    <a:ext uri="{9D8B030D-6E8A-4147-A177-3AD203B41FA5}">
                      <a16:colId xmlns:a16="http://schemas.microsoft.com/office/drawing/2014/main" val="20004"/>
                    </a:ext>
                  </a:extLst>
                </a:gridCol>
              </a:tblGrid>
              <a:tr h="602930">
                <a:tc>
                  <a:txBody>
                    <a:bodyPr/>
                    <a:lstStyle/>
                    <a:p>
                      <a:pPr algn="ctr"/>
                      <a:r>
                        <a:rPr lang="en-US" sz="1600" b="0" u="none" baseline="0" dirty="0">
                          <a:solidFill>
                            <a:srgbClr val="000000"/>
                          </a:solidFill>
                          <a:latin typeface="Amazon Ember" panose="02000000000000000000" pitchFamily="2" charset="0"/>
                          <a:ea typeface="Amazon Ember" panose="02000000000000000000" pitchFamily="2" charset="0"/>
                        </a:rPr>
                        <a:t>username</a:t>
                      </a:r>
                      <a:endParaRPr lang="en-US" sz="1600" b="0" u="none" baseline="0" dirty="0">
                        <a:solidFill>
                          <a:srgbClr val="000000"/>
                        </a:solidFill>
                        <a:latin typeface="Amazon Ember" panose="02000000000000000000"/>
                        <a:ea typeface="Amazon Ember" panose="02000000000000000000" pitchFamily="2" charset="0"/>
                      </a:endParaRPr>
                    </a:p>
                    <a:p>
                      <a:pPr algn="ctr"/>
                      <a:r>
                        <a:rPr lang="en-US" sz="1600" b="0" baseline="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Partition Key</a:t>
                      </a:r>
                      <a:r>
                        <a:rPr lang="en-US" sz="1600" b="0" baseline="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600" b="0" dirty="0">
                          <a:solidFill>
                            <a:schemeClr val="tx1"/>
                          </a:solidFill>
                          <a:latin typeface="Amazon Ember" panose="02000000000000000000" pitchFamily="2" charset="0"/>
                          <a:ea typeface="Amazon Ember" panose="02000000000000000000" pitchFamily="2" charset="0"/>
                        </a:rPr>
                        <a:t>last_name</a:t>
                      </a:r>
                    </a:p>
                    <a:p>
                      <a:pPr algn="ctr"/>
                      <a:r>
                        <a:rPr lang="en-US" sz="1600" b="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Sort key</a:t>
                      </a:r>
                      <a:r>
                        <a:rPr lang="en-US" sz="1600" b="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600" b="0" i="0" dirty="0">
                          <a:solidFill>
                            <a:schemeClr val="tx1"/>
                          </a:solidFill>
                          <a:latin typeface="Amazon Ember" panose="02000000000000000000" pitchFamily="2" charset="0"/>
                          <a:ea typeface="Amazon Ember" panose="02000000000000000000" pitchFamily="2" charset="0"/>
                          <a:cs typeface="Amazon Ember Light" charset="0"/>
                        </a:rPr>
                        <a:t>first_name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0" i="0" u="none" baseline="0" dirty="0">
                          <a:solidFill>
                            <a:srgbClr val="000000"/>
                          </a:solidFill>
                          <a:latin typeface="Amazon Ember" panose="02000000000000000000" pitchFamily="2" charset="0"/>
                          <a:ea typeface="Amazon Ember" panose="02000000000000000000" pitchFamily="2" charset="0"/>
                          <a:cs typeface="Amazon Ember Light" charset="0"/>
                        </a:rPr>
                        <a:t>Age</a:t>
                      </a:r>
                      <a:endParaRPr lang="en-US" sz="1600" b="0" i="0" u="none" baseline="0" dirty="0">
                        <a:solidFill>
                          <a:srgbClr val="000000"/>
                        </a:solidFill>
                        <a:latin typeface="Amazon Ember" panose="0200000000000000000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0" i="0" dirty="0">
                          <a:solidFill>
                            <a:schemeClr val="tx1"/>
                          </a:solidFill>
                          <a:latin typeface="Amazon Ember" panose="02000000000000000000" pitchFamily="2" charset="0"/>
                          <a:ea typeface="Amazon Ember" panose="02000000000000000000" pitchFamily="2" charset="0"/>
                          <a:cs typeface="Amazon Ember Light" charset="0"/>
                        </a:rPr>
                        <a:t>account_type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87680">
                <a:tc>
                  <a:txBody>
                    <a:bodyPr/>
                    <a:lstStyle/>
                    <a:p>
                      <a:r>
                        <a:rPr lang="en-US" sz="1600" b="0" i="0" u="none" dirty="0">
                          <a:solidFill>
                            <a:srgbClr val="000000"/>
                          </a:solidFill>
                          <a:latin typeface="Amazon Ember Light"/>
                          <a:ea typeface="Amazon Ember Light" charset="0"/>
                          <a:cs typeface="Amazon Ember Light" charset="0"/>
                        </a:rPr>
                        <a:t>janedoe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Jane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26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standard_user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5" name="TextBox 14"/>
          <p:cNvSpPr txBox="1"/>
          <p:nvPr/>
        </p:nvSpPr>
        <p:spPr>
          <a:xfrm>
            <a:off x="3587810" y="5519147"/>
            <a:ext cx="1326004" cy="646331"/>
          </a:xfrm>
          <a:prstGeom prst="rect">
            <a:avLst/>
          </a:prstGeom>
          <a:noFill/>
        </p:spPr>
        <p:txBody>
          <a:bodyPr wrap="none" rtlCol="0">
            <a:spAutoFit/>
          </a:bodyPr>
          <a:lstStyle/>
          <a:p>
            <a:pPr algn="ctr"/>
            <a:r>
              <a:rPr lang="en-US" i="1" dirty="0">
                <a:solidFill>
                  <a:srgbClr val="000000"/>
                </a:solidFill>
                <a:latin typeface="Amazon Ember Light" charset="0"/>
                <a:ea typeface="Amazon Ember Light" charset="0"/>
                <a:cs typeface="Amazon Ember Light" charset="0"/>
              </a:rPr>
              <a:t>users</a:t>
            </a:r>
            <a:r>
              <a:rPr lang="en-US" dirty="0">
                <a:latin typeface="Amazon Ember Light" charset="0"/>
                <a:ea typeface="Amazon Ember Light" charset="0"/>
                <a:cs typeface="Amazon Ember Light" charset="0"/>
              </a:rPr>
              <a:t> </a:t>
            </a:r>
            <a:r>
              <a:rPr lang="en-US" dirty="0">
                <a:solidFill>
                  <a:srgbClr val="000000"/>
                </a:solidFill>
                <a:latin typeface="Amazon Ember Light" charset="0"/>
                <a:ea typeface="Amazon Ember Light" charset="0"/>
                <a:cs typeface="Amazon Ember Light" charset="0"/>
              </a:rPr>
              <a:t>Table</a:t>
            </a:r>
            <a:br>
              <a:rPr lang="en-US" dirty="0">
                <a:latin typeface="Amazon Ember Light" charset="0"/>
                <a:ea typeface="Amazon Ember Light" charset="0"/>
                <a:cs typeface="Amazon Ember Light" charset="0"/>
              </a:rPr>
            </a:br>
            <a:r>
              <a:rPr lang="en-US" dirty="0">
                <a:latin typeface="Amazon Ember Light" charset="0"/>
                <a:ea typeface="Amazon Ember Light" charset="0"/>
                <a:cs typeface="Amazon Ember Light" charset="0"/>
              </a:rPr>
              <a:t>After</a:t>
            </a:r>
            <a:endParaRPr lang="en-US" sz="2800" dirty="0">
              <a:latin typeface="Amazon Ember Light" charset="0"/>
              <a:ea typeface="Amazon Ember Light" charset="0"/>
              <a:cs typeface="Amazon Ember Light" charset="0"/>
            </a:endParaRPr>
          </a:p>
        </p:txBody>
      </p:sp>
      <p:sp>
        <p:nvSpPr>
          <p:cNvPr id="9" name="Oval 8"/>
          <p:cNvSpPr/>
          <p:nvPr/>
        </p:nvSpPr>
        <p:spPr>
          <a:xfrm>
            <a:off x="9600369" y="5923915"/>
            <a:ext cx="409123" cy="41973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29373" y="1332478"/>
            <a:ext cx="2863540" cy="2308324"/>
          </a:xfrm>
          <a:prstGeom prst="rect">
            <a:avLst/>
          </a:prstGeom>
          <a:solidFill>
            <a:schemeClr val="bg1"/>
          </a:solidFill>
          <a:ln>
            <a:solidFill>
              <a:schemeClr val="tx2"/>
            </a:solidFill>
          </a:ln>
        </p:spPr>
        <p:txBody>
          <a:bodyPr wrap="square" rtlCol="0">
            <a:spAutoFit/>
          </a:bodyPr>
          <a:lstStyle/>
          <a:p>
            <a:r>
              <a:rPr lang="en-US" sz="2400" dirty="0" err="1">
                <a:solidFill>
                  <a:schemeClr val="tx2"/>
                </a:solidFill>
                <a:latin typeface="Amazon Ember" panose="020B0603020204020204" pitchFamily="34" charset="0"/>
                <a:ea typeface="Amazon Ember" panose="020B0603020204020204" pitchFamily="34" charset="0"/>
                <a:cs typeface="Amazon Ember" panose="020B0603020204020204" pitchFamily="34" charset="0"/>
              </a:rPr>
              <a:t>Update_Item</a:t>
            </a:r>
            <a:r>
              <a:rPr lang="en-US" sz="2400" dirty="0">
                <a:latin typeface="Amazon Ember" panose="020B0603020204020204" pitchFamily="34" charset="0"/>
                <a:ea typeface="Amazon Ember" panose="020B0603020204020204" pitchFamily="34" charset="0"/>
                <a:cs typeface="Amazon Ember" panose="020B0603020204020204" pitchFamily="34" charset="0"/>
              </a:rPr>
              <a:t>:</a:t>
            </a:r>
            <a:br>
              <a:rPr lang="en-US" sz="2400" dirty="0"/>
            </a:br>
            <a:r>
              <a:rPr lang="en-US" sz="2400" dirty="0"/>
              <a:t>Edits an existing item's attributes, or adds a new item to the table </a:t>
            </a:r>
            <a:r>
              <a:rPr lang="en-US" sz="2400" dirty="0">
                <a:solidFill>
                  <a:srgbClr val="000000"/>
                </a:solidFill>
              </a:rPr>
              <a:t>if</a:t>
            </a:r>
            <a:r>
              <a:rPr lang="en-US" sz="2400" dirty="0"/>
              <a:t> it does </a:t>
            </a:r>
            <a:br>
              <a:rPr lang="en-US" sz="2400" dirty="0"/>
            </a:br>
            <a:r>
              <a:rPr lang="en-US" sz="2400" dirty="0"/>
              <a:t>not already exist.</a:t>
            </a:r>
          </a:p>
        </p:txBody>
      </p:sp>
      <p:sp>
        <p:nvSpPr>
          <p:cNvPr id="20" name="Rectangle 19"/>
          <p:cNvSpPr/>
          <p:nvPr/>
        </p:nvSpPr>
        <p:spPr>
          <a:xfrm>
            <a:off x="5430650" y="1820464"/>
            <a:ext cx="6601162" cy="486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5430651" y="5893817"/>
            <a:ext cx="6601162" cy="509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Elbow Connector 23"/>
          <p:cNvCxnSpPr>
            <a:stCxn id="20" idx="1"/>
            <a:endCxn id="5" idx="0"/>
          </p:cNvCxnSpPr>
          <p:nvPr/>
        </p:nvCxnSpPr>
        <p:spPr>
          <a:xfrm rot="10800000" flipH="1" flipV="1">
            <a:off x="5430650" y="2063917"/>
            <a:ext cx="3300582" cy="459332"/>
          </a:xfrm>
          <a:prstGeom prst="bentConnector4">
            <a:avLst>
              <a:gd name="adj1" fmla="val -6926"/>
              <a:gd name="adj2" fmla="val 7650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5" idx="2"/>
            <a:endCxn id="22" idx="1"/>
          </p:cNvCxnSpPr>
          <p:nvPr/>
        </p:nvCxnSpPr>
        <p:spPr>
          <a:xfrm rot="5400000">
            <a:off x="6545471" y="3962975"/>
            <a:ext cx="1070942" cy="3300581"/>
          </a:xfrm>
          <a:prstGeom prst="bentConnector4">
            <a:avLst>
              <a:gd name="adj1" fmla="val 9637"/>
              <a:gd name="adj2" fmla="val 106926"/>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ounded Rectangular Callout 30"/>
          <p:cNvSpPr/>
          <p:nvPr/>
        </p:nvSpPr>
        <p:spPr>
          <a:xfrm>
            <a:off x="3431867" y="2950926"/>
            <a:ext cx="2464705" cy="678818"/>
          </a:xfrm>
          <a:prstGeom prst="wedgeRoundRectCallout">
            <a:avLst>
              <a:gd name="adj1" fmla="val 77749"/>
              <a:gd name="adj2" fmla="val -44984"/>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Key</a:t>
            </a:r>
            <a:r>
              <a:rPr lang="en-US" sz="1600" dirty="0">
                <a:solidFill>
                  <a:schemeClr val="tx1"/>
                </a:solidFill>
              </a:rPr>
              <a:t> is the primary key of the item to be updated. </a:t>
            </a:r>
          </a:p>
        </p:txBody>
      </p:sp>
      <p:sp>
        <p:nvSpPr>
          <p:cNvPr id="32" name="Rounded Rectangular Callout 31"/>
          <p:cNvSpPr/>
          <p:nvPr/>
        </p:nvSpPr>
        <p:spPr>
          <a:xfrm>
            <a:off x="2286828" y="3769981"/>
            <a:ext cx="3220079" cy="629501"/>
          </a:xfrm>
          <a:prstGeom prst="wedgeRoundRectCallout">
            <a:avLst>
              <a:gd name="adj1" fmla="val 84201"/>
              <a:gd name="adj2" fmla="val -29366"/>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UpdateExpression</a:t>
            </a:r>
            <a:r>
              <a:rPr lang="en-US" sz="1600" dirty="0">
                <a:solidFill>
                  <a:schemeClr val="tx1"/>
                </a:solidFill>
              </a:rPr>
              <a:t> defines one or more attributes to be updated. </a:t>
            </a:r>
          </a:p>
        </p:txBody>
      </p:sp>
      <p:sp>
        <p:nvSpPr>
          <p:cNvPr id="33" name="Rounded Rectangular Callout 32"/>
          <p:cNvSpPr/>
          <p:nvPr/>
        </p:nvSpPr>
        <p:spPr>
          <a:xfrm>
            <a:off x="1772163" y="4535025"/>
            <a:ext cx="3220079" cy="761846"/>
          </a:xfrm>
          <a:prstGeom prst="wedgeRoundRectCallout">
            <a:avLst>
              <a:gd name="adj1" fmla="val 98194"/>
              <a:gd name="adj2" fmla="val -91987"/>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ExpressionAttributeValues</a:t>
            </a:r>
            <a:r>
              <a:rPr lang="en-US" sz="1600" dirty="0">
                <a:solidFill>
                  <a:schemeClr val="tx1"/>
                </a:solidFill>
              </a:rPr>
              <a:t> is one or more values that can be substituted in an expression.</a:t>
            </a:r>
          </a:p>
        </p:txBody>
      </p:sp>
    </p:spTree>
    <p:custDataLst>
      <p:tags r:id="rId1"/>
    </p:custDataLst>
    <p:extLst>
      <p:ext uri="{BB962C8B-B14F-4D97-AF65-F5344CB8AC3E}">
        <p14:creationId xmlns:p14="http://schemas.microsoft.com/office/powerpoint/2010/main" val="19001131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p:cNvGraphicFramePr>
            <a:graphicFrameLocks noGrp="1"/>
          </p:cNvGraphicFramePr>
          <p:nvPr/>
        </p:nvGraphicFramePr>
        <p:xfrm>
          <a:off x="6982263" y="5451564"/>
          <a:ext cx="2834697" cy="609600"/>
        </p:xfrm>
        <a:graphic>
          <a:graphicData uri="http://schemas.openxmlformats.org/drawingml/2006/table">
            <a:tbl>
              <a:tblPr firstRow="1" bandRow="1">
                <a:tableStyleId>{7DF18680-E054-41AD-8BC1-D1AEF772440D}</a:tableStyleId>
              </a:tblPr>
              <a:tblGrid>
                <a:gridCol w="1587955">
                  <a:extLst>
                    <a:ext uri="{9D8B030D-6E8A-4147-A177-3AD203B41FA5}">
                      <a16:colId xmlns:a16="http://schemas.microsoft.com/office/drawing/2014/main" val="20000"/>
                    </a:ext>
                  </a:extLst>
                </a:gridCol>
                <a:gridCol w="1246742">
                  <a:extLst>
                    <a:ext uri="{9D8B030D-6E8A-4147-A177-3AD203B41FA5}">
                      <a16:colId xmlns:a16="http://schemas.microsoft.com/office/drawing/2014/main" val="20001"/>
                    </a:ext>
                  </a:extLst>
                </a:gridCol>
              </a:tblGrid>
              <a:tr h="516240">
                <a:tc>
                  <a:txBody>
                    <a:bodyPr/>
                    <a:lstStyle/>
                    <a:p>
                      <a:pPr algn="ctr"/>
                      <a:r>
                        <a:rPr lang="en-US" sz="1600" b="0" u="none" baseline="0" dirty="0">
                          <a:solidFill>
                            <a:srgbClr val="000000"/>
                          </a:solidFill>
                          <a:latin typeface="Amazon Ember" panose="02000000000000000000" pitchFamily="2" charset="0"/>
                          <a:ea typeface="Amazon Ember" panose="02000000000000000000" pitchFamily="2" charset="0"/>
                        </a:rPr>
                        <a:t>username</a:t>
                      </a:r>
                      <a:endParaRPr lang="en-US" sz="1600" b="0" u="none" baseline="0" dirty="0">
                        <a:solidFill>
                          <a:srgbClr val="000000"/>
                        </a:solidFill>
                        <a:latin typeface="Amazon Ember" panose="02000000000000000000"/>
                        <a:ea typeface="Amazon Ember" panose="02000000000000000000" pitchFamily="2" charset="0"/>
                      </a:endParaRPr>
                    </a:p>
                    <a:p>
                      <a:pPr algn="ctr"/>
                      <a:r>
                        <a:rPr lang="en-US" sz="1600" b="0" baseline="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Partition key</a:t>
                      </a:r>
                      <a:r>
                        <a:rPr lang="en-US" sz="1600" b="0" baseline="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600" b="0" dirty="0">
                          <a:solidFill>
                            <a:schemeClr val="tx1"/>
                          </a:solidFill>
                          <a:latin typeface="Amazon Ember" panose="02000000000000000000" pitchFamily="2" charset="0"/>
                          <a:ea typeface="Amazon Ember" panose="02000000000000000000" pitchFamily="2" charset="0"/>
                        </a:rPr>
                        <a:t>last_name</a:t>
                      </a:r>
                    </a:p>
                    <a:p>
                      <a:pPr algn="ctr"/>
                      <a:r>
                        <a:rPr lang="en-US" sz="1600" b="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Sort key</a:t>
                      </a:r>
                      <a:r>
                        <a:rPr lang="en-US" sz="1600" b="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5520690" y="1660102"/>
          <a:ext cx="6222131" cy="1040155"/>
        </p:xfrm>
        <a:graphic>
          <a:graphicData uri="http://schemas.openxmlformats.org/drawingml/2006/table">
            <a:tbl>
              <a:tblPr firstRow="1" bandRow="1">
                <a:tableStyleId>{7DF18680-E054-41AD-8BC1-D1AEF772440D}</a:tableStyleId>
              </a:tblPr>
              <a:tblGrid>
                <a:gridCol w="1565234">
                  <a:extLst>
                    <a:ext uri="{9D8B030D-6E8A-4147-A177-3AD203B41FA5}">
                      <a16:colId xmlns:a16="http://schemas.microsoft.com/office/drawing/2014/main" val="20000"/>
                    </a:ext>
                  </a:extLst>
                </a:gridCol>
                <a:gridCol w="1228904">
                  <a:extLst>
                    <a:ext uri="{9D8B030D-6E8A-4147-A177-3AD203B41FA5}">
                      <a16:colId xmlns:a16="http://schemas.microsoft.com/office/drawing/2014/main" val="20001"/>
                    </a:ext>
                  </a:extLst>
                </a:gridCol>
                <a:gridCol w="1272925">
                  <a:extLst>
                    <a:ext uri="{9D8B030D-6E8A-4147-A177-3AD203B41FA5}">
                      <a16:colId xmlns:a16="http://schemas.microsoft.com/office/drawing/2014/main" val="20002"/>
                    </a:ext>
                  </a:extLst>
                </a:gridCol>
                <a:gridCol w="632012">
                  <a:extLst>
                    <a:ext uri="{9D8B030D-6E8A-4147-A177-3AD203B41FA5}">
                      <a16:colId xmlns:a16="http://schemas.microsoft.com/office/drawing/2014/main" val="20003"/>
                    </a:ext>
                  </a:extLst>
                </a:gridCol>
                <a:gridCol w="1523056">
                  <a:extLst>
                    <a:ext uri="{9D8B030D-6E8A-4147-A177-3AD203B41FA5}">
                      <a16:colId xmlns:a16="http://schemas.microsoft.com/office/drawing/2014/main" val="20004"/>
                    </a:ext>
                  </a:extLst>
                </a:gridCol>
              </a:tblGrid>
              <a:tr h="516240">
                <a:tc>
                  <a:txBody>
                    <a:bodyPr/>
                    <a:lstStyle/>
                    <a:p>
                      <a:pPr algn="ctr"/>
                      <a:r>
                        <a:rPr lang="en-US" sz="1600" b="0" u="none" baseline="0" dirty="0">
                          <a:solidFill>
                            <a:srgbClr val="000000"/>
                          </a:solidFill>
                          <a:latin typeface="Amazon Ember" panose="02000000000000000000" pitchFamily="2" charset="0"/>
                          <a:ea typeface="Amazon Ember" panose="02000000000000000000" pitchFamily="2" charset="0"/>
                        </a:rPr>
                        <a:t>username</a:t>
                      </a:r>
                      <a:endParaRPr lang="en-US" sz="1600" b="0" u="none" baseline="0" dirty="0">
                        <a:solidFill>
                          <a:srgbClr val="000000"/>
                        </a:solidFill>
                        <a:latin typeface="Amazon Ember" panose="02000000000000000000"/>
                        <a:ea typeface="Amazon Ember" panose="02000000000000000000" pitchFamily="2" charset="0"/>
                      </a:endParaRPr>
                    </a:p>
                    <a:p>
                      <a:pPr algn="ctr"/>
                      <a:r>
                        <a:rPr lang="en-US" sz="1600" b="0" baseline="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Partition key</a:t>
                      </a:r>
                      <a:r>
                        <a:rPr lang="en-US" sz="1600" b="0" baseline="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600" b="0" dirty="0">
                          <a:solidFill>
                            <a:schemeClr val="tx1"/>
                          </a:solidFill>
                          <a:latin typeface="Amazon Ember" panose="02000000000000000000" pitchFamily="2" charset="0"/>
                          <a:ea typeface="Amazon Ember" panose="02000000000000000000" pitchFamily="2" charset="0"/>
                        </a:rPr>
                        <a:t>last_name</a:t>
                      </a:r>
                    </a:p>
                    <a:p>
                      <a:pPr algn="ctr"/>
                      <a:r>
                        <a:rPr lang="en-US" sz="1600" b="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Sort key</a:t>
                      </a:r>
                      <a:r>
                        <a:rPr lang="en-US" sz="1600" b="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600" b="0" i="0" dirty="0">
                          <a:solidFill>
                            <a:schemeClr val="tx1"/>
                          </a:solidFill>
                          <a:latin typeface="Amazon Ember" panose="02000000000000000000" pitchFamily="2" charset="0"/>
                          <a:ea typeface="Amazon Ember" panose="02000000000000000000" pitchFamily="2" charset="0"/>
                          <a:cs typeface="Amazon Ember Light" charset="0"/>
                        </a:rPr>
                        <a:t>first_name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0" i="0" u="none" baseline="0" dirty="0">
                          <a:solidFill>
                            <a:srgbClr val="000000"/>
                          </a:solidFill>
                          <a:latin typeface="Amazon Ember" panose="02000000000000000000" pitchFamily="2" charset="0"/>
                          <a:ea typeface="Amazon Ember" panose="02000000000000000000" pitchFamily="2" charset="0"/>
                          <a:cs typeface="Amazon Ember Light" charset="0"/>
                        </a:rPr>
                        <a:t>Age</a:t>
                      </a:r>
                      <a:endParaRPr lang="en-US" sz="1600" b="0" i="0" u="none" baseline="0" dirty="0">
                        <a:solidFill>
                          <a:srgbClr val="000000"/>
                        </a:solidFill>
                        <a:latin typeface="Amazon Ember" panose="0200000000000000000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0" i="0" dirty="0">
                          <a:solidFill>
                            <a:schemeClr val="tx1"/>
                          </a:solidFill>
                          <a:latin typeface="Amazon Ember" panose="02000000000000000000" pitchFamily="2" charset="0"/>
                          <a:ea typeface="Amazon Ember" panose="02000000000000000000" pitchFamily="2" charset="0"/>
                          <a:cs typeface="Amazon Ember Light" charset="0"/>
                        </a:rPr>
                        <a:t>account_type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30555">
                <a:tc>
                  <a:txBody>
                    <a:bodyPr/>
                    <a:lstStyle/>
                    <a:p>
                      <a:r>
                        <a:rPr lang="en-US" sz="1600" b="0" i="0" u="none" dirty="0">
                          <a:solidFill>
                            <a:srgbClr val="000000"/>
                          </a:solidFill>
                          <a:latin typeface="Amazon Ember Light"/>
                          <a:ea typeface="Amazon Ember Light" charset="0"/>
                          <a:cs typeface="Amazon Ember Light" charset="0"/>
                        </a:rPr>
                        <a:t>janedoe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Jane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26</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standard_user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p:txBody>
          <a:bodyPr/>
          <a:lstStyle/>
          <a:p>
            <a:r>
              <a:rPr lang="en-US" dirty="0"/>
              <a:t>Deleting an item</a:t>
            </a:r>
            <a:endParaRPr lang="en-US"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a:lstStyle/>
          <a:p>
            <a:fld id="{9FC43BFD-8FF7-A343-A8A6-E2338FCE8046}" type="slidenum">
              <a:rPr lang="en-US" smtClean="0"/>
              <a:pPr/>
              <a:t>172</a:t>
            </a:fld>
            <a:endParaRPr lang="en-US" dirty="0"/>
          </a:p>
        </p:txBody>
      </p:sp>
      <p:sp>
        <p:nvSpPr>
          <p:cNvPr id="14" name="Footer Placeholder 4"/>
          <p:cNvSpPr>
            <a:spLocks noGrp="1"/>
          </p:cNvSpPr>
          <p:nvPr>
            <p:ph type="ftr" sz="quarter" idx="3"/>
          </p:nvPr>
        </p:nvSpPr>
        <p:spPr/>
        <p:txBody>
          <a:bodyPr/>
          <a:lstStyle/>
          <a:p>
            <a:r>
              <a:rPr lang="en-US"/>
              <a:t>Distributed and Cloud Computing - Fall 2021</a:t>
            </a:r>
            <a:endParaRPr lang="en-US" dirty="0"/>
          </a:p>
        </p:txBody>
      </p:sp>
      <p:sp>
        <p:nvSpPr>
          <p:cNvPr id="5" name="TextBox 4"/>
          <p:cNvSpPr txBox="1"/>
          <p:nvPr/>
        </p:nvSpPr>
        <p:spPr>
          <a:xfrm>
            <a:off x="419100" y="1414312"/>
            <a:ext cx="2366353" cy="1569660"/>
          </a:xfrm>
          <a:prstGeom prst="rect">
            <a:avLst/>
          </a:prstGeom>
          <a:solidFill>
            <a:schemeClr val="bg1"/>
          </a:solidFill>
          <a:ln>
            <a:solidFill>
              <a:schemeClr val="tx2"/>
            </a:solidFill>
          </a:ln>
        </p:spPr>
        <p:txBody>
          <a:bodyPr wrap="none" rtlCol="0">
            <a:spAutoFit/>
          </a:bodyPr>
          <a:lstStyle/>
          <a:p>
            <a:r>
              <a:rPr lang="en-US" sz="2400" dirty="0" err="1">
                <a:solidFill>
                  <a:schemeClr val="tx2"/>
                </a:solidFill>
                <a:latin typeface="Amazon Ember" panose="020B0603020204020204" pitchFamily="34" charset="0"/>
                <a:ea typeface="Amazon Ember" panose="020B0603020204020204" pitchFamily="34" charset="0"/>
                <a:cs typeface="Amazon Ember" panose="020B0603020204020204" pitchFamily="34" charset="0"/>
              </a:rPr>
              <a:t>Delete_Item</a:t>
            </a:r>
            <a:r>
              <a:rPr lang="en-US" sz="2400" dirty="0">
                <a:latin typeface="Amazon Ember" panose="020B0603020204020204" pitchFamily="34" charset="0"/>
                <a:ea typeface="Amazon Ember" panose="020B0603020204020204" pitchFamily="34" charset="0"/>
                <a:cs typeface="Amazon Ember" panose="020B0603020204020204" pitchFamily="34" charset="0"/>
              </a:rPr>
              <a:t>:</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t>Deletes a single </a:t>
            </a:r>
            <a:br>
              <a:rPr lang="en-US" sz="2400" dirty="0"/>
            </a:br>
            <a:r>
              <a:rPr lang="en-US" sz="2400" dirty="0"/>
              <a:t>item in a table </a:t>
            </a:r>
          </a:p>
          <a:p>
            <a:r>
              <a:rPr lang="en-US" sz="2400" dirty="0"/>
              <a:t>by primary key.</a:t>
            </a:r>
          </a:p>
        </p:txBody>
      </p:sp>
      <p:grpSp>
        <p:nvGrpSpPr>
          <p:cNvPr id="7" name="Group 6"/>
          <p:cNvGrpSpPr/>
          <p:nvPr/>
        </p:nvGrpSpPr>
        <p:grpSpPr>
          <a:xfrm>
            <a:off x="6513697" y="3101608"/>
            <a:ext cx="3887603" cy="1569660"/>
            <a:chOff x="1577009" y="3210971"/>
            <a:chExt cx="3887603" cy="1569660"/>
          </a:xfrm>
        </p:grpSpPr>
        <p:sp>
          <p:nvSpPr>
            <p:cNvPr id="6" name="TextBox 5"/>
            <p:cNvSpPr txBox="1"/>
            <p:nvPr/>
          </p:nvSpPr>
          <p:spPr>
            <a:xfrm>
              <a:off x="1577009" y="3210971"/>
              <a:ext cx="3887603" cy="1569660"/>
            </a:xfrm>
            <a:prstGeom prst="rect">
              <a:avLst/>
            </a:prstGeom>
            <a:noFill/>
            <a:ln>
              <a:solidFill>
                <a:schemeClr val="accent2">
                  <a:lumMod val="75000"/>
                </a:schemeClr>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table.delete_item(</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Key =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'username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'janedoe',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last_name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'Doe'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16" name="Rectangle 15"/>
            <p:cNvSpPr/>
            <p:nvPr/>
          </p:nvSpPr>
          <p:spPr>
            <a:xfrm>
              <a:off x="2392890" y="3262053"/>
              <a:ext cx="1371600" cy="27432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Rectangle 8"/>
          <p:cNvSpPr/>
          <p:nvPr/>
        </p:nvSpPr>
        <p:spPr>
          <a:xfrm>
            <a:off x="5520690" y="2258561"/>
            <a:ext cx="6222131"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Elbow Connector 14"/>
          <p:cNvCxnSpPr>
            <a:stCxn id="9" idx="1"/>
            <a:endCxn id="6" idx="0"/>
          </p:cNvCxnSpPr>
          <p:nvPr/>
        </p:nvCxnSpPr>
        <p:spPr>
          <a:xfrm rot="10800000" flipH="1" flipV="1">
            <a:off x="5520689" y="2487160"/>
            <a:ext cx="2936809" cy="614447"/>
          </a:xfrm>
          <a:prstGeom prst="bentConnector4">
            <a:avLst>
              <a:gd name="adj1" fmla="val -7784"/>
              <a:gd name="adj2" fmla="val 686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6" idx="2"/>
            <a:endCxn id="22" idx="1"/>
          </p:cNvCxnSpPr>
          <p:nvPr/>
        </p:nvCxnSpPr>
        <p:spPr>
          <a:xfrm rot="5400000">
            <a:off x="7177333" y="4476198"/>
            <a:ext cx="1085096" cy="1475236"/>
          </a:xfrm>
          <a:prstGeom prst="bentConnector4">
            <a:avLst>
              <a:gd name="adj1" fmla="val 35955"/>
              <a:gd name="adj2" fmla="val 115496"/>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061793" y="1651124"/>
            <a:ext cx="1326005" cy="646331"/>
          </a:xfrm>
          <a:prstGeom prst="rect">
            <a:avLst/>
          </a:prstGeom>
          <a:noFill/>
        </p:spPr>
        <p:txBody>
          <a:bodyPr wrap="none" rtlCol="0">
            <a:spAutoFit/>
          </a:bodyPr>
          <a:lstStyle/>
          <a:p>
            <a:pPr algn="ctr"/>
            <a:r>
              <a:rPr lang="en-US" i="1" dirty="0">
                <a:solidFill>
                  <a:srgbClr val="000000"/>
                </a:solidFill>
                <a:latin typeface="Amazon Ember Light" charset="0"/>
                <a:ea typeface="Amazon Ember Light" charset="0"/>
                <a:cs typeface="Amazon Ember Light" charset="0"/>
              </a:rPr>
              <a:t>users</a:t>
            </a:r>
            <a:r>
              <a:rPr lang="en-US" dirty="0">
                <a:latin typeface="Amazon Ember Light" charset="0"/>
                <a:ea typeface="Amazon Ember Light" charset="0"/>
                <a:cs typeface="Amazon Ember Light" charset="0"/>
              </a:rPr>
              <a:t> </a:t>
            </a:r>
            <a:r>
              <a:rPr lang="en-US" dirty="0">
                <a:solidFill>
                  <a:srgbClr val="000000"/>
                </a:solidFill>
                <a:latin typeface="Amazon Ember Light" charset="0"/>
                <a:ea typeface="Amazon Ember Light" charset="0"/>
                <a:cs typeface="Amazon Ember Light" charset="0"/>
              </a:rPr>
              <a:t>Table</a:t>
            </a:r>
            <a:br>
              <a:rPr lang="en-US" dirty="0">
                <a:latin typeface="Amazon Ember Light" charset="0"/>
                <a:ea typeface="Amazon Ember Light" charset="0"/>
                <a:cs typeface="Amazon Ember Light" charset="0"/>
              </a:rPr>
            </a:br>
            <a:r>
              <a:rPr lang="en-US" dirty="0">
                <a:latin typeface="Amazon Ember Light" charset="0"/>
                <a:ea typeface="Amazon Ember Light" charset="0"/>
                <a:cs typeface="Amazon Ember Light" charset="0"/>
              </a:rPr>
              <a:t>Before</a:t>
            </a:r>
            <a:endParaRPr lang="en-US" sz="2800" dirty="0">
              <a:latin typeface="Amazon Ember Light" charset="0"/>
              <a:ea typeface="Amazon Ember Light" charset="0"/>
              <a:cs typeface="Amazon Ember Light" charset="0"/>
            </a:endParaRPr>
          </a:p>
        </p:txBody>
      </p:sp>
      <p:sp>
        <p:nvSpPr>
          <p:cNvPr id="30" name="TextBox 29"/>
          <p:cNvSpPr txBox="1"/>
          <p:nvPr/>
        </p:nvSpPr>
        <p:spPr>
          <a:xfrm>
            <a:off x="5038462" y="5414833"/>
            <a:ext cx="1326005" cy="646331"/>
          </a:xfrm>
          <a:prstGeom prst="rect">
            <a:avLst/>
          </a:prstGeom>
          <a:noFill/>
        </p:spPr>
        <p:txBody>
          <a:bodyPr wrap="none" rtlCol="0">
            <a:spAutoFit/>
          </a:bodyPr>
          <a:lstStyle/>
          <a:p>
            <a:pPr algn="ctr"/>
            <a:r>
              <a:rPr lang="en-US" i="1" dirty="0">
                <a:solidFill>
                  <a:srgbClr val="000000"/>
                </a:solidFill>
                <a:latin typeface="Amazon Ember Light" charset="0"/>
                <a:ea typeface="Amazon Ember Light" charset="0"/>
                <a:cs typeface="Amazon Ember Light" charset="0"/>
              </a:rPr>
              <a:t>users</a:t>
            </a:r>
            <a:r>
              <a:rPr lang="en-US" dirty="0">
                <a:latin typeface="Amazon Ember Light" charset="0"/>
                <a:ea typeface="Amazon Ember Light" charset="0"/>
                <a:cs typeface="Amazon Ember Light" charset="0"/>
              </a:rPr>
              <a:t> </a:t>
            </a:r>
            <a:r>
              <a:rPr lang="en-US" dirty="0">
                <a:solidFill>
                  <a:srgbClr val="000000"/>
                </a:solidFill>
                <a:latin typeface="Amazon Ember Light" charset="0"/>
                <a:ea typeface="Amazon Ember Light" charset="0"/>
                <a:cs typeface="Amazon Ember Light" charset="0"/>
              </a:rPr>
              <a:t>Table</a:t>
            </a:r>
            <a:br>
              <a:rPr lang="en-US" dirty="0">
                <a:latin typeface="Amazon Ember Light" charset="0"/>
                <a:ea typeface="Amazon Ember Light" charset="0"/>
                <a:cs typeface="Amazon Ember Light" charset="0"/>
              </a:rPr>
            </a:br>
            <a:r>
              <a:rPr lang="en-US" dirty="0">
                <a:latin typeface="Amazon Ember Light" charset="0"/>
                <a:ea typeface="Amazon Ember Light" charset="0"/>
                <a:cs typeface="Amazon Ember Light" charset="0"/>
              </a:rPr>
              <a:t>After</a:t>
            </a:r>
            <a:endParaRPr lang="en-US" sz="2800" dirty="0">
              <a:latin typeface="Amazon Ember Light" charset="0"/>
              <a:ea typeface="Amazon Ember Light" charset="0"/>
              <a:cs typeface="Amazon Ember Light" charset="0"/>
            </a:endParaRPr>
          </a:p>
        </p:txBody>
      </p:sp>
      <p:sp>
        <p:nvSpPr>
          <p:cNvPr id="31" name="Rounded Rectangular Callout 30"/>
          <p:cNvSpPr/>
          <p:nvPr/>
        </p:nvSpPr>
        <p:spPr>
          <a:xfrm>
            <a:off x="4061793" y="3553820"/>
            <a:ext cx="2106795" cy="794352"/>
          </a:xfrm>
          <a:prstGeom prst="wedgeRoundRectCallout">
            <a:avLst>
              <a:gd name="adj1" fmla="val 77749"/>
              <a:gd name="adj2" fmla="val -44984"/>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Key</a:t>
            </a:r>
            <a:r>
              <a:rPr lang="en-US" sz="1600" dirty="0">
                <a:solidFill>
                  <a:schemeClr val="tx1"/>
                </a:solidFill>
              </a:rPr>
              <a:t> represents the primary key of the </a:t>
            </a:r>
            <a:br>
              <a:rPr lang="en-US" sz="1600" dirty="0">
                <a:solidFill>
                  <a:schemeClr val="tx1"/>
                </a:solidFill>
              </a:rPr>
            </a:br>
            <a:r>
              <a:rPr lang="en-US" sz="1600" dirty="0">
                <a:solidFill>
                  <a:schemeClr val="tx1"/>
                </a:solidFill>
              </a:rPr>
              <a:t>item to delete.</a:t>
            </a:r>
          </a:p>
        </p:txBody>
      </p:sp>
    </p:spTree>
    <p:custDataLst>
      <p:tags r:id="rId1"/>
    </p:custDataLst>
    <p:extLst>
      <p:ext uri="{BB962C8B-B14F-4D97-AF65-F5344CB8AC3E}">
        <p14:creationId xmlns:p14="http://schemas.microsoft.com/office/powerpoint/2010/main" val="3884385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expressions</a:t>
            </a:r>
            <a:endParaRPr lang="en-US" dirty="0">
              <a:solidFill>
                <a:srgbClr val="FFFFFF"/>
              </a:solidFill>
              <a:latin typeface="Amazon Ember Light" panose="020B0403020204020204"/>
            </a:endParaRPr>
          </a:p>
        </p:txBody>
      </p:sp>
      <p:sp>
        <p:nvSpPr>
          <p:cNvPr id="9" name="Rounded Rectangle 8"/>
          <p:cNvSpPr/>
          <p:nvPr/>
        </p:nvSpPr>
        <p:spPr>
          <a:xfrm>
            <a:off x="2850777" y="4394820"/>
            <a:ext cx="6821543" cy="1899357"/>
          </a:xfrm>
          <a:prstGeom prst="roundRect">
            <a:avLst/>
          </a:prstGeom>
          <a:noFill/>
          <a:ln>
            <a:solidFill>
              <a:schemeClr val="accent2">
                <a:lumMod val="9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ea typeface="Amazon Ember Light" charset="0"/>
                <a:cs typeface="Amazon Ember Light" charset="0"/>
              </a:rPr>
              <a:t>UpdateItem </a:t>
            </a:r>
            <a:r>
              <a:rPr lang="en-US" sz="2000" dirty="0">
                <a:solidFill>
                  <a:srgbClr val="000000"/>
                </a:solidFill>
                <a:ea typeface="Amazon Ember Light" charset="0"/>
                <a:cs typeface="Amazon Ember Light" charset="0"/>
              </a:rPr>
              <a:t>Operation</a:t>
            </a:r>
          </a:p>
          <a:p>
            <a:pPr algn="ctr"/>
            <a:endParaRPr lang="en-US" sz="2000" dirty="0">
              <a:ea typeface="Amazon Ember Light" charset="0"/>
              <a:cs typeface="Amazon Ember Light" charset="0"/>
            </a:endParaRPr>
          </a:p>
          <a:p>
            <a:r>
              <a:rPr lang="en-US" sz="1600" dirty="0">
                <a:ea typeface="Amazon Ember Light" charset="0"/>
                <a:cs typeface="Courier New" panose="02070309020205020404" pitchFamily="49" charset="0"/>
              </a:rPr>
              <a:t>Primary key: </a:t>
            </a:r>
            <a:r>
              <a:rPr lang="en-US" sz="1600" dirty="0">
                <a:solidFill>
                  <a:schemeClr val="tx2"/>
                </a:solidFill>
                <a:ea typeface="Amazon Ember Light" charset="0"/>
                <a:cs typeface="Courier New" panose="02070309020205020404" pitchFamily="49" charset="0"/>
              </a:rPr>
              <a:t>userId</a:t>
            </a:r>
            <a:r>
              <a:rPr lang="en-US" sz="1600" dirty="0">
                <a:ea typeface="Amazon Ember Light" charset="0"/>
                <a:cs typeface="Courier New" panose="02070309020205020404" pitchFamily="49" charset="0"/>
              </a:rPr>
              <a:t> = 1</a:t>
            </a:r>
          </a:p>
          <a:p>
            <a:r>
              <a:rPr lang="en-US" sz="1600" dirty="0">
                <a:ea typeface="Amazon Ember Light" charset="0"/>
                <a:cs typeface="Courier New" panose="02070309020205020404" pitchFamily="49" charset="0"/>
              </a:rPr>
              <a:t>Set: accountLocked = N</a:t>
            </a:r>
          </a:p>
          <a:p>
            <a:r>
              <a:rPr lang="en-US" sz="1600" dirty="0">
                <a:ea typeface="Amazon Ember Light" charset="0"/>
                <a:cs typeface="Courier New" panose="02070309020205020404" pitchFamily="49" charset="0"/>
              </a:rPr>
              <a:t>ConditionExpression</a:t>
            </a:r>
            <a:r>
              <a:rPr lang="en-US" sz="1600" dirty="0">
                <a:solidFill>
                  <a:srgbClr val="000000"/>
                </a:solidFill>
                <a:ea typeface="Amazon Ember Light" charset="0"/>
                <a:cs typeface="Courier New" panose="02070309020205020404" pitchFamily="49" charset="0"/>
              </a:rPr>
              <a:t>:</a:t>
            </a:r>
          </a:p>
          <a:p>
            <a:r>
              <a:rPr lang="en-US" sz="1600" dirty="0">
                <a:ea typeface="Amazon Ember Light" charset="0"/>
                <a:cs typeface="Courier New" panose="02070309020205020404" pitchFamily="49" charset="0"/>
              </a:rPr>
              <a:t>   currentLoginTime &gt; lastFailedLoginTime + 24 hours</a:t>
            </a:r>
          </a:p>
        </p:txBody>
      </p:sp>
      <p:graphicFrame>
        <p:nvGraphicFramePr>
          <p:cNvPr id="8" name="Table 7"/>
          <p:cNvGraphicFramePr>
            <a:graphicFrameLocks noGrp="1"/>
          </p:cNvGraphicFramePr>
          <p:nvPr>
            <p:extLst>
              <p:ext uri="{D42A27DB-BD31-4B8C-83A1-F6EECF244321}">
                <p14:modId xmlns:p14="http://schemas.microsoft.com/office/powerpoint/2010/main" val="1975101193"/>
              </p:ext>
            </p:extLst>
          </p:nvPr>
        </p:nvGraphicFramePr>
        <p:xfrm>
          <a:off x="2850777" y="3086904"/>
          <a:ext cx="6871448" cy="1087031"/>
        </p:xfrm>
        <a:graphic>
          <a:graphicData uri="http://schemas.openxmlformats.org/drawingml/2006/table">
            <a:tbl>
              <a:tblPr firstRow="1" bandRow="1">
                <a:tableStyleId>{7DF18680-E054-41AD-8BC1-D1AEF772440D}</a:tableStyleId>
              </a:tblPr>
              <a:tblGrid>
                <a:gridCol w="1611727">
                  <a:extLst>
                    <a:ext uri="{9D8B030D-6E8A-4147-A177-3AD203B41FA5}">
                      <a16:colId xmlns:a16="http://schemas.microsoft.com/office/drawing/2014/main" val="20000"/>
                    </a:ext>
                  </a:extLst>
                </a:gridCol>
                <a:gridCol w="3320037">
                  <a:extLst>
                    <a:ext uri="{9D8B030D-6E8A-4147-A177-3AD203B41FA5}">
                      <a16:colId xmlns:a16="http://schemas.microsoft.com/office/drawing/2014/main" val="20001"/>
                    </a:ext>
                  </a:extLst>
                </a:gridCol>
                <a:gridCol w="1939684">
                  <a:extLst>
                    <a:ext uri="{9D8B030D-6E8A-4147-A177-3AD203B41FA5}">
                      <a16:colId xmlns:a16="http://schemas.microsoft.com/office/drawing/2014/main" val="20002"/>
                    </a:ext>
                  </a:extLst>
                </a:gridCol>
              </a:tblGrid>
              <a:tr h="462113">
                <a:tc>
                  <a:txBody>
                    <a:bodyPr/>
                    <a:lstStyle/>
                    <a:p>
                      <a:pPr algn="ctr"/>
                      <a:r>
                        <a:rPr lang="en-US" sz="1800" b="0" dirty="0">
                          <a:solidFill>
                            <a:schemeClr val="tx1"/>
                          </a:solidFill>
                          <a:latin typeface="Amazon Ember" panose="02000000000000000000" pitchFamily="2" charset="0"/>
                          <a:ea typeface="Amazon Ember" panose="02000000000000000000" pitchFamily="2" charset="0"/>
                        </a:rPr>
                        <a:t>userId </a:t>
                      </a:r>
                    </a:p>
                    <a:p>
                      <a:pPr algn="ctr"/>
                      <a:r>
                        <a:rPr lang="en-US" sz="1800" b="0" u="none" baseline="0" dirty="0">
                          <a:solidFill>
                            <a:schemeClr val="tx1"/>
                          </a:solidFill>
                          <a:latin typeface="Amazon Ember" panose="02000000000000000000" pitchFamily="2" charset="0"/>
                          <a:ea typeface="Amazon Ember" panose="02000000000000000000" pitchFamily="2" charset="0"/>
                        </a:rPr>
                        <a:t>(p</a:t>
                      </a:r>
                      <a:r>
                        <a:rPr lang="en-US" sz="1800" b="0" u="none" baseline="0" dirty="0">
                          <a:solidFill>
                            <a:srgbClr val="000000"/>
                          </a:solidFill>
                          <a:latin typeface="Amazon Ember" panose="02000000000000000000" pitchFamily="2" charset="0"/>
                          <a:ea typeface="Amazon Ember" panose="02000000000000000000" pitchFamily="2" charset="0"/>
                        </a:rPr>
                        <a:t>rimary key</a:t>
                      </a:r>
                      <a:r>
                        <a:rPr lang="en-US" sz="1800" b="0" baseline="0" dirty="0">
                          <a:solidFill>
                            <a:schemeClr val="tx1"/>
                          </a:solidFill>
                          <a:latin typeface="Amazon Ember" panose="02000000000000000000" pitchFamily="2" charset="0"/>
                          <a:ea typeface="Amazon Ember" panose="02000000000000000000" pitchFamily="2" charset="0"/>
                        </a:rPr>
                        <a:t>)</a:t>
                      </a:r>
                      <a:endParaRPr lang="en-US" sz="18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800" b="0" dirty="0">
                          <a:solidFill>
                            <a:schemeClr val="tx1"/>
                          </a:solidFill>
                          <a:latin typeface="Amazon Ember" panose="02000000000000000000" pitchFamily="2" charset="0"/>
                          <a:ea typeface="Amazon Ember" panose="02000000000000000000" pitchFamily="2" charset="0"/>
                        </a:rPr>
                        <a:t>lastFailedLoginTime</a:t>
                      </a:r>
                      <a:endParaRPr lang="en-US" sz="18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0" dirty="0">
                          <a:solidFill>
                            <a:schemeClr val="tx1"/>
                          </a:solidFill>
                          <a:latin typeface="Amazon Ember" panose="02000000000000000000" pitchFamily="2" charset="0"/>
                          <a:ea typeface="Amazon Ember" panose="02000000000000000000" pitchFamily="2" charset="0"/>
                        </a:rPr>
                        <a:t>accountLocked</a:t>
                      </a:r>
                      <a:endParaRPr lang="en-US" sz="18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16471">
                <a:tc>
                  <a:txBody>
                    <a:bodyPr/>
                    <a:lstStyle/>
                    <a:p>
                      <a:r>
                        <a:rPr lang="en-US" sz="1600" dirty="0">
                          <a:latin typeface="Amazon Ember Light"/>
                        </a:rPr>
                        <a:t>1</a:t>
                      </a:r>
                      <a:endParaRPr lang="en-US" sz="1600" b="0" i="0" dirty="0">
                        <a:latin typeface="Amazon Ember Light"/>
                        <a:ea typeface="Amazon Ember Light"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Amazon Ember Light" charset="0"/>
                          <a:ea typeface="Amazon Ember Light" charset="0"/>
                          <a:cs typeface="Amazon Ember Light" charset="0"/>
                        </a:rPr>
                        <a:t>2018-06-06T19:20+01:00</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0" i="0" dirty="0">
                          <a:latin typeface="Amazon Ember Light"/>
                          <a:ea typeface="Amazon Ember Light" charset="0"/>
                          <a:cs typeface="Amazon Ember Light" charset="0"/>
                        </a:rPr>
                        <a:t>Y</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10" name="TextBox 9"/>
          <p:cNvSpPr txBox="1"/>
          <p:nvPr/>
        </p:nvSpPr>
        <p:spPr>
          <a:xfrm>
            <a:off x="4936236" y="2623253"/>
            <a:ext cx="2230098" cy="369332"/>
          </a:xfrm>
          <a:prstGeom prst="rect">
            <a:avLst/>
          </a:prstGeom>
          <a:noFill/>
        </p:spPr>
        <p:txBody>
          <a:bodyPr wrap="none" rtlCol="0">
            <a:spAutoFit/>
          </a:bodyPr>
          <a:lstStyle/>
          <a:p>
            <a:r>
              <a:rPr lang="en-US" i="1" dirty="0">
                <a:latin typeface="Amazon Ember Light" charset="0"/>
                <a:ea typeface="Amazon Ember Light" charset="0"/>
                <a:cs typeface="Amazon Ember Light" charset="0"/>
              </a:rPr>
              <a:t>AccountStatus</a:t>
            </a:r>
            <a:r>
              <a:rPr lang="en-US" dirty="0">
                <a:latin typeface="Amazon Ember Light" charset="0"/>
                <a:ea typeface="Amazon Ember Light" charset="0"/>
                <a:cs typeface="Amazon Ember Light" charset="0"/>
              </a:rPr>
              <a:t> </a:t>
            </a:r>
            <a:r>
              <a:rPr lang="en-US" dirty="0">
                <a:solidFill>
                  <a:srgbClr val="000000"/>
                </a:solidFill>
                <a:latin typeface="Amazon Ember Light" charset="0"/>
                <a:ea typeface="Amazon Ember Light" charset="0"/>
                <a:cs typeface="Amazon Ember Light" charset="0"/>
              </a:rPr>
              <a:t>Table</a:t>
            </a:r>
            <a:endParaRPr lang="en-US" dirty="0">
              <a:solidFill>
                <a:srgbClr val="000000"/>
              </a:solidFill>
              <a:latin typeface="Amazon Ember Light" panose="020B0403020204020204"/>
              <a:ea typeface="Amazon Ember Light" charset="0"/>
              <a:cs typeface="Amazon Ember Light" charset="0"/>
            </a:endParaRPr>
          </a:p>
        </p:txBody>
      </p:sp>
      <p:sp>
        <p:nvSpPr>
          <p:cNvPr id="11" name="Rectangle 10"/>
          <p:cNvSpPr/>
          <p:nvPr/>
        </p:nvSpPr>
        <p:spPr>
          <a:xfrm>
            <a:off x="2878643" y="5406873"/>
            <a:ext cx="6454663" cy="88730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9FC43BFD-8FF7-A343-A8A6-E2338FCE8046}" type="slidenum">
              <a:rPr lang="en-US" smtClean="0"/>
              <a:pPr/>
              <a:t>173</a:t>
            </a:fld>
            <a:endParaRPr lang="en-US" dirty="0"/>
          </a:p>
        </p:txBody>
      </p:sp>
      <p:sp>
        <p:nvSpPr>
          <p:cNvPr id="12"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sp>
        <p:nvSpPr>
          <p:cNvPr id="13" name="TextBox 12">
            <a:extLst>
              <a:ext uri="{FF2B5EF4-FFF2-40B4-BE49-F238E27FC236}">
                <a16:creationId xmlns:a16="http://schemas.microsoft.com/office/drawing/2014/main" id="{2EA38EB1-BCEB-F545-8503-3C5170FE3C35}"/>
              </a:ext>
            </a:extLst>
          </p:cNvPr>
          <p:cNvSpPr txBox="1"/>
          <p:nvPr/>
        </p:nvSpPr>
        <p:spPr>
          <a:xfrm>
            <a:off x="419100" y="1165820"/>
            <a:ext cx="11254344" cy="923330"/>
          </a:xfrm>
          <a:prstGeom prst="rect">
            <a:avLst/>
          </a:prstGeom>
          <a:noFill/>
        </p:spPr>
        <p:txBody>
          <a:bodyPr wrap="square">
            <a:spAutoFit/>
          </a:bodyPr>
          <a:lstStyle/>
          <a:p>
            <a:r>
              <a:rPr lang="en-US" dirty="0"/>
              <a:t>For the </a:t>
            </a:r>
            <a:r>
              <a:rPr lang="en-US" dirty="0" err="1">
                <a:latin typeface="Courier New" panose="02070309020205020404" pitchFamily="49" charset="0"/>
                <a:cs typeface="Courier New" panose="02070309020205020404" pitchFamily="49" charset="0"/>
              </a:rPr>
              <a:t>PutItem</a:t>
            </a:r>
            <a:r>
              <a:rPr lang="en-US" dirty="0"/>
              <a:t>, </a:t>
            </a:r>
            <a:r>
              <a:rPr lang="en-US" dirty="0" err="1">
                <a:latin typeface="Courier New" panose="02070309020205020404" pitchFamily="49" charset="0"/>
                <a:cs typeface="Courier New" panose="02070309020205020404" pitchFamily="49" charset="0"/>
              </a:rPr>
              <a:t>UpdateItem</a:t>
            </a:r>
            <a:r>
              <a:rPr lang="en-US" dirty="0"/>
              <a:t> and </a:t>
            </a:r>
            <a:r>
              <a:rPr lang="en-US" dirty="0" err="1">
                <a:latin typeface="Courier New" panose="02070309020205020404" pitchFamily="49" charset="0"/>
                <a:cs typeface="Courier New" panose="02070309020205020404" pitchFamily="49" charset="0"/>
              </a:rPr>
              <a:t>DeleteItem</a:t>
            </a:r>
            <a:r>
              <a:rPr lang="en-US" dirty="0"/>
              <a:t> operations, you can specify a </a:t>
            </a:r>
            <a:r>
              <a:rPr lang="en-US" i="1" dirty="0"/>
              <a:t>condition expression</a:t>
            </a:r>
            <a:r>
              <a:rPr lang="en-US" dirty="0"/>
              <a:t> to determine which items should be modified. If the condition expression evaluates to true, the operation succeeds; otherwise, the operation fails. </a:t>
            </a:r>
          </a:p>
        </p:txBody>
      </p:sp>
    </p:spTree>
    <p:custDataLst>
      <p:tags r:id="rId1"/>
    </p:custDataLst>
    <p:extLst>
      <p:ext uri="{BB962C8B-B14F-4D97-AF65-F5344CB8AC3E}">
        <p14:creationId xmlns:p14="http://schemas.microsoft.com/office/powerpoint/2010/main" val="382933856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p:cNvGraphicFramePr>
            <a:graphicFrameLocks noGrp="1"/>
          </p:cNvGraphicFramePr>
          <p:nvPr/>
        </p:nvGraphicFramePr>
        <p:xfrm>
          <a:off x="5231220" y="1366750"/>
          <a:ext cx="6415348" cy="1038376"/>
        </p:xfrm>
        <a:graphic>
          <a:graphicData uri="http://schemas.openxmlformats.org/drawingml/2006/table">
            <a:tbl>
              <a:tblPr firstRow="1" bandRow="1">
                <a:tableStyleId>{7DF18680-E054-41AD-8BC1-D1AEF772440D}</a:tableStyleId>
              </a:tblPr>
              <a:tblGrid>
                <a:gridCol w="1613838">
                  <a:extLst>
                    <a:ext uri="{9D8B030D-6E8A-4147-A177-3AD203B41FA5}">
                      <a16:colId xmlns:a16="http://schemas.microsoft.com/office/drawing/2014/main" val="20000"/>
                    </a:ext>
                  </a:extLst>
                </a:gridCol>
                <a:gridCol w="1267065">
                  <a:extLst>
                    <a:ext uri="{9D8B030D-6E8A-4147-A177-3AD203B41FA5}">
                      <a16:colId xmlns:a16="http://schemas.microsoft.com/office/drawing/2014/main" val="20001"/>
                    </a:ext>
                  </a:extLst>
                </a:gridCol>
                <a:gridCol w="1317299">
                  <a:extLst>
                    <a:ext uri="{9D8B030D-6E8A-4147-A177-3AD203B41FA5}">
                      <a16:colId xmlns:a16="http://schemas.microsoft.com/office/drawing/2014/main" val="20002"/>
                    </a:ext>
                  </a:extLst>
                </a:gridCol>
                <a:gridCol w="706251">
                  <a:extLst>
                    <a:ext uri="{9D8B030D-6E8A-4147-A177-3AD203B41FA5}">
                      <a16:colId xmlns:a16="http://schemas.microsoft.com/office/drawing/2014/main" val="20003"/>
                    </a:ext>
                  </a:extLst>
                </a:gridCol>
                <a:gridCol w="1510895">
                  <a:extLst>
                    <a:ext uri="{9D8B030D-6E8A-4147-A177-3AD203B41FA5}">
                      <a16:colId xmlns:a16="http://schemas.microsoft.com/office/drawing/2014/main" val="20004"/>
                    </a:ext>
                  </a:extLst>
                </a:gridCol>
              </a:tblGrid>
              <a:tr h="672616">
                <a:tc>
                  <a:txBody>
                    <a:bodyPr/>
                    <a:lstStyle/>
                    <a:p>
                      <a:pPr algn="ctr"/>
                      <a:r>
                        <a:rPr lang="en-US" sz="1600" b="0" u="none" baseline="0" dirty="0">
                          <a:solidFill>
                            <a:srgbClr val="000000"/>
                          </a:solidFill>
                          <a:latin typeface="Amazon Ember" panose="02000000000000000000" pitchFamily="2" charset="0"/>
                          <a:ea typeface="Amazon Ember" panose="02000000000000000000" pitchFamily="2" charset="0"/>
                        </a:rPr>
                        <a:t>username</a:t>
                      </a:r>
                      <a:endParaRPr lang="en-US" sz="1600" b="0" u="none" baseline="0" dirty="0">
                        <a:solidFill>
                          <a:srgbClr val="000000"/>
                        </a:solidFill>
                        <a:latin typeface="Amazon Ember" panose="02000000000000000000"/>
                        <a:ea typeface="Amazon Ember" panose="02000000000000000000" pitchFamily="2" charset="0"/>
                      </a:endParaRPr>
                    </a:p>
                    <a:p>
                      <a:pPr algn="ctr"/>
                      <a:r>
                        <a:rPr lang="en-US" sz="1600" b="0" baseline="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Partition key</a:t>
                      </a:r>
                      <a:r>
                        <a:rPr lang="en-US" sz="1600" b="0" baseline="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1600" b="0" dirty="0">
                          <a:solidFill>
                            <a:schemeClr val="tx1"/>
                          </a:solidFill>
                          <a:latin typeface="Amazon Ember" panose="02000000000000000000" pitchFamily="2" charset="0"/>
                          <a:ea typeface="Amazon Ember" panose="02000000000000000000" pitchFamily="2" charset="0"/>
                        </a:rPr>
                        <a:t>last_name</a:t>
                      </a:r>
                    </a:p>
                    <a:p>
                      <a:pPr algn="ctr"/>
                      <a:r>
                        <a:rPr lang="en-US" sz="1600" b="0" dirty="0">
                          <a:solidFill>
                            <a:schemeClr val="tx1"/>
                          </a:solidFill>
                          <a:latin typeface="Amazon Ember" panose="02000000000000000000" pitchFamily="2" charset="0"/>
                          <a:ea typeface="Amazon Ember" panose="02000000000000000000" pitchFamily="2" charset="0"/>
                        </a:rPr>
                        <a:t>(</a:t>
                      </a:r>
                      <a:r>
                        <a:rPr lang="en-US" sz="1600" b="0" u="none" baseline="0" dirty="0">
                          <a:solidFill>
                            <a:srgbClr val="000000"/>
                          </a:solidFill>
                          <a:latin typeface="Amazon Ember" panose="02000000000000000000" pitchFamily="2" charset="0"/>
                          <a:ea typeface="Amazon Ember" panose="02000000000000000000" pitchFamily="2" charset="0"/>
                        </a:rPr>
                        <a:t>Sort key</a:t>
                      </a:r>
                      <a:r>
                        <a:rPr lang="en-US" sz="1600" b="0" dirty="0">
                          <a:solidFill>
                            <a:schemeClr val="tx1"/>
                          </a:solidFill>
                          <a:latin typeface="Amazon Ember" panose="02000000000000000000" pitchFamily="2" charset="0"/>
                          <a:ea typeface="Amazon Ember" panose="02000000000000000000" pitchFamily="2" charset="0"/>
                        </a:rPr>
                        <a:t>)</a:t>
                      </a:r>
                      <a:endParaRPr lang="en-US" sz="1600" b="0" i="0" dirty="0">
                        <a:solidFill>
                          <a:schemeClr val="tx1"/>
                        </a:solidFill>
                        <a:latin typeface="Amazon Ember" panose="02000000000000000000" pitchFamily="2" charset="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1600" b="0" i="0" dirty="0">
                          <a:solidFill>
                            <a:schemeClr val="tx1"/>
                          </a:solidFill>
                          <a:latin typeface="Amazon Ember" panose="02000000000000000000" pitchFamily="2" charset="0"/>
                          <a:ea typeface="Amazon Ember" panose="02000000000000000000" pitchFamily="2" charset="0"/>
                          <a:cs typeface="Amazon Ember Light" charset="0"/>
                        </a:rPr>
                        <a:t>first_name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0" i="0" u="none" baseline="0" dirty="0">
                          <a:solidFill>
                            <a:srgbClr val="000000"/>
                          </a:solidFill>
                          <a:latin typeface="Amazon Ember" panose="02000000000000000000" pitchFamily="2" charset="0"/>
                          <a:ea typeface="Amazon Ember" panose="02000000000000000000" pitchFamily="2" charset="0"/>
                          <a:cs typeface="Amazon Ember Light" charset="0"/>
                        </a:rPr>
                        <a:t>Age</a:t>
                      </a:r>
                      <a:endParaRPr lang="en-US" sz="1600" b="0" i="0" u="none" baseline="0" dirty="0">
                        <a:solidFill>
                          <a:srgbClr val="000000"/>
                        </a:solidFill>
                        <a:latin typeface="Amazon Ember" panose="02000000000000000000"/>
                        <a:ea typeface="Amazon Ember" panose="02000000000000000000" pitchFamily="2" charset="0"/>
                        <a:cs typeface="Amazon Ember Light"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600" b="0" i="0" dirty="0">
                          <a:solidFill>
                            <a:schemeClr val="tx1"/>
                          </a:solidFill>
                          <a:latin typeface="Amazon Ember" panose="02000000000000000000" pitchFamily="2" charset="0"/>
                          <a:ea typeface="Amazon Ember" panose="02000000000000000000" pitchFamily="2" charset="0"/>
                          <a:cs typeface="Amazon Ember Light" charset="0"/>
                        </a:rPr>
                        <a:t>account_type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336308">
                <a:tc>
                  <a:txBody>
                    <a:bodyPr/>
                    <a:lstStyle/>
                    <a:p>
                      <a:r>
                        <a:rPr lang="en-US" sz="1600" b="0" i="0" u="none" dirty="0">
                          <a:solidFill>
                            <a:srgbClr val="000000"/>
                          </a:solidFill>
                          <a:latin typeface="Amazon Ember Light"/>
                          <a:ea typeface="Amazon Ember Light" charset="0"/>
                          <a:cs typeface="Amazon Ember Light" charset="0"/>
                        </a:rPr>
                        <a:t>janedoe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Doe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Jane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25</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i="0" dirty="0">
                          <a:latin typeface="Amazon Ember Light"/>
                          <a:ea typeface="Amazon Ember Light" charset="0"/>
                          <a:cs typeface="Amazon Ember Light" charset="0"/>
                        </a:rPr>
                        <a:t>standard_user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p:txBody>
          <a:bodyPr/>
          <a:lstStyle/>
          <a:p>
            <a:r>
              <a:rPr lang="en-US" dirty="0"/>
              <a:t>Reading an item</a:t>
            </a:r>
            <a:endParaRPr lang="en-US" dirty="0">
              <a:solidFill>
                <a:srgbClr val="FFFFFF"/>
              </a:solidFill>
              <a:latin typeface="Amazon Ember Light" panose="020B0403020204020204"/>
            </a:endParaRPr>
          </a:p>
        </p:txBody>
      </p:sp>
      <p:sp>
        <p:nvSpPr>
          <p:cNvPr id="5" name="Slide Number Placeholder 4"/>
          <p:cNvSpPr>
            <a:spLocks noGrp="1"/>
          </p:cNvSpPr>
          <p:nvPr>
            <p:ph type="sldNum" sz="quarter" idx="12"/>
          </p:nvPr>
        </p:nvSpPr>
        <p:spPr/>
        <p:txBody>
          <a:bodyPr/>
          <a:lstStyle/>
          <a:p>
            <a:fld id="{9FC43BFD-8FF7-A343-A8A6-E2338FCE8046}" type="slidenum">
              <a:rPr lang="en-US" smtClean="0"/>
              <a:pPr/>
              <a:t>174</a:t>
            </a:fld>
            <a:endParaRPr lang="en-US" dirty="0"/>
          </a:p>
        </p:txBody>
      </p:sp>
      <p:sp>
        <p:nvSpPr>
          <p:cNvPr id="15" name="Footer Placeholder 4"/>
          <p:cNvSpPr>
            <a:spLocks noGrp="1"/>
          </p:cNvSpPr>
          <p:nvPr>
            <p:ph type="ftr" sz="quarter" idx="3"/>
          </p:nvPr>
        </p:nvSpPr>
        <p:spPr/>
        <p:txBody>
          <a:bodyPr/>
          <a:lstStyle/>
          <a:p>
            <a:r>
              <a:rPr lang="en-US"/>
              <a:t>Distributed and Cloud Computing - Fall 2021</a:t>
            </a:r>
            <a:endParaRPr lang="en-US" dirty="0"/>
          </a:p>
        </p:txBody>
      </p:sp>
      <p:sp>
        <p:nvSpPr>
          <p:cNvPr id="18" name="TextBox 17"/>
          <p:cNvSpPr txBox="1"/>
          <p:nvPr/>
        </p:nvSpPr>
        <p:spPr>
          <a:xfrm>
            <a:off x="4042422" y="1457576"/>
            <a:ext cx="748923" cy="646331"/>
          </a:xfrm>
          <a:prstGeom prst="rect">
            <a:avLst/>
          </a:prstGeom>
          <a:noFill/>
        </p:spPr>
        <p:txBody>
          <a:bodyPr wrap="none" rtlCol="0">
            <a:spAutoFit/>
          </a:bodyPr>
          <a:lstStyle/>
          <a:p>
            <a:pPr algn="ctr"/>
            <a:r>
              <a:rPr lang="en-US" i="1" dirty="0">
                <a:solidFill>
                  <a:srgbClr val="000000"/>
                </a:solidFill>
                <a:latin typeface="Amazon Ember Light" charset="0"/>
                <a:ea typeface="Amazon Ember Light" charset="0"/>
                <a:cs typeface="Amazon Ember Light" charset="0"/>
              </a:rPr>
              <a:t>users</a:t>
            </a:r>
            <a:r>
              <a:rPr lang="en-US" dirty="0">
                <a:latin typeface="Amazon Ember Light" charset="0"/>
                <a:ea typeface="Amazon Ember Light" charset="0"/>
                <a:cs typeface="Amazon Ember Light" charset="0"/>
              </a:rPr>
              <a:t> </a:t>
            </a:r>
            <a:br>
              <a:rPr lang="en-US" dirty="0">
                <a:latin typeface="Amazon Ember Light" charset="0"/>
                <a:ea typeface="Amazon Ember Light" charset="0"/>
                <a:cs typeface="Amazon Ember Light" charset="0"/>
              </a:rPr>
            </a:br>
            <a:r>
              <a:rPr lang="en-US" dirty="0">
                <a:solidFill>
                  <a:srgbClr val="000000"/>
                </a:solidFill>
                <a:latin typeface="Amazon Ember Light" charset="0"/>
                <a:ea typeface="Amazon Ember Light" charset="0"/>
                <a:cs typeface="Amazon Ember Light" charset="0"/>
              </a:rPr>
              <a:t>Table</a:t>
            </a:r>
            <a:endParaRPr lang="en-US" sz="2800" dirty="0">
              <a:solidFill>
                <a:srgbClr val="000000"/>
              </a:solidFill>
              <a:latin typeface="Amazon Ember Light" panose="020B0403020204020204"/>
              <a:ea typeface="Amazon Ember Light" charset="0"/>
              <a:cs typeface="Amazon Ember Light" charset="0"/>
            </a:endParaRPr>
          </a:p>
        </p:txBody>
      </p:sp>
      <p:sp>
        <p:nvSpPr>
          <p:cNvPr id="14" name="TextBox 13"/>
          <p:cNvSpPr txBox="1"/>
          <p:nvPr/>
        </p:nvSpPr>
        <p:spPr>
          <a:xfrm>
            <a:off x="4754330" y="5248354"/>
            <a:ext cx="1170513" cy="646331"/>
          </a:xfrm>
          <a:prstGeom prst="rect">
            <a:avLst/>
          </a:prstGeom>
          <a:noFill/>
        </p:spPr>
        <p:txBody>
          <a:bodyPr wrap="none" rtlCol="0">
            <a:spAutoFit/>
          </a:bodyPr>
          <a:lstStyle/>
          <a:p>
            <a:pPr algn="ctr"/>
            <a:r>
              <a:rPr lang="en-US" dirty="0">
                <a:latin typeface="Amazon Ember Light" charset="0"/>
                <a:ea typeface="Amazon Ember Light" charset="0"/>
                <a:cs typeface="Amazon Ember Light" charset="0"/>
              </a:rPr>
              <a:t>Expected </a:t>
            </a:r>
            <a:br>
              <a:rPr lang="en-US" dirty="0">
                <a:latin typeface="Amazon Ember Light" charset="0"/>
                <a:ea typeface="Amazon Ember Light" charset="0"/>
                <a:cs typeface="Amazon Ember Light" charset="0"/>
              </a:rPr>
            </a:br>
            <a:r>
              <a:rPr lang="en-US" dirty="0">
                <a:latin typeface="Amazon Ember Light" charset="0"/>
                <a:ea typeface="Amazon Ember Light" charset="0"/>
                <a:cs typeface="Amazon Ember Light" charset="0"/>
              </a:rPr>
              <a:t>Output</a:t>
            </a:r>
            <a:endParaRPr lang="en-US" sz="2800" dirty="0">
              <a:latin typeface="Amazon Ember Light" charset="0"/>
              <a:ea typeface="Amazon Ember Light" charset="0"/>
              <a:cs typeface="Amazon Ember Light" charset="0"/>
            </a:endParaRPr>
          </a:p>
        </p:txBody>
      </p:sp>
      <p:grpSp>
        <p:nvGrpSpPr>
          <p:cNvPr id="7" name="Group 6"/>
          <p:cNvGrpSpPr/>
          <p:nvPr/>
        </p:nvGrpSpPr>
        <p:grpSpPr>
          <a:xfrm>
            <a:off x="6495093" y="2564856"/>
            <a:ext cx="3887603" cy="2062103"/>
            <a:chOff x="1974574" y="3644348"/>
            <a:chExt cx="3887603" cy="2062103"/>
          </a:xfrm>
        </p:grpSpPr>
        <p:sp>
          <p:nvSpPr>
            <p:cNvPr id="6" name="TextBox 5"/>
            <p:cNvSpPr txBox="1"/>
            <p:nvPr/>
          </p:nvSpPr>
          <p:spPr>
            <a:xfrm>
              <a:off x="1974574" y="3644348"/>
              <a:ext cx="3887603" cy="2062103"/>
            </a:xfrm>
            <a:prstGeom prst="rect">
              <a:avLst/>
            </a:prstGeom>
            <a:noFill/>
            <a:ln>
              <a:solidFill>
                <a:schemeClr val="accent2">
                  <a:lumMod val="75000"/>
                </a:schemeClr>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response = table.get_item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Key =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dirty="0">
                  <a:solidFill>
                    <a:schemeClr val="tx2"/>
                  </a:solidFill>
                  <a:latin typeface="Courier New" panose="02070309020205020404" pitchFamily="49" charset="0"/>
                  <a:ea typeface="Amazon Ember Light" panose="020B0403020204020204" pitchFamily="34" charset="0"/>
                  <a:cs typeface="Courier New" panose="02070309020205020404" pitchFamily="49" charset="0"/>
                </a:rPr>
                <a:t>'username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'janedoe',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r>
                <a:rPr lang="en-US" sz="1600" dirty="0">
                  <a:solidFill>
                    <a:schemeClr val="accent6"/>
                  </a:solidFill>
                  <a:latin typeface="Courier New" panose="02070309020205020404" pitchFamily="49" charset="0"/>
                  <a:ea typeface="Amazon Ember Light" panose="020B0403020204020204" pitchFamily="34" charset="0"/>
                  <a:cs typeface="Courier New" panose="02070309020205020404" pitchFamily="49" charset="0"/>
                </a:rPr>
                <a:t>last_name</a:t>
              </a:r>
              <a:r>
                <a:rPr lang="en-US" sz="1600" dirty="0">
                  <a:latin typeface="Courier New" panose="02070309020205020404" pitchFamily="49" charset="0"/>
                  <a:ea typeface="Amazon Ember Light" panose="020B0403020204020204" pitchFamily="34" charset="0"/>
                  <a:cs typeface="Courier New" panose="02070309020205020404" pitchFamily="49" charset="0"/>
                </a:rPr>
                <a:t>': 'Doe'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item = response['Item']</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print (item)</a:t>
              </a:r>
            </a:p>
          </p:txBody>
        </p:sp>
        <p:sp>
          <p:nvSpPr>
            <p:cNvPr id="16" name="Rectangle 15"/>
            <p:cNvSpPr/>
            <p:nvPr/>
          </p:nvSpPr>
          <p:spPr>
            <a:xfrm>
              <a:off x="4122555" y="3678962"/>
              <a:ext cx="1097280" cy="27432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419100" y="1524269"/>
            <a:ext cx="2167581" cy="1200329"/>
          </a:xfrm>
          <a:prstGeom prst="rect">
            <a:avLst/>
          </a:prstGeom>
          <a:solidFill>
            <a:schemeClr val="bg1"/>
          </a:solidFill>
          <a:ln>
            <a:solidFill>
              <a:schemeClr val="tx2"/>
            </a:solidFill>
          </a:ln>
        </p:spPr>
        <p:txBody>
          <a:bodyPr wrap="none" rtlCol="0">
            <a:spAutoFit/>
          </a:bodyPr>
          <a:lstStyle/>
          <a:p>
            <a:r>
              <a:rPr lang="en-US" sz="2400" dirty="0" err="1">
                <a:solidFill>
                  <a:schemeClr val="tx2"/>
                </a:solidFill>
                <a:latin typeface="Amazon Ember" panose="020B0603020204020204" pitchFamily="34" charset="0"/>
                <a:ea typeface="Amazon Ember" panose="020B0603020204020204" pitchFamily="34" charset="0"/>
                <a:cs typeface="Amazon Ember" panose="020B0603020204020204" pitchFamily="34" charset="0"/>
              </a:rPr>
              <a:t>Get_Item</a:t>
            </a:r>
            <a:r>
              <a:rPr lang="en-US" sz="2400" dirty="0">
                <a:latin typeface="Amazon Ember" panose="020B0603020204020204" pitchFamily="34" charset="0"/>
                <a:ea typeface="Amazon Ember" panose="020B0603020204020204" pitchFamily="34" charset="0"/>
                <a:cs typeface="Amazon Ember" panose="020B0603020204020204" pitchFamily="34" charset="0"/>
              </a:rPr>
              <a:t>:</a:t>
            </a:r>
            <a:br>
              <a:rPr lang="en-US" sz="2400" dirty="0">
                <a:latin typeface="Amazon Ember" panose="020B0603020204020204" pitchFamily="34" charset="0"/>
                <a:ea typeface="Amazon Ember" panose="020B0603020204020204" pitchFamily="34" charset="0"/>
                <a:cs typeface="Amazon Ember" panose="020B0603020204020204" pitchFamily="34" charset="0"/>
              </a:rPr>
            </a:br>
            <a:r>
              <a:rPr lang="en-US" sz="2400" dirty="0"/>
              <a:t>Reads an item </a:t>
            </a:r>
            <a:br>
              <a:rPr lang="en-US" sz="2400" dirty="0"/>
            </a:br>
            <a:r>
              <a:rPr lang="en-US" sz="2400" dirty="0"/>
              <a:t>from a table.</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extBox 9"/>
          <p:cNvSpPr txBox="1"/>
          <p:nvPr/>
        </p:nvSpPr>
        <p:spPr>
          <a:xfrm>
            <a:off x="6186515" y="4786690"/>
            <a:ext cx="4504759" cy="1569660"/>
          </a:xfrm>
          <a:prstGeom prst="rect">
            <a:avLst/>
          </a:prstGeom>
          <a:noFill/>
          <a:ln>
            <a:solidFill>
              <a:schemeClr val="accent2">
                <a:lumMod val="75000"/>
              </a:schemeClr>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{u'username': u'janedoe',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u'first_name': u'Jane',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u'last_name': u'Doe',</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u'account_type': u'standard_user',</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u'age': Decimal('25')</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cxnSp>
        <p:nvCxnSpPr>
          <p:cNvPr id="19" name="Elbow Connector 18"/>
          <p:cNvCxnSpPr>
            <a:stCxn id="17" idx="1"/>
            <a:endCxn id="6" idx="1"/>
          </p:cNvCxnSpPr>
          <p:nvPr/>
        </p:nvCxnSpPr>
        <p:spPr>
          <a:xfrm rot="10800000" flipH="1" flipV="1">
            <a:off x="5231219" y="1885938"/>
            <a:ext cx="1263873" cy="1709970"/>
          </a:xfrm>
          <a:prstGeom prst="bentConnector3">
            <a:avLst>
              <a:gd name="adj1" fmla="val -180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6" idx="3"/>
            <a:endCxn id="10" idx="3"/>
          </p:cNvCxnSpPr>
          <p:nvPr/>
        </p:nvCxnSpPr>
        <p:spPr>
          <a:xfrm>
            <a:off x="10382696" y="3595908"/>
            <a:ext cx="308578" cy="1975612"/>
          </a:xfrm>
          <a:prstGeom prst="bentConnector3">
            <a:avLst>
              <a:gd name="adj1" fmla="val 174082"/>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ular Callout 24"/>
          <p:cNvSpPr/>
          <p:nvPr/>
        </p:nvSpPr>
        <p:spPr>
          <a:xfrm>
            <a:off x="2310088" y="3058112"/>
            <a:ext cx="2106795" cy="794352"/>
          </a:xfrm>
          <a:prstGeom prst="wedgeRoundRectCallout">
            <a:avLst>
              <a:gd name="adj1" fmla="val 168957"/>
              <a:gd name="adj2" fmla="val -43316"/>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Key</a:t>
            </a:r>
            <a:r>
              <a:rPr lang="en-US" sz="1600" dirty="0">
                <a:solidFill>
                  <a:schemeClr val="tx1"/>
                </a:solidFill>
              </a:rPr>
              <a:t> represents the primary key of the </a:t>
            </a:r>
            <a:br>
              <a:rPr lang="en-US" sz="1600" dirty="0">
                <a:solidFill>
                  <a:schemeClr val="tx1"/>
                </a:solidFill>
              </a:rPr>
            </a:br>
            <a:r>
              <a:rPr lang="en-US" sz="1600" dirty="0">
                <a:solidFill>
                  <a:schemeClr val="tx1"/>
                </a:solidFill>
              </a:rPr>
              <a:t>item to retrieve.</a:t>
            </a:r>
          </a:p>
        </p:txBody>
      </p:sp>
      <p:sp>
        <p:nvSpPr>
          <p:cNvPr id="20" name="TextBox 19">
            <a:extLst>
              <a:ext uri="{FF2B5EF4-FFF2-40B4-BE49-F238E27FC236}">
                <a16:creationId xmlns:a16="http://schemas.microsoft.com/office/drawing/2014/main" id="{0F8F646E-8A90-5D4A-96CA-2BD76617E2C5}"/>
              </a:ext>
            </a:extLst>
          </p:cNvPr>
          <p:cNvSpPr txBox="1"/>
          <p:nvPr/>
        </p:nvSpPr>
        <p:spPr>
          <a:xfrm>
            <a:off x="458190" y="4438453"/>
            <a:ext cx="4352507" cy="923330"/>
          </a:xfrm>
          <a:prstGeom prst="rect">
            <a:avLst/>
          </a:prstGeom>
          <a:noFill/>
        </p:spPr>
        <p:txBody>
          <a:bodyPr wrap="square">
            <a:spAutoFit/>
          </a:bodyPr>
          <a:lstStyle/>
          <a:p>
            <a:r>
              <a:rPr lang="en-US" dirty="0">
                <a:solidFill>
                  <a:srgbClr val="000000"/>
                </a:solidFill>
                <a:highlight>
                  <a:srgbClr val="FFFF00"/>
                </a:highlight>
              </a:rPr>
              <a:t>You must specify</a:t>
            </a:r>
            <a:r>
              <a:rPr lang="en-US" baseline="0" dirty="0">
                <a:highlight>
                  <a:srgbClr val="FFFF00"/>
                </a:highlight>
              </a:rPr>
              <a:t> the table name and the full primary key (partition key and sort key, if any) to retrieve a single item from a table.</a:t>
            </a:r>
            <a:endParaRPr lang="en-US" dirty="0">
              <a:highlight>
                <a:srgbClr val="FFFF00"/>
              </a:highlight>
            </a:endParaRPr>
          </a:p>
        </p:txBody>
      </p:sp>
    </p:spTree>
    <p:custDataLst>
      <p:tags r:id="rId1"/>
    </p:custDataLst>
    <p:extLst>
      <p:ext uri="{BB962C8B-B14F-4D97-AF65-F5344CB8AC3E}">
        <p14:creationId xmlns:p14="http://schemas.microsoft.com/office/powerpoint/2010/main" val="180418493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B809D-7140-CB48-9C06-800345CFA0F9}"/>
              </a:ext>
            </a:extLst>
          </p:cNvPr>
          <p:cNvSpPr>
            <a:spLocks noGrp="1"/>
          </p:cNvSpPr>
          <p:nvPr>
            <p:ph type="title"/>
          </p:nvPr>
        </p:nvSpPr>
        <p:spPr/>
        <p:txBody>
          <a:bodyPr/>
          <a:lstStyle/>
          <a:p>
            <a:r>
              <a:rPr lang="en-US" dirty="0"/>
              <a:t>Additional options for read</a:t>
            </a:r>
          </a:p>
        </p:txBody>
      </p:sp>
      <p:sp>
        <p:nvSpPr>
          <p:cNvPr id="5" name="Content Placeholder 4">
            <a:extLst>
              <a:ext uri="{FF2B5EF4-FFF2-40B4-BE49-F238E27FC236}">
                <a16:creationId xmlns:a16="http://schemas.microsoft.com/office/drawing/2014/main" id="{E848FC61-8C77-0A4B-A8D8-40B831102702}"/>
              </a:ext>
            </a:extLst>
          </p:cNvPr>
          <p:cNvSpPr>
            <a:spLocks noGrp="1"/>
          </p:cNvSpPr>
          <p:nvPr>
            <p:ph idx="1"/>
          </p:nvPr>
        </p:nvSpPr>
        <p:spPr/>
        <p:txBody>
          <a:bodyPr/>
          <a:lstStyle/>
          <a:p>
            <a:r>
              <a:rPr lang="en-US" dirty="0"/>
              <a:t>You can optionally specify a projection expression to retrieve only certain attributes instead of retrieving the entire item. </a:t>
            </a:r>
          </a:p>
          <a:p>
            <a:pPr lvl="1"/>
            <a:r>
              <a:rPr lang="en-US" dirty="0"/>
              <a:t>By default, all attributes of the item are returned. </a:t>
            </a:r>
          </a:p>
          <a:p>
            <a:endParaRPr lang="en-US" dirty="0"/>
          </a:p>
          <a:p>
            <a:r>
              <a:rPr lang="en-US" dirty="0"/>
              <a:t>You can also request that the operation use a strongly consistent read instead of the default eventually consistent read.</a:t>
            </a:r>
          </a:p>
          <a:p>
            <a:endParaRPr lang="en-US" dirty="0"/>
          </a:p>
        </p:txBody>
      </p:sp>
      <p:sp>
        <p:nvSpPr>
          <p:cNvPr id="3" name="Slide Number Placeholder 2">
            <a:extLst>
              <a:ext uri="{FF2B5EF4-FFF2-40B4-BE49-F238E27FC236}">
                <a16:creationId xmlns:a16="http://schemas.microsoft.com/office/drawing/2014/main" id="{27A50F22-A1F8-754A-A735-D76ED6A60526}"/>
              </a:ext>
            </a:extLst>
          </p:cNvPr>
          <p:cNvSpPr>
            <a:spLocks noGrp="1"/>
          </p:cNvSpPr>
          <p:nvPr>
            <p:ph type="sldNum" sz="quarter" idx="12"/>
          </p:nvPr>
        </p:nvSpPr>
        <p:spPr/>
        <p:txBody>
          <a:bodyPr/>
          <a:lstStyle/>
          <a:p>
            <a:fld id="{B6A95138-A96E-2F42-A959-2EFD44FE4AB7}" type="slidenum">
              <a:rPr lang="en-US" smtClean="0"/>
              <a:t>175</a:t>
            </a:fld>
            <a:endParaRPr lang="en-US" dirty="0"/>
          </a:p>
        </p:txBody>
      </p:sp>
      <p:sp>
        <p:nvSpPr>
          <p:cNvPr id="4" name="Footer Placeholder 3">
            <a:extLst>
              <a:ext uri="{FF2B5EF4-FFF2-40B4-BE49-F238E27FC236}">
                <a16:creationId xmlns:a16="http://schemas.microsoft.com/office/drawing/2014/main" id="{2BBAAD7E-1425-C448-9555-18843F6A62FC}"/>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27478545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a table</a:t>
            </a:r>
            <a:endParaRPr lang="en-US"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a:lstStyle/>
          <a:p>
            <a:fld id="{9FC43BFD-8FF7-A343-A8A6-E2338FCE8046}" type="slidenum">
              <a:rPr lang="en-US" smtClean="0"/>
              <a:pPr/>
              <a:t>176</a:t>
            </a:fld>
            <a:endParaRPr lang="en-US" dirty="0"/>
          </a:p>
        </p:txBody>
      </p:sp>
      <p:sp>
        <p:nvSpPr>
          <p:cNvPr id="31"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grpSp>
        <p:nvGrpSpPr>
          <p:cNvPr id="2051" name="Group 2050"/>
          <p:cNvGrpSpPr/>
          <p:nvPr/>
        </p:nvGrpSpPr>
        <p:grpSpPr>
          <a:xfrm>
            <a:off x="594900" y="2035288"/>
            <a:ext cx="11002201" cy="2397041"/>
            <a:chOff x="681215" y="2035288"/>
            <a:chExt cx="11002201" cy="2397041"/>
          </a:xfrm>
        </p:grpSpPr>
        <p:grpSp>
          <p:nvGrpSpPr>
            <p:cNvPr id="7" name="Group 6"/>
            <p:cNvGrpSpPr/>
            <p:nvPr/>
          </p:nvGrpSpPr>
          <p:grpSpPr>
            <a:xfrm>
              <a:off x="2425391" y="2035288"/>
              <a:ext cx="2847468" cy="1821754"/>
              <a:chOff x="1992832" y="1896174"/>
              <a:chExt cx="2135601" cy="1366315"/>
            </a:xfrm>
          </p:grpSpPr>
          <p:sp>
            <p:nvSpPr>
              <p:cNvPr id="9" name="Right Arrow 8"/>
              <p:cNvSpPr/>
              <p:nvPr/>
            </p:nvSpPr>
            <p:spPr>
              <a:xfrm>
                <a:off x="1994062" y="1896174"/>
                <a:ext cx="2086762" cy="1366315"/>
              </a:xfrm>
              <a:prstGeom prst="rightArrow">
                <a:avLst/>
              </a:prstGeom>
              <a:solidFill>
                <a:schemeClr val="tx2">
                  <a:lumMod val="20000"/>
                  <a:lumOff val="80000"/>
                </a:schemeClr>
              </a:solidFill>
              <a:ln>
                <a:solidFill>
                  <a:schemeClr val="tx2"/>
                </a:solidFill>
              </a:ln>
            </p:spPr>
            <p:style>
              <a:lnRef idx="1">
                <a:schemeClr val="accent6"/>
              </a:lnRef>
              <a:fillRef idx="2">
                <a:schemeClr val="accent6"/>
              </a:fillRef>
              <a:effectRef idx="1">
                <a:schemeClr val="accent6"/>
              </a:effectRef>
              <a:fontRef idx="minor">
                <a:schemeClr val="dk1"/>
              </a:fontRef>
            </p:style>
            <p:txBody>
              <a:bodyPr lIns="0" rtlCol="0" anchor="b"/>
              <a:lstStyle/>
              <a:p>
                <a:pPr lvl="2"/>
                <a:endParaRPr lang="en-US" sz="1600" dirty="0">
                  <a:latin typeface="Amazon Ember Light" charset="0"/>
                  <a:ea typeface="Amazon Ember Light" charset="0"/>
                  <a:cs typeface="Amazon Ember Light" charset="0"/>
                </a:endParaRPr>
              </a:p>
            </p:txBody>
          </p:sp>
          <p:pic>
            <p:nvPicPr>
              <p:cNvPr id="2050" name="Picture 2" descr="https://openclipart.org/image/300px/svg_to_png/215455/fil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832" y="2291622"/>
                <a:ext cx="505520" cy="505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314575" y="2443874"/>
                <a:ext cx="1813858" cy="253915"/>
              </a:xfrm>
              <a:prstGeom prst="rect">
                <a:avLst/>
              </a:prstGeom>
              <a:noFill/>
            </p:spPr>
            <p:txBody>
              <a:bodyPr wrap="square" rtlCol="0">
                <a:spAutoFit/>
              </a:bodyPr>
              <a:lstStyle/>
              <a:p>
                <a:r>
                  <a:rPr lang="en-US" sz="1600" dirty="0">
                    <a:latin typeface="Amazon Ember Light" charset="0"/>
                    <a:ea typeface="Amazon Ember Light" charset="0"/>
                    <a:cs typeface="Amazon Ember Light" charset="0"/>
                  </a:rPr>
                  <a:t>KeyConditionExpression</a:t>
                </a:r>
              </a:p>
            </p:txBody>
          </p:sp>
        </p:grpSp>
        <p:grpSp>
          <p:nvGrpSpPr>
            <p:cNvPr id="18" name="Group 17"/>
            <p:cNvGrpSpPr/>
            <p:nvPr/>
          </p:nvGrpSpPr>
          <p:grpSpPr>
            <a:xfrm>
              <a:off x="6830620" y="2035288"/>
              <a:ext cx="2679173" cy="1821754"/>
              <a:chOff x="2071444" y="1896173"/>
              <a:chExt cx="2009380" cy="1366315"/>
            </a:xfrm>
          </p:grpSpPr>
          <p:sp>
            <p:nvSpPr>
              <p:cNvPr id="19" name="Right Arrow 18"/>
              <p:cNvSpPr/>
              <p:nvPr/>
            </p:nvSpPr>
            <p:spPr>
              <a:xfrm>
                <a:off x="2071444" y="1896173"/>
                <a:ext cx="2009380" cy="1366315"/>
              </a:xfrm>
              <a:prstGeom prst="rightArrow">
                <a:avLst/>
              </a:prstGeom>
              <a:solidFill>
                <a:schemeClr val="tx2">
                  <a:lumMod val="20000"/>
                  <a:lumOff val="80000"/>
                </a:schemeClr>
              </a:solidFill>
              <a:ln>
                <a:solidFill>
                  <a:schemeClr val="tx2"/>
                </a:solidFill>
              </a:ln>
            </p:spPr>
            <p:style>
              <a:lnRef idx="1">
                <a:schemeClr val="accent6"/>
              </a:lnRef>
              <a:fillRef idx="2">
                <a:schemeClr val="accent6"/>
              </a:fillRef>
              <a:effectRef idx="1">
                <a:schemeClr val="accent6"/>
              </a:effectRef>
              <a:fontRef idx="minor">
                <a:schemeClr val="dk1"/>
              </a:fontRef>
            </p:style>
            <p:txBody>
              <a:bodyPr lIns="0" rtlCol="0" anchor="b"/>
              <a:lstStyle/>
              <a:p>
                <a:pPr lvl="2"/>
                <a:endParaRPr lang="en-US" sz="1600" dirty="0">
                  <a:latin typeface="Amazon Ember Light" charset="0"/>
                  <a:ea typeface="Amazon Ember Light" charset="0"/>
                  <a:cs typeface="Amazon Ember Light" charset="0"/>
                </a:endParaRPr>
              </a:p>
            </p:txBody>
          </p:sp>
          <p:pic>
            <p:nvPicPr>
              <p:cNvPr id="20" name="Picture 2" descr="https://openclipart.org/image/300px/svg_to_png/215455/fil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902" y="2291622"/>
                <a:ext cx="505520" cy="50552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609232" y="2429735"/>
                <a:ext cx="1187461" cy="438581"/>
              </a:xfrm>
              <a:prstGeom prst="rect">
                <a:avLst/>
              </a:prstGeom>
              <a:noFill/>
            </p:spPr>
            <p:txBody>
              <a:bodyPr wrap="square" rtlCol="0">
                <a:spAutoFit/>
              </a:bodyPr>
              <a:lstStyle/>
              <a:p>
                <a:r>
                  <a:rPr lang="en-US" sz="1600" dirty="0">
                    <a:latin typeface="Amazon Ember Light" charset="0"/>
                    <a:ea typeface="Amazon Ember Light" charset="0"/>
                    <a:cs typeface="Amazon Ember Light" charset="0"/>
                  </a:rPr>
                  <a:t>FilterExpression (optional)</a:t>
                </a:r>
              </a:p>
            </p:txBody>
          </p:sp>
        </p:grpSp>
        <p:sp>
          <p:nvSpPr>
            <p:cNvPr id="13" name="TextBox 12"/>
            <p:cNvSpPr txBox="1"/>
            <p:nvPr/>
          </p:nvSpPr>
          <p:spPr>
            <a:xfrm>
              <a:off x="2425391" y="3524388"/>
              <a:ext cx="2271776" cy="907941"/>
            </a:xfrm>
            <a:prstGeom prst="rect">
              <a:avLst/>
            </a:prstGeom>
            <a:noFill/>
          </p:spPr>
          <p:txBody>
            <a:bodyPr wrap="none" rtlCol="0">
              <a:spAutoFit/>
            </a:bodyPr>
            <a:lstStyle/>
            <a:p>
              <a:pPr>
                <a:spcAft>
                  <a:spcPts val="600"/>
                </a:spcAft>
              </a:pPr>
              <a:r>
                <a:rPr lang="en-US" sz="1600" dirty="0">
                  <a:latin typeface="Amazon Ember Light" charset="0"/>
                  <a:ea typeface="Amazon Ember Light" charset="0"/>
                  <a:cs typeface="Amazon Ember Light" charset="0"/>
                </a:rPr>
                <a:t>Optional:</a:t>
              </a:r>
            </a:p>
            <a:p>
              <a:pPr marL="228594" indent="-228594">
                <a:buFont typeface="Arial" panose="020B0604020202020204" pitchFamily="34" charset="0"/>
                <a:buChar char="•"/>
              </a:pPr>
              <a:r>
                <a:rPr lang="en-US" sz="1600" dirty="0">
                  <a:latin typeface="Amazon Ember Light" charset="0"/>
                  <a:ea typeface="Amazon Ember Light" charset="0"/>
                  <a:cs typeface="Amazon Ember Light" charset="0"/>
                </a:rPr>
                <a:t>ProjectionExpression</a:t>
              </a:r>
            </a:p>
            <a:p>
              <a:pPr marL="228594" indent="-228594">
                <a:buFont typeface="Arial" panose="020B0604020202020204" pitchFamily="34" charset="0"/>
                <a:buChar char="•"/>
              </a:pPr>
              <a:r>
                <a:rPr lang="en-US" sz="1600" dirty="0">
                  <a:latin typeface="Amazon Ember Light" charset="0"/>
                  <a:ea typeface="Amazon Ember Light" charset="0"/>
                  <a:cs typeface="Amazon Ember Light" charset="0"/>
                </a:rPr>
                <a:t>ConsistentRead </a:t>
              </a:r>
            </a:p>
          </p:txBody>
        </p:sp>
        <p:grpSp>
          <p:nvGrpSpPr>
            <p:cNvPr id="2049" name="Group 2048"/>
            <p:cNvGrpSpPr/>
            <p:nvPr/>
          </p:nvGrpSpPr>
          <p:grpSpPr>
            <a:xfrm>
              <a:off x="681215" y="2320892"/>
              <a:ext cx="1505540" cy="1580594"/>
              <a:chOff x="681215" y="2320892"/>
              <a:chExt cx="1505540" cy="1580594"/>
            </a:xfrm>
          </p:grpSpPr>
          <p:sp>
            <p:nvSpPr>
              <p:cNvPr id="11" name="TextBox 10"/>
              <p:cNvSpPr txBox="1"/>
              <p:nvPr/>
            </p:nvSpPr>
            <p:spPr>
              <a:xfrm>
                <a:off x="681215" y="3562932"/>
                <a:ext cx="1505540"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Table or </a:t>
                </a:r>
                <a:r>
                  <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index</a:t>
                </a:r>
              </a:p>
            </p:txBody>
          </p:sp>
          <p:pic>
            <p:nvPicPr>
              <p:cNvPr id="33" name="Graphic 45">
                <a:extLst>
                  <a:ext uri="{FF2B5EF4-FFF2-40B4-BE49-F238E27FC236}">
                    <a16:creationId xmlns:a16="http://schemas.microsoft.com/office/drawing/2014/main" id="{E41541BE-4727-8841-BF0A-E7C98FCD8C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508" y="2320892"/>
                <a:ext cx="1236955" cy="1236955"/>
              </a:xfrm>
              <a:prstGeom prst="rect">
                <a:avLst/>
              </a:prstGeom>
            </p:spPr>
          </p:pic>
        </p:grpSp>
        <p:grpSp>
          <p:nvGrpSpPr>
            <p:cNvPr id="2048" name="Group 2047"/>
            <p:cNvGrpSpPr/>
            <p:nvPr/>
          </p:nvGrpSpPr>
          <p:grpSpPr>
            <a:xfrm>
              <a:off x="9749873" y="2154815"/>
              <a:ext cx="1933543" cy="1582700"/>
              <a:chOff x="8901974" y="2324388"/>
              <a:chExt cx="1933543" cy="1582700"/>
            </a:xfrm>
          </p:grpSpPr>
          <p:sp>
            <p:nvSpPr>
              <p:cNvPr id="14" name="TextBox 13"/>
              <p:cNvSpPr txBox="1"/>
              <p:nvPr/>
            </p:nvSpPr>
            <p:spPr>
              <a:xfrm>
                <a:off x="8901974" y="3568534"/>
                <a:ext cx="1933543"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Collection of </a:t>
                </a:r>
                <a:r>
                  <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items</a:t>
                </a:r>
              </a:p>
            </p:txBody>
          </p:sp>
          <p:grpSp>
            <p:nvGrpSpPr>
              <p:cNvPr id="24" name="Group 23"/>
              <p:cNvGrpSpPr/>
              <p:nvPr/>
            </p:nvGrpSpPr>
            <p:grpSpPr>
              <a:xfrm>
                <a:off x="9332297" y="2324388"/>
                <a:ext cx="1072896" cy="1170433"/>
                <a:chOff x="9383317" y="2324388"/>
                <a:chExt cx="1072896" cy="1170433"/>
              </a:xfrm>
            </p:grpSpPr>
            <p:sp>
              <p:nvSpPr>
                <p:cNvPr id="26" name="Rounded Rectangle 25"/>
                <p:cNvSpPr/>
                <p:nvPr/>
              </p:nvSpPr>
              <p:spPr>
                <a:xfrm>
                  <a:off x="9383317" y="2324388"/>
                  <a:ext cx="1072896" cy="117043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latin typeface="Amazon Ember Light" charset="0"/>
                    <a:ea typeface="Amazon Ember Light" charset="0"/>
                    <a:cs typeface="Amazon Ember Light" charset="0"/>
                  </a:endParaRPr>
                </a:p>
              </p:txBody>
            </p:sp>
            <p:grpSp>
              <p:nvGrpSpPr>
                <p:cNvPr id="3" name="Group 2"/>
                <p:cNvGrpSpPr/>
                <p:nvPr/>
              </p:nvGrpSpPr>
              <p:grpSpPr>
                <a:xfrm>
                  <a:off x="9443236" y="2674654"/>
                  <a:ext cx="953059" cy="469900"/>
                  <a:chOff x="9489895" y="2694659"/>
                  <a:chExt cx="953059" cy="469900"/>
                </a:xfrm>
              </p:grpSpPr>
              <p:pic>
                <p:nvPicPr>
                  <p:cNvPr id="34" name="Graphic 41">
                    <a:extLst>
                      <a:ext uri="{FF2B5EF4-FFF2-40B4-BE49-F238E27FC236}">
                        <a16:creationId xmlns:a16="http://schemas.microsoft.com/office/drawing/2014/main" id="{957FABD6-AE82-C942-8B80-1BD92916EA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9895" y="2694659"/>
                    <a:ext cx="469900" cy="469900"/>
                  </a:xfrm>
                  <a:prstGeom prst="rect">
                    <a:avLst/>
                  </a:prstGeom>
                </p:spPr>
              </p:pic>
              <p:pic>
                <p:nvPicPr>
                  <p:cNvPr id="35" name="Graphic 41">
                    <a:extLst>
                      <a:ext uri="{FF2B5EF4-FFF2-40B4-BE49-F238E27FC236}">
                        <a16:creationId xmlns:a16="http://schemas.microsoft.com/office/drawing/2014/main" id="{957FABD6-AE82-C942-8B80-1BD92916EA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3054" y="2694659"/>
                    <a:ext cx="469900" cy="469900"/>
                  </a:xfrm>
                  <a:prstGeom prst="rect">
                    <a:avLst/>
                  </a:prstGeom>
                </p:spPr>
              </p:pic>
            </p:grpSp>
          </p:grpSp>
        </p:grpSp>
        <p:grpSp>
          <p:nvGrpSpPr>
            <p:cNvPr id="23" name="Group 22"/>
            <p:cNvGrpSpPr/>
            <p:nvPr/>
          </p:nvGrpSpPr>
          <p:grpSpPr>
            <a:xfrm>
              <a:off x="5514381" y="2362468"/>
              <a:ext cx="1076160" cy="1167395"/>
              <a:chOff x="5272864" y="2324389"/>
              <a:chExt cx="1076160" cy="1167395"/>
            </a:xfrm>
          </p:grpSpPr>
          <p:sp>
            <p:nvSpPr>
              <p:cNvPr id="8" name="Rounded Rectangle 7"/>
              <p:cNvSpPr/>
              <p:nvPr/>
            </p:nvSpPr>
            <p:spPr>
              <a:xfrm>
                <a:off x="5272864" y="2324389"/>
                <a:ext cx="1076160" cy="116739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latin typeface="Amazon Ember Light" charset="0"/>
                  <a:ea typeface="Amazon Ember Light" charset="0"/>
                  <a:cs typeface="Amazon Ember Light" charset="0"/>
                </a:endParaRPr>
              </a:p>
            </p:txBody>
          </p:sp>
          <p:grpSp>
            <p:nvGrpSpPr>
              <p:cNvPr id="15" name="Group 14"/>
              <p:cNvGrpSpPr/>
              <p:nvPr/>
            </p:nvGrpSpPr>
            <p:grpSpPr>
              <a:xfrm>
                <a:off x="5334415" y="2448189"/>
                <a:ext cx="953059" cy="919795"/>
                <a:chOff x="5328562" y="2459709"/>
                <a:chExt cx="953059" cy="919795"/>
              </a:xfrm>
            </p:grpSpPr>
            <p:pic>
              <p:nvPicPr>
                <p:cNvPr id="37" name="Graphic 41">
                  <a:extLst>
                    <a:ext uri="{FF2B5EF4-FFF2-40B4-BE49-F238E27FC236}">
                      <a16:creationId xmlns:a16="http://schemas.microsoft.com/office/drawing/2014/main" id="{957FABD6-AE82-C942-8B80-1BD92916EA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8562" y="2459709"/>
                  <a:ext cx="469900" cy="469900"/>
                </a:xfrm>
                <a:prstGeom prst="rect">
                  <a:avLst/>
                </a:prstGeom>
              </p:spPr>
            </p:pic>
            <p:pic>
              <p:nvPicPr>
                <p:cNvPr id="38" name="Graphic 41">
                  <a:extLst>
                    <a:ext uri="{FF2B5EF4-FFF2-40B4-BE49-F238E27FC236}">
                      <a16:creationId xmlns:a16="http://schemas.microsoft.com/office/drawing/2014/main" id="{957FABD6-AE82-C942-8B80-1BD92916EA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1721" y="2459709"/>
                  <a:ext cx="469900" cy="469900"/>
                </a:xfrm>
                <a:prstGeom prst="rect">
                  <a:avLst/>
                </a:prstGeom>
              </p:spPr>
            </p:pic>
            <p:pic>
              <p:nvPicPr>
                <p:cNvPr id="39" name="Graphic 41">
                  <a:extLst>
                    <a:ext uri="{FF2B5EF4-FFF2-40B4-BE49-F238E27FC236}">
                      <a16:creationId xmlns:a16="http://schemas.microsoft.com/office/drawing/2014/main" id="{957FABD6-AE82-C942-8B80-1BD92916EA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0142" y="2909604"/>
                  <a:ext cx="469900" cy="469900"/>
                </a:xfrm>
                <a:prstGeom prst="rect">
                  <a:avLst/>
                </a:prstGeom>
              </p:spPr>
            </p:pic>
          </p:grpSp>
        </p:grpSp>
      </p:grpSp>
      <p:sp>
        <p:nvSpPr>
          <p:cNvPr id="5" name="Rectangle 4"/>
          <p:cNvSpPr/>
          <p:nvPr/>
        </p:nvSpPr>
        <p:spPr>
          <a:xfrm>
            <a:off x="2173603" y="4959887"/>
            <a:ext cx="8068246" cy="830997"/>
          </a:xfrm>
          <a:prstGeom prst="rect">
            <a:avLst/>
          </a:prstGeom>
          <a:ln>
            <a:solidFill>
              <a:schemeClr val="accent2">
                <a:lumMod val="75000"/>
              </a:schemeClr>
            </a:solidFill>
          </a:ln>
        </p:spPr>
        <p:txBody>
          <a:bodyPr wrap="square">
            <a:spAutoFit/>
          </a:bodyPr>
          <a:lstStyle/>
          <a:p>
            <a:r>
              <a:rPr lang="en-US" sz="1600" dirty="0">
                <a:latin typeface="Courier New" panose="02070309020205020404" pitchFamily="49" charset="0"/>
                <a:cs typeface="Courier New" panose="02070309020205020404" pitchFamily="49" charset="0"/>
              </a:rPr>
              <a:t>response = table.query (</a:t>
            </a:r>
          </a:p>
          <a:p>
            <a:r>
              <a:rPr lang="en-US" sz="1600" dirty="0">
                <a:latin typeface="Courier New" panose="02070309020205020404" pitchFamily="49" charset="0"/>
                <a:cs typeface="Courier New" panose="02070309020205020404" pitchFamily="49" charset="0"/>
              </a:rPr>
              <a:t>    KeyConditionExpression = Key('username').eq('johndoe')</a:t>
            </a:r>
          </a:p>
          <a:p>
            <a:r>
              <a:rPr lang="en-US" sz="1600" dirty="0">
                <a:latin typeface="Courier New" panose="02070309020205020404" pitchFamily="49" charset="0"/>
                <a:cs typeface="Courier New" panose="02070309020205020404" pitchFamily="49" charset="0"/>
              </a:rPr>
              <a:t>)</a:t>
            </a:r>
          </a:p>
        </p:txBody>
      </p:sp>
      <p:sp>
        <p:nvSpPr>
          <p:cNvPr id="36" name="Rectangle 35"/>
          <p:cNvSpPr/>
          <p:nvPr/>
        </p:nvSpPr>
        <p:spPr>
          <a:xfrm>
            <a:off x="3554238" y="5011369"/>
            <a:ext cx="1463040" cy="27432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D2B8AF5D-009D-E244-B15C-423B61B21C27}"/>
              </a:ext>
            </a:extLst>
          </p:cNvPr>
          <p:cNvSpPr txBox="1"/>
          <p:nvPr/>
        </p:nvSpPr>
        <p:spPr>
          <a:xfrm>
            <a:off x="419100" y="1290775"/>
            <a:ext cx="11353799" cy="369332"/>
          </a:xfrm>
          <a:prstGeom prst="rect">
            <a:avLst/>
          </a:prstGeom>
          <a:noFill/>
        </p:spPr>
        <p:txBody>
          <a:bodyPr wrap="square">
            <a:spAutoFit/>
          </a:bodyPr>
          <a:lstStyle/>
          <a:p>
            <a:r>
              <a:rPr lang="en-US" dirty="0">
                <a:highlight>
                  <a:srgbClr val="FFFF00"/>
                </a:highlight>
              </a:rPr>
              <a:t>The</a:t>
            </a:r>
            <a:r>
              <a:rPr lang="en-US" baseline="0" dirty="0">
                <a:highlight>
                  <a:srgbClr val="FFFF00"/>
                </a:highlight>
              </a:rPr>
              <a:t> </a:t>
            </a:r>
            <a:r>
              <a:rPr lang="en-US" b="0" i="1" baseline="0" dirty="0">
                <a:highlight>
                  <a:srgbClr val="FFFF00"/>
                </a:highlight>
                <a:latin typeface="Courier New" panose="02070309020205020404" pitchFamily="49" charset="0"/>
                <a:cs typeface="Courier New" panose="02070309020205020404" pitchFamily="49" charset="0"/>
              </a:rPr>
              <a:t>Query</a:t>
            </a:r>
            <a:r>
              <a:rPr lang="en-US" baseline="0" dirty="0">
                <a:highlight>
                  <a:srgbClr val="FFFF00"/>
                </a:highlight>
              </a:rPr>
              <a:t> operation allows you to read only the items that match the primary key from a table or secondary index</a:t>
            </a:r>
            <a:r>
              <a:rPr lang="en-US" baseline="0" dirty="0"/>
              <a:t>. </a:t>
            </a:r>
            <a:endParaRPr lang="en-US" dirty="0"/>
          </a:p>
        </p:txBody>
      </p:sp>
    </p:spTree>
    <p:custDataLst>
      <p:tags r:id="rId1"/>
    </p:custDataLst>
    <p:extLst>
      <p:ext uri="{BB962C8B-B14F-4D97-AF65-F5344CB8AC3E}">
        <p14:creationId xmlns:p14="http://schemas.microsoft.com/office/powerpoint/2010/main" val="23233451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Scanning a table</a:t>
            </a:r>
            <a:endParaRPr lang="en-US" dirty="0">
              <a:solidFill>
                <a:srgbClr val="FFFFFF"/>
              </a:solidFill>
              <a:latin typeface="Amazon Ember Light" panose="020B0403020204020204"/>
            </a:endParaRPr>
          </a:p>
        </p:txBody>
      </p:sp>
      <p:sp>
        <p:nvSpPr>
          <p:cNvPr id="4" name="Slide Number Placeholder 3"/>
          <p:cNvSpPr>
            <a:spLocks noGrp="1"/>
          </p:cNvSpPr>
          <p:nvPr>
            <p:ph type="sldNum" sz="quarter" idx="12"/>
          </p:nvPr>
        </p:nvSpPr>
        <p:spPr/>
        <p:txBody>
          <a:bodyPr/>
          <a:lstStyle/>
          <a:p>
            <a:fld id="{9FC43BFD-8FF7-A343-A8A6-E2338FCE8046}" type="slidenum">
              <a:rPr lang="en-US" smtClean="0"/>
              <a:pPr/>
              <a:t>177</a:t>
            </a:fld>
            <a:endParaRPr lang="en-US" dirty="0"/>
          </a:p>
        </p:txBody>
      </p:sp>
      <p:sp>
        <p:nvSpPr>
          <p:cNvPr id="19" name="Footer Placeholder 4"/>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grpSp>
        <p:nvGrpSpPr>
          <p:cNvPr id="29" name="Group 28"/>
          <p:cNvGrpSpPr/>
          <p:nvPr/>
        </p:nvGrpSpPr>
        <p:grpSpPr>
          <a:xfrm>
            <a:off x="419100" y="1575942"/>
            <a:ext cx="6717575" cy="1821754"/>
            <a:chOff x="419086" y="1593253"/>
            <a:chExt cx="6717575" cy="1821754"/>
          </a:xfrm>
        </p:grpSpPr>
        <p:grpSp>
          <p:nvGrpSpPr>
            <p:cNvPr id="11" name="Group 10"/>
            <p:cNvGrpSpPr/>
            <p:nvPr/>
          </p:nvGrpSpPr>
          <p:grpSpPr>
            <a:xfrm>
              <a:off x="2183573" y="1593253"/>
              <a:ext cx="2765407" cy="1821754"/>
              <a:chOff x="2043258" y="1896174"/>
              <a:chExt cx="2074055" cy="1366315"/>
            </a:xfrm>
          </p:grpSpPr>
          <p:sp>
            <p:nvSpPr>
              <p:cNvPr id="16" name="Right Arrow 15"/>
              <p:cNvSpPr/>
              <p:nvPr/>
            </p:nvSpPr>
            <p:spPr>
              <a:xfrm>
                <a:off x="2043258" y="1896174"/>
                <a:ext cx="2037567" cy="1366315"/>
              </a:xfrm>
              <a:prstGeom prst="rightArrow">
                <a:avLst/>
              </a:prstGeom>
              <a:solidFill>
                <a:schemeClr val="tx2">
                  <a:lumMod val="20000"/>
                  <a:lumOff val="80000"/>
                </a:schemeClr>
              </a:solidFill>
              <a:ln>
                <a:solidFill>
                  <a:schemeClr val="tx2"/>
                </a:solidFill>
              </a:ln>
            </p:spPr>
            <p:style>
              <a:lnRef idx="1">
                <a:schemeClr val="accent6"/>
              </a:lnRef>
              <a:fillRef idx="2">
                <a:schemeClr val="accent6"/>
              </a:fillRef>
              <a:effectRef idx="1">
                <a:schemeClr val="accent6"/>
              </a:effectRef>
              <a:fontRef idx="minor">
                <a:schemeClr val="dk1"/>
              </a:fontRef>
            </p:style>
            <p:txBody>
              <a:bodyPr lIns="0" rtlCol="0" anchor="b"/>
              <a:lstStyle/>
              <a:p>
                <a:pPr lvl="2"/>
                <a:endParaRPr lang="en-US" sz="1600" dirty="0">
                  <a:latin typeface="Amazon Ember Light" charset="0"/>
                  <a:ea typeface="Amazon Ember Light" charset="0"/>
                  <a:cs typeface="Amazon Ember Light" charset="0"/>
                </a:endParaRPr>
              </a:p>
            </p:txBody>
          </p:sp>
          <p:pic>
            <p:nvPicPr>
              <p:cNvPr id="17" name="Picture 2" descr="https://openclipart.org/image/300px/svg_to_png/215455/fil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902" y="2291622"/>
                <a:ext cx="505520" cy="50552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573201" y="2390866"/>
                <a:ext cx="1544112" cy="376930"/>
              </a:xfrm>
              <a:prstGeom prst="rect">
                <a:avLst/>
              </a:prstGeom>
              <a:noFill/>
            </p:spPr>
            <p:txBody>
              <a:bodyPr wrap="square" rtlCol="0">
                <a:spAutoFit/>
              </a:bodyPr>
              <a:lstStyle/>
              <a:p>
                <a:r>
                  <a:rPr lang="en-US" sz="1333" dirty="0">
                    <a:latin typeface="Amazon Ember Light" charset="0"/>
                    <a:ea typeface="Amazon Ember Light" charset="0"/>
                    <a:cs typeface="Amazon Ember Light" charset="0"/>
                  </a:rPr>
                  <a:t>FilterExpression (optional)</a:t>
                </a:r>
              </a:p>
            </p:txBody>
          </p:sp>
        </p:grpSp>
        <p:grpSp>
          <p:nvGrpSpPr>
            <p:cNvPr id="3" name="Group 2"/>
            <p:cNvGrpSpPr/>
            <p:nvPr/>
          </p:nvGrpSpPr>
          <p:grpSpPr>
            <a:xfrm>
              <a:off x="5203118" y="1716927"/>
              <a:ext cx="1933543" cy="1574406"/>
              <a:chOff x="4613525" y="1861485"/>
              <a:chExt cx="1933543" cy="1574406"/>
            </a:xfrm>
          </p:grpSpPr>
          <p:sp>
            <p:nvSpPr>
              <p:cNvPr id="8" name="TextBox 7"/>
              <p:cNvSpPr txBox="1"/>
              <p:nvPr/>
            </p:nvSpPr>
            <p:spPr>
              <a:xfrm>
                <a:off x="4613525" y="3097337"/>
                <a:ext cx="1933543"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Collection of </a:t>
                </a:r>
                <a:r>
                  <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items</a:t>
                </a:r>
              </a:p>
            </p:txBody>
          </p:sp>
          <p:grpSp>
            <p:nvGrpSpPr>
              <p:cNvPr id="22" name="Group 21"/>
              <p:cNvGrpSpPr/>
              <p:nvPr/>
            </p:nvGrpSpPr>
            <p:grpSpPr>
              <a:xfrm>
                <a:off x="5043848" y="1861485"/>
                <a:ext cx="1072896" cy="1170433"/>
                <a:chOff x="9383317" y="2324388"/>
                <a:chExt cx="1072896" cy="1170433"/>
              </a:xfrm>
            </p:grpSpPr>
            <p:sp>
              <p:nvSpPr>
                <p:cNvPr id="23" name="Rounded Rectangle 22"/>
                <p:cNvSpPr/>
                <p:nvPr/>
              </p:nvSpPr>
              <p:spPr>
                <a:xfrm>
                  <a:off x="9383317" y="2324388"/>
                  <a:ext cx="1072896" cy="117043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dirty="0">
                    <a:latin typeface="Amazon Ember Light" charset="0"/>
                    <a:ea typeface="Amazon Ember Light" charset="0"/>
                    <a:cs typeface="Amazon Ember Light" charset="0"/>
                  </a:endParaRPr>
                </a:p>
              </p:txBody>
            </p:sp>
            <p:grpSp>
              <p:nvGrpSpPr>
                <p:cNvPr id="24" name="Group 23"/>
                <p:cNvGrpSpPr/>
                <p:nvPr/>
              </p:nvGrpSpPr>
              <p:grpSpPr>
                <a:xfrm>
                  <a:off x="9443236" y="2674654"/>
                  <a:ext cx="953059" cy="469900"/>
                  <a:chOff x="9489895" y="2694659"/>
                  <a:chExt cx="953059" cy="469900"/>
                </a:xfrm>
              </p:grpSpPr>
              <p:pic>
                <p:nvPicPr>
                  <p:cNvPr id="25" name="Graphic 41">
                    <a:extLst>
                      <a:ext uri="{FF2B5EF4-FFF2-40B4-BE49-F238E27FC236}">
                        <a16:creationId xmlns:a16="http://schemas.microsoft.com/office/drawing/2014/main" id="{957FABD6-AE82-C942-8B80-1BD92916EA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9895" y="2694659"/>
                    <a:ext cx="469900" cy="469900"/>
                  </a:xfrm>
                  <a:prstGeom prst="rect">
                    <a:avLst/>
                  </a:prstGeom>
                </p:spPr>
              </p:pic>
              <p:pic>
                <p:nvPicPr>
                  <p:cNvPr id="27" name="Graphic 41">
                    <a:extLst>
                      <a:ext uri="{FF2B5EF4-FFF2-40B4-BE49-F238E27FC236}">
                        <a16:creationId xmlns:a16="http://schemas.microsoft.com/office/drawing/2014/main" id="{957FABD6-AE82-C942-8B80-1BD92916EA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3054" y="2694659"/>
                    <a:ext cx="469900" cy="469900"/>
                  </a:xfrm>
                  <a:prstGeom prst="rect">
                    <a:avLst/>
                  </a:prstGeom>
                </p:spPr>
              </p:pic>
            </p:grpSp>
          </p:grpSp>
        </p:grpSp>
        <p:grpSp>
          <p:nvGrpSpPr>
            <p:cNvPr id="5" name="Group 4"/>
            <p:cNvGrpSpPr/>
            <p:nvPr/>
          </p:nvGrpSpPr>
          <p:grpSpPr>
            <a:xfrm>
              <a:off x="419086" y="1683666"/>
              <a:ext cx="1510350" cy="1640928"/>
              <a:chOff x="399272" y="1794963"/>
              <a:chExt cx="1510350" cy="1640928"/>
            </a:xfrm>
          </p:grpSpPr>
          <p:sp>
            <p:nvSpPr>
              <p:cNvPr id="7" name="TextBox 6"/>
              <p:cNvSpPr txBox="1"/>
              <p:nvPr/>
            </p:nvSpPr>
            <p:spPr>
              <a:xfrm>
                <a:off x="399272" y="3097337"/>
                <a:ext cx="1510350" cy="338554"/>
              </a:xfrm>
              <a:prstGeom prst="rect">
                <a:avLst/>
              </a:prstGeom>
              <a:noFill/>
            </p:spPr>
            <p:txBody>
              <a:bodyPr wrap="none" rtlCol="0">
                <a:spAutoFit/>
              </a:bodyPr>
              <a:lstStyle/>
              <a:p>
                <a:r>
                  <a:rPr lang="en-US" sz="1600" dirty="0">
                    <a:latin typeface="Amazon Ember" panose="020B0603020204020204" pitchFamily="34" charset="0"/>
                    <a:ea typeface="Amazon Ember" panose="020B0603020204020204" pitchFamily="34" charset="0"/>
                    <a:cs typeface="Amazon Ember" panose="020B0603020204020204" pitchFamily="34" charset="0"/>
                  </a:rPr>
                  <a:t>Table or </a:t>
                </a:r>
                <a:r>
                  <a:rPr lang="en-US" sz="16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Index</a:t>
                </a:r>
              </a:p>
            </p:txBody>
          </p:sp>
          <p:pic>
            <p:nvPicPr>
              <p:cNvPr id="28" name="Graphic 45">
                <a:extLst>
                  <a:ext uri="{FF2B5EF4-FFF2-40B4-BE49-F238E27FC236}">
                    <a16:creationId xmlns:a16="http://schemas.microsoft.com/office/drawing/2014/main" id="{E41541BE-4727-8841-BF0A-E7C98FCD8C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5970" y="1794963"/>
                <a:ext cx="1236955" cy="1236955"/>
              </a:xfrm>
              <a:prstGeom prst="rect">
                <a:avLst/>
              </a:prstGeom>
            </p:spPr>
          </p:pic>
        </p:grpSp>
      </p:grpSp>
      <p:sp>
        <p:nvSpPr>
          <p:cNvPr id="30" name="TextBox 29"/>
          <p:cNvSpPr txBox="1"/>
          <p:nvPr/>
        </p:nvSpPr>
        <p:spPr>
          <a:xfrm>
            <a:off x="7566334" y="1266036"/>
            <a:ext cx="4536819" cy="1569660"/>
          </a:xfrm>
          <a:prstGeom prst="rect">
            <a:avLst/>
          </a:prstGeom>
          <a:solidFill>
            <a:schemeClr val="bg1"/>
          </a:solidFill>
          <a:ln>
            <a:solidFill>
              <a:schemeClr val="tx2"/>
            </a:solidFill>
          </a:ln>
        </p:spPr>
        <p:txBody>
          <a:bodyPr wrap="non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 </a:t>
            </a:r>
            <a:r>
              <a:rPr lang="en-US" sz="24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scan operation reads </a:t>
            </a:r>
            <a:r>
              <a:rPr lang="en-US" sz="2400" b="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all</a:t>
            </a:r>
            <a:r>
              <a:rPr lang="en-US" sz="240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 items </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from the table or index. </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 query operation is more </a:t>
            </a:r>
            <a:b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efficient than a scan operation.</a:t>
            </a:r>
          </a:p>
        </p:txBody>
      </p:sp>
      <p:sp>
        <p:nvSpPr>
          <p:cNvPr id="6" name="TextBox 5"/>
          <p:cNvSpPr txBox="1"/>
          <p:nvPr/>
        </p:nvSpPr>
        <p:spPr>
          <a:xfrm>
            <a:off x="3305650" y="4213907"/>
            <a:ext cx="5245347" cy="830997"/>
          </a:xfrm>
          <a:prstGeom prst="rect">
            <a:avLst/>
          </a:prstGeom>
          <a:noFill/>
          <a:ln>
            <a:solidFill>
              <a:schemeClr val="accent2">
                <a:lumMod val="75000"/>
              </a:schemeClr>
            </a:solidFill>
          </a:ln>
        </p:spPr>
        <p:txBody>
          <a:bodyPr wrap="none" rtlCol="0">
            <a:spAutoFit/>
          </a:bodyPr>
          <a:lstStyle/>
          <a:p>
            <a:r>
              <a:rPr lang="en-US" sz="1600" dirty="0">
                <a:latin typeface="Courier New" panose="02070309020205020404" pitchFamily="49" charset="0"/>
                <a:ea typeface="Amazon Ember Light" panose="020B0403020204020204" pitchFamily="34" charset="0"/>
                <a:cs typeface="Courier New" panose="02070309020205020404" pitchFamily="49" charset="0"/>
              </a:rPr>
              <a:t>response = table.scan (</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    FilterExpression = Attr('age').lt(27)</a:t>
            </a:r>
          </a:p>
          <a:p>
            <a:r>
              <a:rPr lang="en-US" sz="1600" dirty="0">
                <a:latin typeface="Courier New" panose="02070309020205020404" pitchFamily="49" charset="0"/>
                <a:ea typeface="Amazon Ember Light" panose="020B0403020204020204" pitchFamily="34" charset="0"/>
                <a:cs typeface="Courier New" panose="02070309020205020404" pitchFamily="49" charset="0"/>
              </a:rPr>
              <a:t>)</a:t>
            </a:r>
          </a:p>
        </p:txBody>
      </p:sp>
      <p:sp>
        <p:nvSpPr>
          <p:cNvPr id="26" name="Rectangle 25"/>
          <p:cNvSpPr/>
          <p:nvPr/>
        </p:nvSpPr>
        <p:spPr>
          <a:xfrm>
            <a:off x="4707177" y="4255993"/>
            <a:ext cx="1280160" cy="274320"/>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98181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Limitations of RDBMS (2/3) : </a:t>
            </a:r>
            <a:r>
              <a:rPr lang="en-US" sz="4000" b="1" dirty="0"/>
              <a:t>Restricted Data Model</a:t>
            </a:r>
          </a:p>
        </p:txBody>
      </p:sp>
      <p:sp>
        <p:nvSpPr>
          <p:cNvPr id="3" name="Content Placeholder 2"/>
          <p:cNvSpPr>
            <a:spLocks noGrp="1"/>
          </p:cNvSpPr>
          <p:nvPr>
            <p:ph idx="1"/>
          </p:nvPr>
        </p:nvSpPr>
        <p:spPr/>
        <p:txBody>
          <a:bodyPr>
            <a:normAutofit fontScale="92500" lnSpcReduction="20000"/>
          </a:bodyPr>
          <a:lstStyle/>
          <a:p>
            <a:pPr>
              <a:lnSpc>
                <a:spcPct val="110000"/>
              </a:lnSpc>
            </a:pPr>
            <a:r>
              <a:rPr lang="en-US" dirty="0"/>
              <a:t>The relational model divides information into </a:t>
            </a:r>
            <a:r>
              <a:rPr lang="en-US" b="1" dirty="0"/>
              <a:t>tuples</a:t>
            </a:r>
            <a:r>
              <a:rPr lang="en-US" dirty="0"/>
              <a:t> (rows):</a:t>
            </a:r>
          </a:p>
          <a:p>
            <a:pPr lvl="1">
              <a:lnSpc>
                <a:spcPct val="110000"/>
              </a:lnSpc>
            </a:pPr>
            <a:r>
              <a:rPr lang="en-US" dirty="0">
                <a:highlight>
                  <a:srgbClr val="FFFF00"/>
                </a:highlight>
              </a:rPr>
              <a:t>A tuple is a limited data structure as it captures a set of values but:</a:t>
            </a:r>
          </a:p>
          <a:p>
            <a:pPr lvl="2">
              <a:lnSpc>
                <a:spcPct val="110000"/>
              </a:lnSpc>
            </a:pPr>
            <a:r>
              <a:rPr lang="en-US" dirty="0">
                <a:highlight>
                  <a:srgbClr val="FFFF00"/>
                </a:highlight>
              </a:rPr>
              <a:t>you cannot nest one tuple within another to get nested records</a:t>
            </a:r>
          </a:p>
          <a:p>
            <a:pPr lvl="2">
              <a:lnSpc>
                <a:spcPct val="110000"/>
              </a:lnSpc>
            </a:pPr>
            <a:r>
              <a:rPr lang="en-US" dirty="0">
                <a:highlight>
                  <a:srgbClr val="FFFF00"/>
                </a:highlight>
              </a:rPr>
              <a:t>you cannot put a list of values or tuples within another</a:t>
            </a:r>
          </a:p>
          <a:p>
            <a:pPr>
              <a:lnSpc>
                <a:spcPct val="110000"/>
              </a:lnSpc>
            </a:pPr>
            <a:endParaRPr lang="en-US" dirty="0"/>
          </a:p>
          <a:p>
            <a:pPr>
              <a:lnSpc>
                <a:spcPct val="110000"/>
              </a:lnSpc>
            </a:pPr>
            <a:r>
              <a:rPr lang="en-US" dirty="0">
                <a:highlight>
                  <a:srgbClr val="FFFF00"/>
                </a:highlight>
              </a:rPr>
              <a:t>RDBMS are not optimized to manage unstructured data.</a:t>
            </a:r>
            <a:endParaRPr lang="en-US" dirty="0"/>
          </a:p>
          <a:p>
            <a:pPr>
              <a:lnSpc>
                <a:spcPct val="110000"/>
              </a:lnSpc>
            </a:pPr>
            <a:r>
              <a:rPr lang="en-US" dirty="0"/>
              <a:t>Sometimes it may be helpful to operate on data in units that have a more complex structure than a set of tuples.</a:t>
            </a:r>
          </a:p>
          <a:p>
            <a:pPr>
              <a:lnSpc>
                <a:spcPct val="110000"/>
              </a:lnSpc>
            </a:pPr>
            <a:endParaRPr lang="en-US" dirty="0"/>
          </a:p>
          <a:p>
            <a:pPr>
              <a:lnSpc>
                <a:spcPct val="110000"/>
              </a:lnSpc>
            </a:pPr>
            <a:r>
              <a:rPr lang="en-US" b="1" dirty="0">
                <a:solidFill>
                  <a:srgbClr val="FF0000"/>
                </a:solidFill>
              </a:rPr>
              <a:t>Aggregate orientation </a:t>
            </a:r>
            <a:r>
              <a:rPr lang="en-US" dirty="0"/>
              <a:t>is used to refer the concept of allowing lists and other record structures to be nested inside a tuple.</a:t>
            </a:r>
          </a:p>
          <a:p>
            <a:pPr lvl="1"/>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18</a:t>
            </a:fld>
            <a:endParaRPr lang="en-US"/>
          </a:p>
        </p:txBody>
      </p:sp>
      <p:sp>
        <p:nvSpPr>
          <p:cNvPr id="5" name="Footer Placeholder 4">
            <a:extLst>
              <a:ext uri="{FF2B5EF4-FFF2-40B4-BE49-F238E27FC236}">
                <a16:creationId xmlns:a16="http://schemas.microsoft.com/office/drawing/2014/main" id="{D6F8B081-D833-FB46-8B83-1B6FD692DE8E}"/>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52774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 of the Cluster</a:t>
            </a:r>
            <a:endParaRPr lang="en-US" b="1" dirty="0"/>
          </a:p>
        </p:txBody>
      </p:sp>
      <p:sp>
        <p:nvSpPr>
          <p:cNvPr id="3" name="Content Placeholder 2"/>
          <p:cNvSpPr>
            <a:spLocks noGrp="1"/>
          </p:cNvSpPr>
          <p:nvPr>
            <p:ph idx="1"/>
          </p:nvPr>
        </p:nvSpPr>
        <p:spPr/>
        <p:txBody>
          <a:bodyPr>
            <a:normAutofit fontScale="77500" lnSpcReduction="20000"/>
          </a:bodyPr>
          <a:lstStyle/>
          <a:p>
            <a:pPr>
              <a:lnSpc>
                <a:spcPct val="120000"/>
              </a:lnSpc>
            </a:pPr>
            <a:r>
              <a:rPr lang="en-US" dirty="0"/>
              <a:t>The 2000s did see several large web properties dramatically increase in scale.</a:t>
            </a:r>
          </a:p>
          <a:p>
            <a:pPr lvl="1">
              <a:lnSpc>
                <a:spcPct val="120000"/>
              </a:lnSpc>
            </a:pPr>
            <a:r>
              <a:rPr lang="en-US" dirty="0"/>
              <a:t>Web sites started tracking activity and structure in a very detailed way</a:t>
            </a:r>
          </a:p>
          <a:p>
            <a:pPr lvl="1">
              <a:lnSpc>
                <a:spcPct val="120000"/>
              </a:lnSpc>
            </a:pPr>
            <a:r>
              <a:rPr lang="en-US" dirty="0"/>
              <a:t>Large sets of data appeared: links, social networks, activity in logs, and mapping data.</a:t>
            </a:r>
          </a:p>
          <a:p>
            <a:pPr lvl="1">
              <a:lnSpc>
                <a:spcPct val="120000"/>
              </a:lnSpc>
            </a:pPr>
            <a:r>
              <a:rPr lang="en-US" dirty="0"/>
              <a:t>Biggest websites grew to be vast estates regularly serving huge number of visitors.</a:t>
            </a:r>
          </a:p>
          <a:p>
            <a:pPr lvl="1">
              <a:lnSpc>
                <a:spcPct val="120000"/>
              </a:lnSpc>
            </a:pPr>
            <a:endParaRPr lang="en-US" dirty="0"/>
          </a:p>
          <a:p>
            <a:pPr>
              <a:lnSpc>
                <a:spcPct val="120000"/>
              </a:lnSpc>
            </a:pPr>
            <a:r>
              <a:rPr lang="en-US" dirty="0"/>
              <a:t>Coping with the increase in data traffic required more computing resources.</a:t>
            </a:r>
          </a:p>
          <a:p>
            <a:pPr lvl="1">
              <a:lnSpc>
                <a:spcPct val="120000"/>
              </a:lnSpc>
            </a:pPr>
            <a:r>
              <a:rPr lang="en-US" dirty="0"/>
              <a:t>Scaling up or out</a:t>
            </a:r>
          </a:p>
          <a:p>
            <a:pPr lvl="1">
              <a:lnSpc>
                <a:spcPct val="120000"/>
              </a:lnSpc>
            </a:pPr>
            <a:endParaRPr lang="en-US" dirty="0"/>
          </a:p>
          <a:p>
            <a:pPr>
              <a:lnSpc>
                <a:spcPct val="120000"/>
              </a:lnSpc>
            </a:pPr>
            <a:r>
              <a:rPr lang="en-US" dirty="0"/>
              <a:t>A cluster of small machines </a:t>
            </a:r>
            <a:r>
              <a:rPr lang="en-US" dirty="0">
                <a:highlight>
                  <a:srgbClr val="FFFF00"/>
                </a:highlight>
              </a:rPr>
              <a:t>can use commodity hardware </a:t>
            </a:r>
            <a:r>
              <a:rPr lang="en-US" dirty="0"/>
              <a:t>and ends up being cheaper at these kinds of scales. </a:t>
            </a:r>
          </a:p>
          <a:p>
            <a:pPr lvl="1">
              <a:lnSpc>
                <a:spcPct val="120000"/>
              </a:lnSpc>
            </a:pPr>
            <a:r>
              <a:rPr lang="en-US" b="1" dirty="0"/>
              <a:t>Reliability</a:t>
            </a:r>
            <a:r>
              <a:rPr lang="en-US" dirty="0"/>
              <a:t> and </a:t>
            </a:r>
            <a:r>
              <a:rPr lang="en-US" b="1" dirty="0"/>
              <a:t>fault tolerance </a:t>
            </a:r>
            <a:r>
              <a:rPr lang="en-US" dirty="0"/>
              <a:t>are required for clusters.</a:t>
            </a:r>
          </a:p>
        </p:txBody>
      </p:sp>
      <p:sp>
        <p:nvSpPr>
          <p:cNvPr id="4" name="Slide Number Placeholder 3"/>
          <p:cNvSpPr>
            <a:spLocks noGrp="1"/>
          </p:cNvSpPr>
          <p:nvPr>
            <p:ph type="sldNum" sz="quarter" idx="12"/>
          </p:nvPr>
        </p:nvSpPr>
        <p:spPr/>
        <p:txBody>
          <a:bodyPr/>
          <a:lstStyle/>
          <a:p>
            <a:fld id="{BD332752-9405-3B49-87A2-9A38CAF0CA50}" type="slidenum">
              <a:rPr lang="en-US" smtClean="0"/>
              <a:t>19</a:t>
            </a:fld>
            <a:endParaRPr lang="en-US"/>
          </a:p>
        </p:txBody>
      </p:sp>
      <p:sp>
        <p:nvSpPr>
          <p:cNvPr id="5" name="Footer Placeholder 4">
            <a:extLst>
              <a:ext uri="{FF2B5EF4-FFF2-40B4-BE49-F238E27FC236}">
                <a16:creationId xmlns:a16="http://schemas.microsoft.com/office/drawing/2014/main" id="{C7B7FB71-5F3B-C24C-A910-38D23B425582}"/>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32703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D332752-9405-3B49-87A2-9A38CAF0CA50}" type="slidenum">
              <a:rPr lang="en-US" smtClean="0"/>
              <a:t>2</a:t>
            </a:fld>
            <a:endParaRPr lang="en-US"/>
          </a:p>
        </p:txBody>
      </p:sp>
      <p:pic>
        <p:nvPicPr>
          <p:cNvPr id="5" name="Content Placeholder 5">
            <a:extLst>
              <a:ext uri="{FF2B5EF4-FFF2-40B4-BE49-F238E27FC236}">
                <a16:creationId xmlns:a16="http://schemas.microsoft.com/office/drawing/2014/main" id="{61839CA4-23CB-E744-A3F9-269A2B65EF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500" y="1013300"/>
            <a:ext cx="6778999" cy="4357398"/>
          </a:xfrm>
          <a:prstGeom prst="rect">
            <a:avLst/>
          </a:prstGeom>
        </p:spPr>
      </p:pic>
      <p:sp>
        <p:nvSpPr>
          <p:cNvPr id="6" name="Footer Placeholder 5">
            <a:extLst>
              <a:ext uri="{FF2B5EF4-FFF2-40B4-BE49-F238E27FC236}">
                <a16:creationId xmlns:a16="http://schemas.microsoft.com/office/drawing/2014/main" id="{33DD818E-B5F3-294D-A19D-1DD24B523A9D}"/>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601055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RDBMS (3/3): </a:t>
            </a:r>
            <a:r>
              <a:rPr lang="en-US" b="1" dirty="0"/>
              <a:t>Not built to run on Clusters</a:t>
            </a:r>
            <a:endParaRPr lang="en-US" dirty="0"/>
          </a:p>
        </p:txBody>
      </p:sp>
      <p:sp>
        <p:nvSpPr>
          <p:cNvPr id="3" name="Content Placeholder 2"/>
          <p:cNvSpPr>
            <a:spLocks noGrp="1"/>
          </p:cNvSpPr>
          <p:nvPr>
            <p:ph idx="1"/>
          </p:nvPr>
        </p:nvSpPr>
        <p:spPr>
          <a:xfrm>
            <a:off x="554182" y="2141537"/>
            <a:ext cx="10515600" cy="4351338"/>
          </a:xfrm>
        </p:spPr>
        <p:txBody>
          <a:bodyPr>
            <a:normAutofit fontScale="92500" lnSpcReduction="10000"/>
          </a:bodyPr>
          <a:lstStyle/>
          <a:p>
            <a:pPr>
              <a:lnSpc>
                <a:spcPct val="110000"/>
              </a:lnSpc>
            </a:pPr>
            <a:r>
              <a:rPr lang="en-US" dirty="0">
                <a:highlight>
                  <a:srgbClr val="FFFF00"/>
                </a:highlight>
              </a:rPr>
              <a:t>Relational databases are not designed to be run on clusters</a:t>
            </a:r>
          </a:p>
          <a:p>
            <a:pPr lvl="1">
              <a:lnSpc>
                <a:spcPct val="110000"/>
              </a:lnSpc>
            </a:pPr>
            <a:r>
              <a:rPr lang="en-US" u="sng" dirty="0"/>
              <a:t>Distributed relational databases </a:t>
            </a:r>
            <a:r>
              <a:rPr lang="en-US" dirty="0"/>
              <a:t>work on the concept of a shared disk subsystem which means the cluster still has the disk as a single point of failure.</a:t>
            </a:r>
          </a:p>
          <a:p>
            <a:pPr>
              <a:lnSpc>
                <a:spcPct val="110000"/>
              </a:lnSpc>
            </a:pPr>
            <a:endParaRPr lang="en-US" dirty="0"/>
          </a:p>
          <a:p>
            <a:pPr>
              <a:lnSpc>
                <a:spcPct val="110000"/>
              </a:lnSpc>
            </a:pPr>
            <a:r>
              <a:rPr lang="en-US" dirty="0"/>
              <a:t>Relational databases could also be run as separate servers for different sets of data (</a:t>
            </a:r>
            <a:r>
              <a:rPr lang="en-US" dirty="0" err="1">
                <a:highlight>
                  <a:srgbClr val="FF0000"/>
                </a:highlight>
              </a:rPr>
              <a:t>sharding</a:t>
            </a:r>
            <a:r>
              <a:rPr lang="en-US" dirty="0"/>
              <a:t>)</a:t>
            </a:r>
          </a:p>
          <a:p>
            <a:pPr lvl="1">
              <a:lnSpc>
                <a:spcPct val="110000"/>
              </a:lnSpc>
            </a:pPr>
            <a:r>
              <a:rPr lang="en-US" dirty="0"/>
              <a:t>All the </a:t>
            </a:r>
            <a:r>
              <a:rPr lang="en-US" dirty="0" err="1"/>
              <a:t>sharding</a:t>
            </a:r>
            <a:r>
              <a:rPr lang="en-US" dirty="0"/>
              <a:t> has to be controlled by the application which has to keep track of which database server to talk to for each bit of data.</a:t>
            </a:r>
          </a:p>
          <a:p>
            <a:pPr lvl="1">
              <a:lnSpc>
                <a:spcPct val="110000"/>
              </a:lnSpc>
            </a:pPr>
            <a:r>
              <a:rPr lang="en-US" dirty="0"/>
              <a:t>Lose any querying, referential integrity, transactions, or consistency control across shards.</a:t>
            </a:r>
          </a:p>
        </p:txBody>
      </p:sp>
      <p:sp>
        <p:nvSpPr>
          <p:cNvPr id="4" name="Slide Number Placeholder 3"/>
          <p:cNvSpPr>
            <a:spLocks noGrp="1"/>
          </p:cNvSpPr>
          <p:nvPr>
            <p:ph type="sldNum" sz="quarter" idx="12"/>
          </p:nvPr>
        </p:nvSpPr>
        <p:spPr/>
        <p:txBody>
          <a:bodyPr/>
          <a:lstStyle/>
          <a:p>
            <a:fld id="{BD332752-9405-3B49-87A2-9A38CAF0CA50}" type="slidenum">
              <a:rPr lang="en-US" smtClean="0"/>
              <a:t>20</a:t>
            </a:fld>
            <a:endParaRPr lang="en-US"/>
          </a:p>
        </p:txBody>
      </p:sp>
      <p:sp>
        <p:nvSpPr>
          <p:cNvPr id="5" name="Footer Placeholder 4">
            <a:extLst>
              <a:ext uri="{FF2B5EF4-FFF2-40B4-BE49-F238E27FC236}">
                <a16:creationId xmlns:a16="http://schemas.microsoft.com/office/drawing/2014/main" id="{73536F1E-A5C0-1740-AC88-E562877779BD}"/>
              </a:ext>
            </a:extLst>
          </p:cNvPr>
          <p:cNvSpPr>
            <a:spLocks noGrp="1"/>
          </p:cNvSpPr>
          <p:nvPr>
            <p:ph type="ftr" sz="quarter" idx="11"/>
          </p:nvPr>
        </p:nvSpPr>
        <p:spPr/>
        <p:txBody>
          <a:bodyPr/>
          <a:lstStyle/>
          <a:p>
            <a:r>
              <a:rPr lang="en-US"/>
              <a:t>Distributed and Cloud Computing - Fall 2021</a:t>
            </a:r>
          </a:p>
        </p:txBody>
      </p:sp>
      <p:pic>
        <p:nvPicPr>
          <p:cNvPr id="6" name="Picture 5">
            <a:extLst>
              <a:ext uri="{FF2B5EF4-FFF2-40B4-BE49-F238E27FC236}">
                <a16:creationId xmlns:a16="http://schemas.microsoft.com/office/drawing/2014/main" id="{A230E046-DCBD-FA4E-B0C3-1A1F48E2DD0D}"/>
              </a:ext>
            </a:extLst>
          </p:cNvPr>
          <p:cNvPicPr>
            <a:picLocks noChangeAspect="1"/>
          </p:cNvPicPr>
          <p:nvPr/>
        </p:nvPicPr>
        <p:blipFill>
          <a:blip r:embed="rId3"/>
          <a:stretch>
            <a:fillRect/>
          </a:stretch>
        </p:blipFill>
        <p:spPr>
          <a:xfrm>
            <a:off x="9982200" y="-347850"/>
            <a:ext cx="2017104" cy="2914246"/>
          </a:xfrm>
          <a:prstGeom prst="rect">
            <a:avLst/>
          </a:prstGeom>
        </p:spPr>
      </p:pic>
    </p:spTree>
    <p:extLst>
      <p:ext uri="{BB962C8B-B14F-4D97-AF65-F5344CB8AC3E}">
        <p14:creationId xmlns:p14="http://schemas.microsoft.com/office/powerpoint/2010/main" val="139595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emergence  of NoSQL</a:t>
            </a:r>
          </a:p>
        </p:txBody>
      </p:sp>
      <p:sp>
        <p:nvSpPr>
          <p:cNvPr id="3" name="Content Placeholder 2"/>
          <p:cNvSpPr>
            <a:spLocks noGrp="1"/>
          </p:cNvSpPr>
          <p:nvPr>
            <p:ph idx="1"/>
          </p:nvPr>
        </p:nvSpPr>
        <p:spPr>
          <a:xfrm>
            <a:off x="838200" y="1825625"/>
            <a:ext cx="10619509" cy="4351338"/>
          </a:xfrm>
        </p:spPr>
        <p:txBody>
          <a:bodyPr>
            <a:normAutofit fontScale="92500" lnSpcReduction="20000"/>
          </a:bodyPr>
          <a:lstStyle/>
          <a:p>
            <a:pPr>
              <a:lnSpc>
                <a:spcPct val="110000"/>
              </a:lnSpc>
            </a:pPr>
            <a:r>
              <a:rPr lang="en-US" dirty="0"/>
              <a:t>The mismatch between relational databases and clusters led some organizations to consider an alternative route to data storage.</a:t>
            </a:r>
          </a:p>
          <a:p>
            <a:pPr>
              <a:lnSpc>
                <a:spcPct val="110000"/>
              </a:lnSpc>
            </a:pPr>
            <a:endParaRPr lang="en-US" dirty="0"/>
          </a:p>
          <a:p>
            <a:pPr>
              <a:lnSpc>
                <a:spcPct val="110000"/>
              </a:lnSpc>
            </a:pPr>
            <a:r>
              <a:rPr lang="en-US" dirty="0"/>
              <a:t>Google and Amazon were on the forefront of running large clusters, furthermore, they were capturing huge amounts of data.</a:t>
            </a:r>
          </a:p>
          <a:p>
            <a:pPr>
              <a:lnSpc>
                <a:spcPct val="110000"/>
              </a:lnSpc>
            </a:pPr>
            <a:endParaRPr lang="en-US" dirty="0"/>
          </a:p>
          <a:p>
            <a:pPr>
              <a:lnSpc>
                <a:spcPct val="110000"/>
              </a:lnSpc>
            </a:pPr>
            <a:r>
              <a:rPr lang="en-US" dirty="0"/>
              <a:t>As the 2000s drew on, both companies produced brief but highly influential papers about their efforts:</a:t>
            </a:r>
          </a:p>
          <a:p>
            <a:pPr lvl="1">
              <a:lnSpc>
                <a:spcPct val="110000"/>
              </a:lnSpc>
            </a:pPr>
            <a:r>
              <a:rPr lang="en-US" b="1" dirty="0" err="1"/>
              <a:t>BigTable</a:t>
            </a:r>
            <a:r>
              <a:rPr lang="en-US" dirty="0"/>
              <a:t> from Google (2006).</a:t>
            </a:r>
          </a:p>
          <a:p>
            <a:pPr lvl="1">
              <a:lnSpc>
                <a:spcPct val="110000"/>
              </a:lnSpc>
            </a:pPr>
            <a:r>
              <a:rPr lang="en-US" b="1" dirty="0"/>
              <a:t>Dynamo</a:t>
            </a:r>
            <a:r>
              <a:rPr lang="en-US" dirty="0"/>
              <a:t> from Amazon (2007).</a:t>
            </a:r>
          </a:p>
          <a:p>
            <a:pPr lvl="1">
              <a:lnSpc>
                <a:spcPct val="110000"/>
              </a:lnSpc>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21</a:t>
            </a:fld>
            <a:endParaRPr lang="en-US"/>
          </a:p>
        </p:txBody>
      </p:sp>
      <p:pic>
        <p:nvPicPr>
          <p:cNvPr id="5" name="Picture 4"/>
          <p:cNvPicPr>
            <a:picLocks noChangeAspect="1"/>
          </p:cNvPicPr>
          <p:nvPr/>
        </p:nvPicPr>
        <p:blipFill>
          <a:blip r:embed="rId2"/>
          <a:stretch>
            <a:fillRect/>
          </a:stretch>
        </p:blipFill>
        <p:spPr>
          <a:xfrm>
            <a:off x="5205350" y="4988337"/>
            <a:ext cx="5264727" cy="1278319"/>
          </a:xfrm>
          <a:prstGeom prst="rect">
            <a:avLst/>
          </a:prstGeom>
        </p:spPr>
      </p:pic>
      <p:pic>
        <p:nvPicPr>
          <p:cNvPr id="7" name="Picture 6"/>
          <p:cNvPicPr>
            <a:picLocks noChangeAspect="1"/>
          </p:cNvPicPr>
          <p:nvPr/>
        </p:nvPicPr>
        <p:blipFill>
          <a:blip r:embed="rId3"/>
          <a:stretch>
            <a:fillRect/>
          </a:stretch>
        </p:blipFill>
        <p:spPr>
          <a:xfrm>
            <a:off x="6823364" y="5297494"/>
            <a:ext cx="4530436" cy="1278319"/>
          </a:xfrm>
          <a:prstGeom prst="rect">
            <a:avLst/>
          </a:prstGeom>
        </p:spPr>
      </p:pic>
      <p:sp>
        <p:nvSpPr>
          <p:cNvPr id="8" name="Footer Placeholder 7">
            <a:extLst>
              <a:ext uri="{FF2B5EF4-FFF2-40B4-BE49-F238E27FC236}">
                <a16:creationId xmlns:a16="http://schemas.microsoft.com/office/drawing/2014/main" id="{8BEE2C4A-BECE-E84B-9C47-030BC3C28397}"/>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108907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emergence  of NoSQL (continued)</a:t>
            </a:r>
          </a:p>
        </p:txBody>
      </p:sp>
      <p:sp>
        <p:nvSpPr>
          <p:cNvPr id="3" name="Content Placeholder 2"/>
          <p:cNvSpPr>
            <a:spLocks noGrp="1"/>
          </p:cNvSpPr>
          <p:nvPr>
            <p:ph idx="1"/>
          </p:nvPr>
        </p:nvSpPr>
        <p:spPr/>
        <p:txBody>
          <a:bodyPr/>
          <a:lstStyle/>
          <a:p>
            <a:r>
              <a:rPr lang="en-US" dirty="0"/>
              <a:t>More organizations are beginning to explore what they can do by capturing and processing more data.</a:t>
            </a:r>
          </a:p>
          <a:p>
            <a:endParaRPr lang="en-US" dirty="0"/>
          </a:p>
          <a:p>
            <a:r>
              <a:rPr lang="en-US" dirty="0"/>
              <a:t>People began to explore </a:t>
            </a:r>
            <a:r>
              <a:rPr lang="en-US" b="1" dirty="0">
                <a:solidFill>
                  <a:srgbClr val="FF0000"/>
                </a:solidFill>
              </a:rPr>
              <a:t>making databases explicitly designed to live in a world of clusters</a:t>
            </a:r>
          </a:p>
        </p:txBody>
      </p:sp>
      <p:sp>
        <p:nvSpPr>
          <p:cNvPr id="4" name="Slide Number Placeholder 3"/>
          <p:cNvSpPr>
            <a:spLocks noGrp="1"/>
          </p:cNvSpPr>
          <p:nvPr>
            <p:ph type="sldNum" sz="quarter" idx="12"/>
          </p:nvPr>
        </p:nvSpPr>
        <p:spPr/>
        <p:txBody>
          <a:bodyPr/>
          <a:lstStyle/>
          <a:p>
            <a:fld id="{BD332752-9405-3B49-87A2-9A38CAF0CA50}" type="slidenum">
              <a:rPr lang="en-US" smtClean="0"/>
              <a:t>22</a:t>
            </a:fld>
            <a:endParaRPr lang="en-US"/>
          </a:p>
        </p:txBody>
      </p:sp>
      <p:sp>
        <p:nvSpPr>
          <p:cNvPr id="5" name="Footer Placeholder 4">
            <a:extLst>
              <a:ext uri="{FF2B5EF4-FFF2-40B4-BE49-F238E27FC236}">
                <a16:creationId xmlns:a16="http://schemas.microsoft.com/office/drawing/2014/main" id="{D9B7D706-F0B1-A748-8BD1-01C8549355F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0116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Emergence of NoSQL (continued)</a:t>
            </a:r>
          </a:p>
        </p:txBody>
      </p:sp>
      <p:sp>
        <p:nvSpPr>
          <p:cNvPr id="3" name="Content Placeholder 2"/>
          <p:cNvSpPr>
            <a:spLocks noGrp="1"/>
          </p:cNvSpPr>
          <p:nvPr>
            <p:ph idx="1"/>
          </p:nvPr>
        </p:nvSpPr>
        <p:spPr/>
        <p:txBody>
          <a:bodyPr>
            <a:normAutofit fontScale="62500" lnSpcReduction="20000"/>
          </a:bodyPr>
          <a:lstStyle/>
          <a:p>
            <a:pPr>
              <a:lnSpc>
                <a:spcPct val="120000"/>
              </a:lnSpc>
            </a:pPr>
            <a:r>
              <a:rPr lang="en-US" dirty="0"/>
              <a:t>The usage of the term “NoSQL” trace back to a meetup on June 11, 2009 in San Francisco organized by a software developer, Johan </a:t>
            </a:r>
            <a:r>
              <a:rPr lang="en-US" dirty="0" err="1"/>
              <a:t>Oskarsson</a:t>
            </a:r>
            <a:r>
              <a:rPr lang="en-US" dirty="0"/>
              <a:t>, based in London.</a:t>
            </a:r>
          </a:p>
          <a:p>
            <a:pPr>
              <a:lnSpc>
                <a:spcPct val="120000"/>
              </a:lnSpc>
            </a:pPr>
            <a:endParaRPr lang="en-US" dirty="0"/>
          </a:p>
          <a:p>
            <a:pPr>
              <a:lnSpc>
                <a:spcPct val="120000"/>
              </a:lnSpc>
            </a:pPr>
            <a:r>
              <a:rPr lang="en-US" dirty="0"/>
              <a:t>The examples of </a:t>
            </a:r>
            <a:r>
              <a:rPr lang="en-US" b="1" dirty="0" err="1"/>
              <a:t>BigTable</a:t>
            </a:r>
            <a:r>
              <a:rPr lang="en-US" dirty="0"/>
              <a:t> and </a:t>
            </a:r>
            <a:r>
              <a:rPr lang="en-US" b="1" dirty="0"/>
              <a:t>DynamoDB</a:t>
            </a:r>
            <a:r>
              <a:rPr lang="en-US" dirty="0"/>
              <a:t> has inspired a bunch of projects experimenting with alternative data storage.</a:t>
            </a:r>
          </a:p>
          <a:p>
            <a:pPr>
              <a:lnSpc>
                <a:spcPct val="120000"/>
              </a:lnSpc>
            </a:pPr>
            <a:endParaRPr lang="en-US" dirty="0"/>
          </a:p>
          <a:p>
            <a:pPr>
              <a:lnSpc>
                <a:spcPct val="120000"/>
              </a:lnSpc>
            </a:pPr>
            <a:r>
              <a:rPr lang="en-US" dirty="0"/>
              <a:t>Johan wanted a name for the meetup – something that would make a good Twitter hashtag, short, memorable, and hence the name “NoSQL” was chosen.</a:t>
            </a:r>
          </a:p>
          <a:p>
            <a:pPr lvl="1">
              <a:lnSpc>
                <a:spcPct val="120000"/>
              </a:lnSpc>
            </a:pPr>
            <a:r>
              <a:rPr lang="en-US" dirty="0"/>
              <a:t>The name has the disadvantage of being negative and not really describing these systems that are ”open source, distributed, non-relational databases”</a:t>
            </a:r>
          </a:p>
          <a:p>
            <a:pPr>
              <a:lnSpc>
                <a:spcPct val="120000"/>
              </a:lnSpc>
            </a:pPr>
            <a:endParaRPr lang="en-US" dirty="0"/>
          </a:p>
          <a:p>
            <a:pPr>
              <a:lnSpc>
                <a:spcPct val="120000"/>
              </a:lnSpc>
            </a:pPr>
            <a:r>
              <a:rPr lang="en-US" dirty="0"/>
              <a:t>Discussions about this topic had become a feature of many of software conferences around that time.</a:t>
            </a:r>
          </a:p>
          <a:p>
            <a:pPr>
              <a:lnSpc>
                <a:spcPct val="100000"/>
              </a:lnSpc>
            </a:pPr>
            <a:endParaRPr lang="en-US" dirty="0"/>
          </a:p>
          <a:p>
            <a:pPr>
              <a:lnSpc>
                <a:spcPct val="100000"/>
              </a:lnSpc>
            </a:pPr>
            <a:endParaRPr lang="en-US" dirty="0"/>
          </a:p>
          <a:p>
            <a:pPr>
              <a:lnSpc>
                <a:spcPct val="100000"/>
              </a:lnSpc>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23</a:t>
            </a:fld>
            <a:endParaRPr lang="en-US"/>
          </a:p>
        </p:txBody>
      </p:sp>
      <p:sp>
        <p:nvSpPr>
          <p:cNvPr id="5" name="Footer Placeholder 4">
            <a:extLst>
              <a:ext uri="{FF2B5EF4-FFF2-40B4-BE49-F238E27FC236}">
                <a16:creationId xmlns:a16="http://schemas.microsoft.com/office/drawing/2014/main" id="{BD3C418B-7E08-7D43-A4D2-C2AB4F1B23D7}"/>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001188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Google’s </a:t>
            </a:r>
            <a:r>
              <a:rPr lang="en-US" dirty="0" err="1"/>
              <a:t>BigTable</a:t>
            </a:r>
            <a:r>
              <a:rPr lang="en-US" dirty="0"/>
              <a:t>:</a:t>
            </a:r>
            <a:br>
              <a:rPr lang="en-US" dirty="0"/>
            </a:br>
            <a:r>
              <a:rPr lang="en-US" dirty="0"/>
              <a:t> paper abstract</a:t>
            </a:r>
          </a:p>
        </p:txBody>
      </p:sp>
      <p:sp>
        <p:nvSpPr>
          <p:cNvPr id="3" name="Content Placeholder 2"/>
          <p:cNvSpPr>
            <a:spLocks noGrp="1"/>
          </p:cNvSpPr>
          <p:nvPr>
            <p:ph idx="1"/>
          </p:nvPr>
        </p:nvSpPr>
        <p:spPr>
          <a:xfrm>
            <a:off x="838200" y="2370137"/>
            <a:ext cx="10515600" cy="4351338"/>
          </a:xfrm>
        </p:spPr>
        <p:txBody>
          <a:bodyPr>
            <a:normAutofit fontScale="70000" lnSpcReduction="20000"/>
          </a:bodyPr>
          <a:lstStyle/>
          <a:p>
            <a:pPr>
              <a:lnSpc>
                <a:spcPct val="120000"/>
              </a:lnSpc>
              <a:spcBef>
                <a:spcPts val="0"/>
              </a:spcBef>
            </a:pPr>
            <a:r>
              <a:rPr lang="en-US" dirty="0" err="1"/>
              <a:t>Bigtable</a:t>
            </a:r>
            <a:r>
              <a:rPr lang="en-US" dirty="0"/>
              <a:t> is a distributed storage system for managing structured data that is designed to scale to a very large size: petabytes of data across thousands of commodity servers. </a:t>
            </a:r>
          </a:p>
          <a:p>
            <a:pPr>
              <a:lnSpc>
                <a:spcPct val="120000"/>
              </a:lnSpc>
              <a:spcBef>
                <a:spcPts val="0"/>
              </a:spcBef>
            </a:pPr>
            <a:endParaRPr lang="en-US" dirty="0"/>
          </a:p>
          <a:p>
            <a:pPr>
              <a:lnSpc>
                <a:spcPct val="120000"/>
              </a:lnSpc>
              <a:spcBef>
                <a:spcPts val="0"/>
              </a:spcBef>
            </a:pPr>
            <a:r>
              <a:rPr lang="en-US" dirty="0"/>
              <a:t>Many projects at Google store data in </a:t>
            </a:r>
            <a:r>
              <a:rPr lang="en-US" dirty="0" err="1"/>
              <a:t>Bigtable</a:t>
            </a:r>
            <a:r>
              <a:rPr lang="en-US" dirty="0"/>
              <a:t>, including web indexing, Google Earth, and Google Finance. </a:t>
            </a:r>
          </a:p>
          <a:p>
            <a:pPr lvl="1">
              <a:lnSpc>
                <a:spcPct val="120000"/>
              </a:lnSpc>
              <a:spcBef>
                <a:spcPts val="0"/>
              </a:spcBef>
            </a:pPr>
            <a:r>
              <a:rPr lang="en-US" dirty="0"/>
              <a:t>These applications place very different demands on </a:t>
            </a:r>
            <a:r>
              <a:rPr lang="en-US" dirty="0" err="1"/>
              <a:t>Bigtable</a:t>
            </a:r>
            <a:r>
              <a:rPr lang="en-US" dirty="0"/>
              <a:t>, both in terms of data size (from URLs to web pages to satellite imagery) and latency requirements (from backend bulk processing to real-time data serving). </a:t>
            </a:r>
          </a:p>
          <a:p>
            <a:pPr>
              <a:lnSpc>
                <a:spcPct val="120000"/>
              </a:lnSpc>
              <a:spcBef>
                <a:spcPts val="0"/>
              </a:spcBef>
            </a:pPr>
            <a:endParaRPr lang="en-US" dirty="0"/>
          </a:p>
          <a:p>
            <a:pPr>
              <a:lnSpc>
                <a:spcPct val="120000"/>
              </a:lnSpc>
              <a:spcBef>
                <a:spcPts val="0"/>
              </a:spcBef>
            </a:pPr>
            <a:r>
              <a:rPr lang="en-US" dirty="0"/>
              <a:t>Despite these varied demands, </a:t>
            </a:r>
            <a:r>
              <a:rPr lang="en-US" dirty="0" err="1"/>
              <a:t>Bigtable</a:t>
            </a:r>
            <a:r>
              <a:rPr lang="en-US" dirty="0"/>
              <a:t> has successfully provided a flexible, high-performance solution for all of these Google products. </a:t>
            </a:r>
          </a:p>
          <a:p>
            <a:pPr>
              <a:lnSpc>
                <a:spcPct val="120000"/>
              </a:lnSpc>
              <a:spcBef>
                <a:spcPts val="0"/>
              </a:spcBef>
            </a:pPr>
            <a:endParaRPr lang="en-US" dirty="0"/>
          </a:p>
          <a:p>
            <a:pPr>
              <a:lnSpc>
                <a:spcPct val="120000"/>
              </a:lnSpc>
              <a:spcBef>
                <a:spcPts val="0"/>
              </a:spcBef>
            </a:pPr>
            <a:r>
              <a:rPr lang="en-US" dirty="0"/>
              <a:t>In this paper we describe the simple data model provided by </a:t>
            </a:r>
            <a:r>
              <a:rPr lang="en-US" dirty="0" err="1"/>
              <a:t>Bigtable</a:t>
            </a:r>
            <a:r>
              <a:rPr lang="en-US" dirty="0"/>
              <a:t>, which gives clients dynamic control over data layout and format, and we describe the design and implementation of </a:t>
            </a:r>
            <a:r>
              <a:rPr lang="en-US" dirty="0" err="1"/>
              <a:t>Bigtable</a:t>
            </a:r>
            <a:r>
              <a:rPr lang="en-US" dirty="0"/>
              <a:t>.</a:t>
            </a:r>
          </a:p>
        </p:txBody>
      </p:sp>
      <p:sp>
        <p:nvSpPr>
          <p:cNvPr id="4" name="Slide Number Placeholder 3"/>
          <p:cNvSpPr>
            <a:spLocks noGrp="1"/>
          </p:cNvSpPr>
          <p:nvPr>
            <p:ph type="sldNum" sz="quarter" idx="12"/>
          </p:nvPr>
        </p:nvSpPr>
        <p:spPr/>
        <p:txBody>
          <a:bodyPr/>
          <a:lstStyle/>
          <a:p>
            <a:fld id="{BD332752-9405-3B49-87A2-9A38CAF0CA50}" type="slidenum">
              <a:rPr lang="en-US" smtClean="0"/>
              <a:t>24</a:t>
            </a:fld>
            <a:endParaRPr lang="en-US"/>
          </a:p>
        </p:txBody>
      </p:sp>
      <p:pic>
        <p:nvPicPr>
          <p:cNvPr id="5" name="Picture 4"/>
          <p:cNvPicPr>
            <a:picLocks noChangeAspect="1"/>
          </p:cNvPicPr>
          <p:nvPr/>
        </p:nvPicPr>
        <p:blipFill>
          <a:blip r:embed="rId2"/>
          <a:stretch>
            <a:fillRect/>
          </a:stretch>
        </p:blipFill>
        <p:spPr>
          <a:xfrm>
            <a:off x="6608618" y="365125"/>
            <a:ext cx="4987636" cy="1823893"/>
          </a:xfrm>
          <a:prstGeom prst="rect">
            <a:avLst/>
          </a:prstGeom>
        </p:spPr>
      </p:pic>
      <p:sp>
        <p:nvSpPr>
          <p:cNvPr id="6" name="Footer Placeholder 5">
            <a:extLst>
              <a:ext uri="{FF2B5EF4-FFF2-40B4-BE49-F238E27FC236}">
                <a16:creationId xmlns:a16="http://schemas.microsoft.com/office/drawing/2014/main" id="{71F79EAE-80D7-A04D-B33A-E0F69155880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116654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8E71-EDB5-944E-A78F-50E6960784CE}"/>
              </a:ext>
            </a:extLst>
          </p:cNvPr>
          <p:cNvSpPr>
            <a:spLocks noGrp="1"/>
          </p:cNvSpPr>
          <p:nvPr>
            <p:ph type="title"/>
          </p:nvPr>
        </p:nvSpPr>
        <p:spPr/>
        <p:txBody>
          <a:bodyPr/>
          <a:lstStyle/>
          <a:p>
            <a:r>
              <a:rPr lang="en-US" dirty="0"/>
              <a:t>Overview of Bigtable</a:t>
            </a:r>
          </a:p>
        </p:txBody>
      </p:sp>
      <p:sp>
        <p:nvSpPr>
          <p:cNvPr id="3" name="Content Placeholder 2">
            <a:extLst>
              <a:ext uri="{FF2B5EF4-FFF2-40B4-BE49-F238E27FC236}">
                <a16:creationId xmlns:a16="http://schemas.microsoft.com/office/drawing/2014/main" id="{104B65F2-2F51-184B-95E1-CEDF9F555A30}"/>
              </a:ext>
            </a:extLst>
          </p:cNvPr>
          <p:cNvSpPr>
            <a:spLocks noGrp="1"/>
          </p:cNvSpPr>
          <p:nvPr>
            <p:ph idx="1"/>
          </p:nvPr>
        </p:nvSpPr>
        <p:spPr/>
        <p:txBody>
          <a:bodyPr/>
          <a:lstStyle/>
          <a:p>
            <a:pPr>
              <a:lnSpc>
                <a:spcPct val="100000"/>
              </a:lnSpc>
            </a:pPr>
            <a:r>
              <a:rPr lang="en-US" dirty="0"/>
              <a:t>Bigtable is a sparsely populated table that can scale to billions of rows and thousands of columns, enabling you to store terabytes or even petabytes of data. </a:t>
            </a:r>
          </a:p>
          <a:p>
            <a:pPr>
              <a:lnSpc>
                <a:spcPct val="100000"/>
              </a:lnSpc>
            </a:pPr>
            <a:endParaRPr lang="en-US" dirty="0"/>
          </a:p>
          <a:p>
            <a:pPr>
              <a:lnSpc>
                <a:spcPct val="100000"/>
              </a:lnSpc>
            </a:pPr>
            <a:r>
              <a:rPr lang="en-US" dirty="0"/>
              <a:t>A single value in each row is indexed; this value is known as the </a:t>
            </a:r>
            <a:r>
              <a:rPr lang="en-US" dirty="0">
                <a:latin typeface="Courier New" panose="02070309020205020404" pitchFamily="49" charset="0"/>
                <a:cs typeface="Courier New" panose="02070309020205020404" pitchFamily="49" charset="0"/>
              </a:rPr>
              <a:t>row key.</a:t>
            </a:r>
          </a:p>
          <a:p>
            <a:pPr>
              <a:lnSpc>
                <a:spcPct val="100000"/>
              </a:lnSpc>
            </a:pPr>
            <a:endParaRPr lang="en-US" dirty="0"/>
          </a:p>
          <a:p>
            <a:pPr>
              <a:lnSpc>
                <a:spcPct val="100000"/>
              </a:lnSpc>
            </a:pPr>
            <a:r>
              <a:rPr lang="en-US" dirty="0"/>
              <a:t>It supports high read and write throughput at low latency, and it is an ideal data source for MapReduce operations.</a:t>
            </a:r>
          </a:p>
        </p:txBody>
      </p:sp>
      <p:sp>
        <p:nvSpPr>
          <p:cNvPr id="4" name="Slide Number Placeholder 3">
            <a:extLst>
              <a:ext uri="{FF2B5EF4-FFF2-40B4-BE49-F238E27FC236}">
                <a16:creationId xmlns:a16="http://schemas.microsoft.com/office/drawing/2014/main" id="{AD981D50-6103-6942-8D32-54E9BE62B7C0}"/>
              </a:ext>
            </a:extLst>
          </p:cNvPr>
          <p:cNvSpPr>
            <a:spLocks noGrp="1"/>
          </p:cNvSpPr>
          <p:nvPr>
            <p:ph type="sldNum" sz="quarter" idx="12"/>
          </p:nvPr>
        </p:nvSpPr>
        <p:spPr/>
        <p:txBody>
          <a:bodyPr/>
          <a:lstStyle/>
          <a:p>
            <a:fld id="{BD332752-9405-3B49-87A2-9A38CAF0CA50}" type="slidenum">
              <a:rPr lang="en-US" smtClean="0"/>
              <a:t>25</a:t>
            </a:fld>
            <a:endParaRPr lang="en-US"/>
          </a:p>
        </p:txBody>
      </p:sp>
      <p:sp>
        <p:nvSpPr>
          <p:cNvPr id="5" name="Footer Placeholder 4">
            <a:extLst>
              <a:ext uri="{FF2B5EF4-FFF2-40B4-BE49-F238E27FC236}">
                <a16:creationId xmlns:a16="http://schemas.microsoft.com/office/drawing/2014/main" id="{3DABFF00-9F91-754C-A472-553985AC08B9}"/>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49238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8B8DC-7B88-8F4D-882F-06B7F4F8C45A}"/>
              </a:ext>
            </a:extLst>
          </p:cNvPr>
          <p:cNvSpPr>
            <a:spLocks noGrp="1"/>
          </p:cNvSpPr>
          <p:nvPr>
            <p:ph type="title"/>
          </p:nvPr>
        </p:nvSpPr>
        <p:spPr/>
        <p:txBody>
          <a:bodyPr/>
          <a:lstStyle/>
          <a:p>
            <a:r>
              <a:rPr lang="en-US" dirty="0"/>
              <a:t>What is Bigtable good for?</a:t>
            </a:r>
          </a:p>
        </p:txBody>
      </p:sp>
      <p:sp>
        <p:nvSpPr>
          <p:cNvPr id="3" name="Content Placeholder 2">
            <a:extLst>
              <a:ext uri="{FF2B5EF4-FFF2-40B4-BE49-F238E27FC236}">
                <a16:creationId xmlns:a16="http://schemas.microsoft.com/office/drawing/2014/main" id="{829C485C-B015-F549-9BF9-210C462EC15B}"/>
              </a:ext>
            </a:extLst>
          </p:cNvPr>
          <p:cNvSpPr>
            <a:spLocks noGrp="1"/>
          </p:cNvSpPr>
          <p:nvPr>
            <p:ph idx="1"/>
          </p:nvPr>
        </p:nvSpPr>
        <p:spPr/>
        <p:txBody>
          <a:bodyPr/>
          <a:lstStyle/>
          <a:p>
            <a:pPr>
              <a:lnSpc>
                <a:spcPct val="100000"/>
              </a:lnSpc>
            </a:pPr>
            <a:r>
              <a:rPr lang="en-US" sz="2400" dirty="0"/>
              <a:t>Bigtable is ideal for applications that need very high throughput and scalability for key/value data, </a:t>
            </a:r>
            <a:r>
              <a:rPr lang="en-US" sz="2400" dirty="0">
                <a:highlight>
                  <a:srgbClr val="FFFF00"/>
                </a:highlight>
              </a:rPr>
              <a:t>where each value is typically no larger than 10 MB. </a:t>
            </a:r>
          </a:p>
          <a:p>
            <a:pPr>
              <a:lnSpc>
                <a:spcPct val="100000"/>
              </a:lnSpc>
            </a:pPr>
            <a:endParaRPr lang="en-US" sz="2400" dirty="0"/>
          </a:p>
          <a:p>
            <a:pPr>
              <a:lnSpc>
                <a:spcPct val="100000"/>
              </a:lnSpc>
            </a:pPr>
            <a:r>
              <a:rPr lang="en-US" sz="2400" dirty="0"/>
              <a:t>You can use Bigtable to store and query all of the following types of data:</a:t>
            </a:r>
          </a:p>
          <a:p>
            <a:pPr lvl="1">
              <a:lnSpc>
                <a:spcPct val="100000"/>
              </a:lnSpc>
            </a:pPr>
            <a:r>
              <a:rPr lang="en-US" sz="2000" b="1" dirty="0"/>
              <a:t>Time-series data,</a:t>
            </a:r>
            <a:r>
              <a:rPr lang="en-US" sz="2000" dirty="0"/>
              <a:t> such as CPU and memory usage over time for multiple servers.</a:t>
            </a:r>
          </a:p>
          <a:p>
            <a:pPr lvl="1">
              <a:lnSpc>
                <a:spcPct val="100000"/>
              </a:lnSpc>
            </a:pPr>
            <a:r>
              <a:rPr lang="en-US" sz="2000" b="1" dirty="0"/>
              <a:t>Marketing data,</a:t>
            </a:r>
            <a:r>
              <a:rPr lang="en-US" sz="2000" dirty="0"/>
              <a:t> such as purchase histories and customer preferences.</a:t>
            </a:r>
          </a:p>
          <a:p>
            <a:pPr lvl="1">
              <a:lnSpc>
                <a:spcPct val="100000"/>
              </a:lnSpc>
            </a:pPr>
            <a:r>
              <a:rPr lang="en-US" sz="2000" b="1" dirty="0"/>
              <a:t>Financial data,</a:t>
            </a:r>
            <a:r>
              <a:rPr lang="en-US" sz="2000" dirty="0"/>
              <a:t> such as transaction histories, stock prices, and currency exchange rates.</a:t>
            </a:r>
          </a:p>
          <a:p>
            <a:pPr lvl="1">
              <a:lnSpc>
                <a:spcPct val="100000"/>
              </a:lnSpc>
            </a:pPr>
            <a:r>
              <a:rPr lang="en-US" sz="2000" b="1" dirty="0"/>
              <a:t>Internet of Things data,</a:t>
            </a:r>
            <a:r>
              <a:rPr lang="en-US" sz="2000" dirty="0"/>
              <a:t> such as usage reports from energy meters and home appliances.</a:t>
            </a:r>
          </a:p>
          <a:p>
            <a:endParaRPr lang="en-US" dirty="0"/>
          </a:p>
        </p:txBody>
      </p:sp>
      <p:sp>
        <p:nvSpPr>
          <p:cNvPr id="4" name="Slide Number Placeholder 3">
            <a:extLst>
              <a:ext uri="{FF2B5EF4-FFF2-40B4-BE49-F238E27FC236}">
                <a16:creationId xmlns:a16="http://schemas.microsoft.com/office/drawing/2014/main" id="{F3D0CAB8-D792-3A48-9BBB-E15DC1D144E2}"/>
              </a:ext>
            </a:extLst>
          </p:cNvPr>
          <p:cNvSpPr>
            <a:spLocks noGrp="1"/>
          </p:cNvSpPr>
          <p:nvPr>
            <p:ph type="sldNum" sz="quarter" idx="12"/>
          </p:nvPr>
        </p:nvSpPr>
        <p:spPr/>
        <p:txBody>
          <a:bodyPr/>
          <a:lstStyle/>
          <a:p>
            <a:fld id="{BD332752-9405-3B49-87A2-9A38CAF0CA50}" type="slidenum">
              <a:rPr lang="en-US" smtClean="0"/>
              <a:t>26</a:t>
            </a:fld>
            <a:endParaRPr lang="en-US"/>
          </a:p>
        </p:txBody>
      </p:sp>
      <p:sp>
        <p:nvSpPr>
          <p:cNvPr id="5" name="Footer Placeholder 4">
            <a:extLst>
              <a:ext uri="{FF2B5EF4-FFF2-40B4-BE49-F238E27FC236}">
                <a16:creationId xmlns:a16="http://schemas.microsoft.com/office/drawing/2014/main" id="{92D6706E-E9ED-804E-A55A-B497FCF14F77}"/>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564663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DynamoDB:</a:t>
            </a:r>
            <a:br>
              <a:rPr lang="en-US" dirty="0"/>
            </a:br>
            <a:r>
              <a:rPr lang="en-US" dirty="0"/>
              <a:t> paper abstract</a:t>
            </a:r>
          </a:p>
        </p:txBody>
      </p:sp>
      <p:sp>
        <p:nvSpPr>
          <p:cNvPr id="3" name="Content Placeholder 2"/>
          <p:cNvSpPr>
            <a:spLocks noGrp="1"/>
          </p:cNvSpPr>
          <p:nvPr>
            <p:ph idx="1"/>
          </p:nvPr>
        </p:nvSpPr>
        <p:spPr>
          <a:xfrm>
            <a:off x="838200" y="1825624"/>
            <a:ext cx="10515600" cy="4672157"/>
          </a:xfrm>
        </p:spPr>
        <p:txBody>
          <a:bodyPr>
            <a:noAutofit/>
          </a:bodyPr>
          <a:lstStyle/>
          <a:p>
            <a:pPr>
              <a:lnSpc>
                <a:spcPct val="120000"/>
              </a:lnSpc>
            </a:pPr>
            <a:r>
              <a:rPr lang="en-US" sz="1800" dirty="0"/>
              <a:t>Reliability at massive scale is one of the biggest challenges we face at </a:t>
            </a:r>
            <a:r>
              <a:rPr lang="en-US" sz="1800" dirty="0" err="1"/>
              <a:t>Amazon.com</a:t>
            </a:r>
            <a:r>
              <a:rPr lang="en-US" sz="1800" dirty="0"/>
              <a:t>:</a:t>
            </a:r>
          </a:p>
          <a:p>
            <a:pPr lvl="1">
              <a:lnSpc>
                <a:spcPct val="120000"/>
              </a:lnSpc>
            </a:pPr>
            <a:r>
              <a:rPr lang="en-US" sz="1800" dirty="0"/>
              <a:t>even the slightest outage has significant financial consequences and impacts customer trust. </a:t>
            </a:r>
          </a:p>
          <a:p>
            <a:pPr>
              <a:lnSpc>
                <a:spcPct val="120000"/>
              </a:lnSpc>
            </a:pPr>
            <a:r>
              <a:rPr lang="en-US" sz="1800" dirty="0"/>
              <a:t>The </a:t>
            </a:r>
            <a:r>
              <a:rPr lang="en-US" sz="1800" dirty="0" err="1"/>
              <a:t>Amazon.com</a:t>
            </a:r>
            <a:r>
              <a:rPr lang="en-US" sz="1800" dirty="0"/>
              <a:t> platform, which provides services for many web sites worldwide, is implemented on top of an infrastructure of tens of thousands of servers and network components located in many datacenters around the world. </a:t>
            </a:r>
          </a:p>
          <a:p>
            <a:pPr lvl="1">
              <a:lnSpc>
                <a:spcPct val="120000"/>
              </a:lnSpc>
            </a:pPr>
            <a:r>
              <a:rPr lang="en-US" sz="1800" dirty="0"/>
              <a:t>small and large components fail continuously and the way persistent state is managed in the face of these failures drives the reliability and scalability of the software systems.</a:t>
            </a:r>
          </a:p>
          <a:p>
            <a:pPr>
              <a:lnSpc>
                <a:spcPct val="120000"/>
              </a:lnSpc>
            </a:pPr>
            <a:r>
              <a:rPr lang="en-US" sz="1800" dirty="0"/>
              <a:t>This paper presents the design and implementation of Dynamo, a highly available </a:t>
            </a:r>
            <a:r>
              <a:rPr lang="en-US" sz="1800" dirty="0">
                <a:highlight>
                  <a:srgbClr val="FFFF00"/>
                </a:highlight>
              </a:rPr>
              <a:t>key-value storage system </a:t>
            </a:r>
            <a:r>
              <a:rPr lang="en-US" sz="1800" dirty="0"/>
              <a:t>that some of Amazon’s core services use to provide an “always-on” experience. </a:t>
            </a:r>
          </a:p>
          <a:p>
            <a:pPr>
              <a:lnSpc>
                <a:spcPct val="120000"/>
              </a:lnSpc>
            </a:pPr>
            <a:r>
              <a:rPr lang="en-US" sz="1800" dirty="0"/>
              <a:t>To achieve this level of availability, </a:t>
            </a:r>
            <a:r>
              <a:rPr lang="en-US" sz="1800" dirty="0">
                <a:highlight>
                  <a:srgbClr val="FFFF00"/>
                </a:highlight>
              </a:rPr>
              <a:t>Dynamo sacrifices consistency under certain failure scenarios. </a:t>
            </a:r>
          </a:p>
        </p:txBody>
      </p:sp>
      <p:sp>
        <p:nvSpPr>
          <p:cNvPr id="4" name="Slide Number Placeholder 3"/>
          <p:cNvSpPr>
            <a:spLocks noGrp="1"/>
          </p:cNvSpPr>
          <p:nvPr>
            <p:ph type="sldNum" sz="quarter" idx="12"/>
          </p:nvPr>
        </p:nvSpPr>
        <p:spPr/>
        <p:txBody>
          <a:bodyPr/>
          <a:lstStyle/>
          <a:p>
            <a:fld id="{BD332752-9405-3B49-87A2-9A38CAF0CA50}" type="slidenum">
              <a:rPr lang="en-US" smtClean="0"/>
              <a:t>27</a:t>
            </a:fld>
            <a:endParaRPr lang="en-US"/>
          </a:p>
        </p:txBody>
      </p:sp>
      <p:pic>
        <p:nvPicPr>
          <p:cNvPr id="5" name="Picture 4"/>
          <p:cNvPicPr>
            <a:picLocks noChangeAspect="1"/>
          </p:cNvPicPr>
          <p:nvPr/>
        </p:nvPicPr>
        <p:blipFill>
          <a:blip r:embed="rId2"/>
          <a:stretch>
            <a:fillRect/>
          </a:stretch>
        </p:blipFill>
        <p:spPr>
          <a:xfrm>
            <a:off x="7377546" y="162602"/>
            <a:ext cx="4530436" cy="1730608"/>
          </a:xfrm>
          <a:prstGeom prst="rect">
            <a:avLst/>
          </a:prstGeom>
        </p:spPr>
      </p:pic>
      <p:sp>
        <p:nvSpPr>
          <p:cNvPr id="6" name="Footer Placeholder 5">
            <a:extLst>
              <a:ext uri="{FF2B5EF4-FFF2-40B4-BE49-F238E27FC236}">
                <a16:creationId xmlns:a16="http://schemas.microsoft.com/office/drawing/2014/main" id="{FB20D0B0-A5A0-424D-9121-0132BF63768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309661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DynamoDB use cases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4" name="Content Placeholder 13"/>
          <p:cNvSpPr>
            <a:spLocks noGrp="1"/>
          </p:cNvSpPr>
          <p:nvPr>
            <p:ph idx="13"/>
          </p:nvPr>
        </p:nvSpPr>
        <p:spPr/>
        <p:txBody>
          <a:bodyPr/>
          <a:lstStyle/>
          <a:p>
            <a:pPr marL="0" indent="0">
              <a:buNone/>
            </a:pPr>
            <a:r>
              <a:rPr lang="en-US" b="1" dirty="0"/>
              <a:t>Duolingo case study</a:t>
            </a:r>
          </a:p>
          <a:p>
            <a:pPr marL="0" indent="0">
              <a:buNone/>
            </a:pPr>
            <a:r>
              <a:rPr lang="en-US" sz="2200" dirty="0"/>
              <a:t>Duolingo uses Amazon DynamoDB to store </a:t>
            </a:r>
            <a:r>
              <a:rPr lang="en-US" sz="2200" dirty="0">
                <a:highlight>
                  <a:srgbClr val="FFFF00"/>
                </a:highlight>
              </a:rPr>
              <a:t>31 billion items </a:t>
            </a:r>
            <a:r>
              <a:rPr lang="en-US" sz="2200" dirty="0"/>
              <a:t>in support of an online learning site that delivers lessons for 80 languages. The US startup reaches more than </a:t>
            </a:r>
            <a:r>
              <a:rPr lang="en-US" sz="2200" dirty="0">
                <a:highlight>
                  <a:srgbClr val="FFFF00"/>
                </a:highlight>
              </a:rPr>
              <a:t>18 million monthly users</a:t>
            </a:r>
            <a:r>
              <a:rPr lang="en-US" sz="2200" dirty="0"/>
              <a:t> around the world who perform more than </a:t>
            </a:r>
            <a:r>
              <a:rPr lang="en-US" sz="2200" dirty="0">
                <a:highlight>
                  <a:srgbClr val="FFFF00"/>
                </a:highlight>
              </a:rPr>
              <a:t>six billion exercises </a:t>
            </a:r>
            <a:r>
              <a:rPr lang="en-US" sz="2200" dirty="0"/>
              <a:t>using the free Duolingo lessons. The company relies heavily on Amazon DynamoDB for its highly scalable database and also for its high performance, which reaches </a:t>
            </a:r>
            <a:r>
              <a:rPr lang="en-US" sz="2200" dirty="0">
                <a:highlight>
                  <a:srgbClr val="FFFF00"/>
                </a:highlight>
              </a:rPr>
              <a:t>24,000 read units per second and 3,300 write units per second</a:t>
            </a:r>
            <a:r>
              <a:rPr lang="en-US" sz="2200" dirty="0"/>
              <a:t>.</a:t>
            </a:r>
          </a:p>
        </p:txBody>
      </p:sp>
      <p:sp>
        <p:nvSpPr>
          <p:cNvPr id="5" name="Footer Placeholder 4"/>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Rounded Rectangle 5"/>
          <p:cNvSpPr/>
          <p:nvPr/>
        </p:nvSpPr>
        <p:spPr>
          <a:xfrm>
            <a:off x="419100" y="1752600"/>
            <a:ext cx="1646241" cy="108480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Light"/>
                <a:ea typeface="+mn-ea"/>
                <a:cs typeface="+mn-cs"/>
              </a:rPr>
              <a:t>Serverless web applications</a:t>
            </a:r>
          </a:p>
        </p:txBody>
      </p:sp>
      <p:sp>
        <p:nvSpPr>
          <p:cNvPr id="7" name="Rounded Rectangle 6"/>
          <p:cNvSpPr/>
          <p:nvPr/>
        </p:nvSpPr>
        <p:spPr>
          <a:xfrm>
            <a:off x="2508316" y="2166394"/>
            <a:ext cx="1646241" cy="108480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Light"/>
                <a:ea typeface="+mn-ea"/>
                <a:cs typeface="+mn-cs"/>
              </a:rPr>
              <a:t>Microservices data store</a:t>
            </a:r>
          </a:p>
        </p:txBody>
      </p:sp>
      <p:sp>
        <p:nvSpPr>
          <p:cNvPr id="8" name="Rounded Rectangle 7"/>
          <p:cNvSpPr/>
          <p:nvPr/>
        </p:nvSpPr>
        <p:spPr>
          <a:xfrm>
            <a:off x="419100" y="3135813"/>
            <a:ext cx="1646241" cy="108480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Light"/>
                <a:ea typeface="+mn-ea"/>
                <a:cs typeface="+mn-cs"/>
              </a:rPr>
              <a:t>Mobile backends</a:t>
            </a:r>
          </a:p>
        </p:txBody>
      </p:sp>
      <p:sp>
        <p:nvSpPr>
          <p:cNvPr id="9" name="Rounded Rectangle 8"/>
          <p:cNvSpPr/>
          <p:nvPr/>
        </p:nvSpPr>
        <p:spPr>
          <a:xfrm>
            <a:off x="2508316" y="3581400"/>
            <a:ext cx="1646241" cy="108480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Light"/>
                <a:ea typeface="+mn-ea"/>
                <a:cs typeface="+mn-cs"/>
              </a:rPr>
              <a:t>Adtech</a:t>
            </a:r>
          </a:p>
        </p:txBody>
      </p:sp>
      <p:sp>
        <p:nvSpPr>
          <p:cNvPr id="10" name="Rounded Rectangle 9"/>
          <p:cNvSpPr/>
          <p:nvPr/>
        </p:nvSpPr>
        <p:spPr>
          <a:xfrm>
            <a:off x="480220" y="4519026"/>
            <a:ext cx="1646241" cy="108480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Light"/>
                <a:ea typeface="+mn-ea"/>
                <a:cs typeface="+mn-cs"/>
              </a:rPr>
              <a:t>Gaming</a:t>
            </a:r>
          </a:p>
        </p:txBody>
      </p:sp>
      <p:sp>
        <p:nvSpPr>
          <p:cNvPr id="11" name="Rounded Rectangle 10"/>
          <p:cNvSpPr/>
          <p:nvPr/>
        </p:nvSpPr>
        <p:spPr>
          <a:xfrm>
            <a:off x="2508316" y="4996406"/>
            <a:ext cx="1646241" cy="108480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Light"/>
                <a:ea typeface="+mn-ea"/>
                <a:cs typeface="+mn-cs"/>
              </a:rPr>
              <a:t>Internet of Things</a:t>
            </a:r>
          </a:p>
        </p:txBody>
      </p:sp>
    </p:spTree>
    <p:custDataLst>
      <p:tags r:id="rId1"/>
    </p:custDataLst>
    <p:extLst>
      <p:ext uri="{BB962C8B-B14F-4D97-AF65-F5344CB8AC3E}">
        <p14:creationId xmlns:p14="http://schemas.microsoft.com/office/powerpoint/2010/main" val="1115344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Characteristics of NoSQL databases</a:t>
            </a:r>
          </a:p>
        </p:txBody>
      </p:sp>
      <p:sp>
        <p:nvSpPr>
          <p:cNvPr id="3" name="Content Placeholder 2"/>
          <p:cNvSpPr>
            <a:spLocks noGrp="1"/>
          </p:cNvSpPr>
          <p:nvPr>
            <p:ph idx="1"/>
          </p:nvPr>
        </p:nvSpPr>
        <p:spPr>
          <a:xfrm>
            <a:off x="838200" y="1825625"/>
            <a:ext cx="10515600" cy="4727575"/>
          </a:xfrm>
        </p:spPr>
        <p:txBody>
          <a:bodyPr>
            <a:normAutofit fontScale="62500" lnSpcReduction="20000"/>
          </a:bodyPr>
          <a:lstStyle/>
          <a:p>
            <a:pPr>
              <a:lnSpc>
                <a:spcPct val="100000"/>
              </a:lnSpc>
            </a:pPr>
            <a:r>
              <a:rPr lang="en-US" b="1" dirty="0">
                <a:solidFill>
                  <a:srgbClr val="FF0000"/>
                </a:solidFill>
              </a:rPr>
              <a:t>Don’t use SQL:</a:t>
            </a:r>
          </a:p>
          <a:p>
            <a:pPr lvl="1">
              <a:lnSpc>
                <a:spcPct val="100000"/>
              </a:lnSpc>
            </a:pPr>
            <a:r>
              <a:rPr lang="en-US" dirty="0"/>
              <a:t>Some systems has languages that are similar to SQL (e.g., Cassandra’s CQL)</a:t>
            </a:r>
          </a:p>
          <a:p>
            <a:pPr lvl="1">
              <a:lnSpc>
                <a:spcPct val="100000"/>
              </a:lnSpc>
            </a:pPr>
            <a:r>
              <a:rPr lang="en-US" dirty="0"/>
              <a:t>None have implemented anything that would fit even the rather flexible notion of Standard SQL.</a:t>
            </a:r>
          </a:p>
          <a:p>
            <a:pPr>
              <a:lnSpc>
                <a:spcPct val="100000"/>
              </a:lnSpc>
            </a:pPr>
            <a:endParaRPr lang="en-US" b="1" dirty="0"/>
          </a:p>
          <a:p>
            <a:pPr>
              <a:lnSpc>
                <a:spcPct val="100000"/>
              </a:lnSpc>
            </a:pPr>
            <a:r>
              <a:rPr lang="en-US" b="1" dirty="0">
                <a:solidFill>
                  <a:srgbClr val="FF0000"/>
                </a:solidFill>
              </a:rPr>
              <a:t>Open-source projects</a:t>
            </a:r>
            <a:r>
              <a:rPr lang="en-US" dirty="0"/>
              <a:t>	</a:t>
            </a:r>
          </a:p>
          <a:p>
            <a:pPr>
              <a:lnSpc>
                <a:spcPct val="100000"/>
              </a:lnSpc>
            </a:pPr>
            <a:endParaRPr lang="en-US" b="1" dirty="0"/>
          </a:p>
          <a:p>
            <a:pPr>
              <a:lnSpc>
                <a:spcPct val="100000"/>
              </a:lnSpc>
            </a:pPr>
            <a:r>
              <a:rPr lang="en-US" b="1" dirty="0">
                <a:solidFill>
                  <a:srgbClr val="FF0000"/>
                </a:solidFill>
              </a:rPr>
              <a:t>Driven by the need to run on clusters:</a:t>
            </a:r>
          </a:p>
          <a:p>
            <a:pPr lvl="1">
              <a:lnSpc>
                <a:spcPct val="100000"/>
              </a:lnSpc>
            </a:pPr>
            <a:r>
              <a:rPr lang="en-US" dirty="0"/>
              <a:t>This has an effect on their data model as well as their approach to consistency.</a:t>
            </a:r>
          </a:p>
          <a:p>
            <a:pPr lvl="1">
              <a:lnSpc>
                <a:spcPct val="100000"/>
              </a:lnSpc>
            </a:pPr>
            <a:r>
              <a:rPr lang="en-US" dirty="0"/>
              <a:t>ACID clashes with cluster environment</a:t>
            </a:r>
          </a:p>
          <a:p>
            <a:pPr lvl="1">
              <a:lnSpc>
                <a:spcPct val="100000"/>
              </a:lnSpc>
            </a:pPr>
            <a:r>
              <a:rPr lang="en-US" dirty="0"/>
              <a:t>NoSQL systems offer a range of options  for consistency and distribution.</a:t>
            </a:r>
          </a:p>
          <a:p>
            <a:pPr lvl="1">
              <a:lnSpc>
                <a:spcPct val="100000"/>
              </a:lnSpc>
            </a:pPr>
            <a:r>
              <a:rPr lang="en-US" dirty="0"/>
              <a:t>Graph databases are the only NoSQL systems that offers a distribution model similar to RDBMS but offers a different data model.</a:t>
            </a:r>
          </a:p>
          <a:p>
            <a:pPr lvl="1">
              <a:lnSpc>
                <a:spcPct val="100000"/>
              </a:lnSpc>
            </a:pPr>
            <a:endParaRPr lang="en-US" dirty="0"/>
          </a:p>
          <a:p>
            <a:pPr>
              <a:lnSpc>
                <a:spcPct val="100000"/>
              </a:lnSpc>
            </a:pPr>
            <a:r>
              <a:rPr lang="en-US" b="1" dirty="0">
                <a:solidFill>
                  <a:srgbClr val="FF0000"/>
                </a:solidFill>
              </a:rPr>
              <a:t>Operate without a schema (</a:t>
            </a:r>
            <a:r>
              <a:rPr lang="en-US" b="1" dirty="0" err="1">
                <a:solidFill>
                  <a:srgbClr val="FF0000"/>
                </a:solidFill>
              </a:rPr>
              <a:t>schemaless</a:t>
            </a:r>
            <a:r>
              <a:rPr lang="en-US" b="1" dirty="0">
                <a:solidFill>
                  <a:srgbClr val="FF0000"/>
                </a:solidFill>
              </a:rPr>
              <a:t>):</a:t>
            </a:r>
          </a:p>
          <a:p>
            <a:pPr lvl="1">
              <a:lnSpc>
                <a:spcPct val="100000"/>
              </a:lnSpc>
            </a:pPr>
            <a:r>
              <a:rPr lang="en-US" dirty="0"/>
              <a:t>You can freely add fields to database records without having to first define any changes in structure.</a:t>
            </a:r>
          </a:p>
          <a:p>
            <a:pPr lvl="1">
              <a:lnSpc>
                <a:spcPct val="100000"/>
              </a:lnSpc>
            </a:pPr>
            <a:r>
              <a:rPr lang="en-US" dirty="0"/>
              <a:t>This is useful when dealing with non-uniform data and custom fields.</a:t>
            </a:r>
          </a:p>
          <a:p>
            <a:pPr marL="457200" lvl="1" indent="0">
              <a:lnSpc>
                <a:spcPct val="100000"/>
              </a:lnSpc>
              <a:buNone/>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29</a:t>
            </a:fld>
            <a:endParaRPr lang="en-US"/>
          </a:p>
        </p:txBody>
      </p:sp>
      <p:sp>
        <p:nvSpPr>
          <p:cNvPr id="5" name="Footer Placeholder 4">
            <a:extLst>
              <a:ext uri="{FF2B5EF4-FFF2-40B4-BE49-F238E27FC236}">
                <a16:creationId xmlns:a16="http://schemas.microsoft.com/office/drawing/2014/main" id="{B439C725-4EC0-AF43-9271-24950E161BE2}"/>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429305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0FE8-6DBA-4A45-9CCE-11B500632B84}"/>
              </a:ext>
            </a:extLst>
          </p:cNvPr>
          <p:cNvSpPr>
            <a:spLocks noGrp="1"/>
          </p:cNvSpPr>
          <p:nvPr>
            <p:ph type="title"/>
          </p:nvPr>
        </p:nvSpPr>
        <p:spPr>
          <a:xfrm>
            <a:off x="838200" y="239464"/>
            <a:ext cx="10515600" cy="1325563"/>
          </a:xfrm>
        </p:spPr>
        <p:txBody>
          <a:bodyPr/>
          <a:lstStyle/>
          <a:p>
            <a:r>
              <a:rPr lang="en-US" dirty="0"/>
              <a:t>Lecture 12: NoSQL Systems</a:t>
            </a:r>
          </a:p>
        </p:txBody>
      </p:sp>
      <p:sp>
        <p:nvSpPr>
          <p:cNvPr id="4" name="TextBox 3">
            <a:extLst>
              <a:ext uri="{FF2B5EF4-FFF2-40B4-BE49-F238E27FC236}">
                <a16:creationId xmlns:a16="http://schemas.microsoft.com/office/drawing/2014/main" id="{34A025EC-7343-6D4D-BCEE-1F0309553015}"/>
              </a:ext>
            </a:extLst>
          </p:cNvPr>
          <p:cNvSpPr txBox="1"/>
          <p:nvPr/>
        </p:nvSpPr>
        <p:spPr>
          <a:xfrm>
            <a:off x="838200" y="1529964"/>
            <a:ext cx="3505200" cy="5201424"/>
          </a:xfrm>
          <a:prstGeom prst="rect">
            <a:avLst/>
          </a:prstGeom>
          <a:noFill/>
          <a:ln w="38100">
            <a:noFill/>
          </a:ln>
        </p:spPr>
        <p:txBody>
          <a:bodyPr wrap="square" rtlCol="0">
            <a:spAutoFit/>
          </a:bodyPr>
          <a:lstStyle/>
          <a:p>
            <a:pPr algn="ctr"/>
            <a:r>
              <a:rPr lang="en-US" sz="2400" b="1" dirty="0"/>
              <a:t>NoSQL Concepts</a:t>
            </a:r>
          </a:p>
          <a:p>
            <a:pPr algn="ctr"/>
            <a:endParaRPr lang="en-US" sz="2400" b="1" dirty="0"/>
          </a:p>
          <a:p>
            <a:pPr>
              <a:lnSpc>
                <a:spcPct val="100000"/>
              </a:lnSpc>
            </a:pPr>
            <a:r>
              <a:rPr lang="en-US" dirty="0"/>
              <a:t>Reading:</a:t>
            </a:r>
          </a:p>
          <a:p>
            <a:pPr>
              <a:lnSpc>
                <a:spcPct val="100000"/>
              </a:lnSpc>
            </a:pPr>
            <a:endParaRPr lang="en-US" dirty="0"/>
          </a:p>
          <a:p>
            <a:pPr>
              <a:lnSpc>
                <a:spcPct val="100000"/>
              </a:lnSpc>
            </a:pPr>
            <a:endParaRPr lang="en-US" b="1" dirty="0"/>
          </a:p>
          <a:p>
            <a:pPr>
              <a:lnSpc>
                <a:spcPct val="100000"/>
              </a:lnSpc>
            </a:pPr>
            <a:endParaRPr lang="en-US" b="1" dirty="0"/>
          </a:p>
          <a:p>
            <a:pPr>
              <a:lnSpc>
                <a:spcPct val="100000"/>
              </a:lnSpc>
            </a:pPr>
            <a:endParaRPr lang="en-US" b="1" dirty="0"/>
          </a:p>
          <a:p>
            <a:pPr>
              <a:lnSpc>
                <a:spcPct val="100000"/>
              </a:lnSpc>
            </a:pPr>
            <a:endParaRPr lang="en-US" b="1" dirty="0"/>
          </a:p>
          <a:p>
            <a:pPr>
              <a:lnSpc>
                <a:spcPct val="100000"/>
              </a:lnSpc>
            </a:pPr>
            <a:endParaRPr lang="en-US" b="1" dirty="0"/>
          </a:p>
          <a:p>
            <a:pPr>
              <a:lnSpc>
                <a:spcPct val="100000"/>
              </a:lnSpc>
            </a:pPr>
            <a:r>
              <a:rPr lang="en-US" b="1" dirty="0"/>
              <a:t>NoSQL Distilled: A Brief Guide to the Emerging World of Polyglot Persistence </a:t>
            </a:r>
            <a:r>
              <a:rPr lang="en-US" dirty="0"/>
              <a:t>(1</a:t>
            </a:r>
            <a:r>
              <a:rPr lang="en-US" baseline="30000" dirty="0"/>
              <a:t>st</a:t>
            </a:r>
            <a:r>
              <a:rPr lang="en-US" dirty="0"/>
              <a:t> Edition).</a:t>
            </a:r>
          </a:p>
          <a:p>
            <a:pPr lvl="1">
              <a:lnSpc>
                <a:spcPct val="100000"/>
              </a:lnSpc>
            </a:pPr>
            <a:r>
              <a:rPr lang="en-US" dirty="0"/>
              <a:t>Authors: Pramod J. </a:t>
            </a:r>
            <a:r>
              <a:rPr lang="en-US" dirty="0" err="1"/>
              <a:t>Sadalage</a:t>
            </a:r>
            <a:r>
              <a:rPr lang="en-US" dirty="0"/>
              <a:t> and  Martin Fowler</a:t>
            </a:r>
          </a:p>
          <a:p>
            <a:pPr lvl="1">
              <a:lnSpc>
                <a:spcPct val="100000"/>
              </a:lnSpc>
            </a:pPr>
            <a:r>
              <a:rPr lang="en-US" dirty="0">
                <a:highlight>
                  <a:srgbClr val="FFFF00"/>
                </a:highlight>
              </a:rPr>
              <a:t>Chapters 1, 2 and sections 3.1, 3.2, and 3.3.</a:t>
            </a:r>
          </a:p>
          <a:p>
            <a:endParaRPr lang="en-US" sz="2000" dirty="0"/>
          </a:p>
          <a:p>
            <a:endParaRPr lang="en-US" sz="1200" dirty="0"/>
          </a:p>
        </p:txBody>
      </p:sp>
      <p:sp>
        <p:nvSpPr>
          <p:cNvPr id="6" name="TextBox 5">
            <a:extLst>
              <a:ext uri="{FF2B5EF4-FFF2-40B4-BE49-F238E27FC236}">
                <a16:creationId xmlns:a16="http://schemas.microsoft.com/office/drawing/2014/main" id="{ED15ED92-D037-3644-AD98-E5E59AAACFCE}"/>
              </a:ext>
            </a:extLst>
          </p:cNvPr>
          <p:cNvSpPr txBox="1"/>
          <p:nvPr/>
        </p:nvSpPr>
        <p:spPr>
          <a:xfrm>
            <a:off x="4521200" y="1578253"/>
            <a:ext cx="3505200" cy="2185214"/>
          </a:xfrm>
          <a:prstGeom prst="rect">
            <a:avLst/>
          </a:prstGeom>
          <a:noFill/>
          <a:ln w="38100">
            <a:noFill/>
          </a:ln>
        </p:spPr>
        <p:txBody>
          <a:bodyPr wrap="square" rtlCol="0">
            <a:spAutoFit/>
          </a:bodyPr>
          <a:lstStyle/>
          <a:p>
            <a:pPr algn="ctr"/>
            <a:r>
              <a:rPr lang="en-US" sz="2400" b="1" dirty="0"/>
              <a:t>NoSQL in AWS</a:t>
            </a:r>
          </a:p>
          <a:p>
            <a:endParaRPr lang="en-US" sz="1200" dirty="0"/>
          </a:p>
          <a:p>
            <a:r>
              <a:rPr lang="en-US" sz="2000" dirty="0">
                <a:solidFill>
                  <a:srgbClr val="0070C0"/>
                </a:solidFill>
              </a:rPr>
              <a:t>Amazon DynamoDB</a:t>
            </a:r>
          </a:p>
          <a:p>
            <a:endParaRPr lang="en-US" sz="2000" dirty="0">
              <a:solidFill>
                <a:srgbClr val="0070C0"/>
              </a:solidFill>
            </a:endParaRPr>
          </a:p>
          <a:p>
            <a:r>
              <a:rPr lang="en-US" sz="2000" dirty="0">
                <a:solidFill>
                  <a:srgbClr val="0070C0"/>
                </a:solidFill>
              </a:rPr>
              <a:t>Exercise 2 in Lab 11</a:t>
            </a:r>
            <a:endParaRPr lang="en-US" sz="2000" dirty="0"/>
          </a:p>
          <a:p>
            <a:endParaRPr lang="en-US" sz="1400" dirty="0"/>
          </a:p>
          <a:p>
            <a:endParaRPr lang="en-US" sz="1400" dirty="0"/>
          </a:p>
          <a:p>
            <a:endParaRPr lang="en-US" sz="1200" dirty="0"/>
          </a:p>
        </p:txBody>
      </p:sp>
      <p:sp>
        <p:nvSpPr>
          <p:cNvPr id="8" name="TextBox 7">
            <a:extLst>
              <a:ext uri="{FF2B5EF4-FFF2-40B4-BE49-F238E27FC236}">
                <a16:creationId xmlns:a16="http://schemas.microsoft.com/office/drawing/2014/main" id="{24625346-540F-F847-8642-569FA0E81B7E}"/>
              </a:ext>
            </a:extLst>
          </p:cNvPr>
          <p:cNvSpPr txBox="1"/>
          <p:nvPr/>
        </p:nvSpPr>
        <p:spPr>
          <a:xfrm>
            <a:off x="8204200" y="1529964"/>
            <a:ext cx="3505200" cy="2585323"/>
          </a:xfrm>
          <a:prstGeom prst="rect">
            <a:avLst/>
          </a:prstGeom>
          <a:noFill/>
          <a:ln w="38100">
            <a:noFill/>
          </a:ln>
        </p:spPr>
        <p:txBody>
          <a:bodyPr wrap="square" rtlCol="0">
            <a:spAutoFit/>
          </a:bodyPr>
          <a:lstStyle/>
          <a:p>
            <a:pPr algn="ctr"/>
            <a:r>
              <a:rPr lang="en-US" sz="2400" b="1" dirty="0"/>
              <a:t>NoSQL in GCP</a:t>
            </a:r>
          </a:p>
          <a:p>
            <a:endParaRPr lang="en-US" sz="1200" dirty="0"/>
          </a:p>
          <a:p>
            <a:r>
              <a:rPr lang="en-US" dirty="0" err="1">
                <a:solidFill>
                  <a:srgbClr val="0070C0"/>
                </a:solidFill>
              </a:rPr>
              <a:t>Firestore</a:t>
            </a:r>
            <a:r>
              <a:rPr lang="en-US" dirty="0">
                <a:solidFill>
                  <a:srgbClr val="0070C0"/>
                </a:solidFill>
              </a:rPr>
              <a:t> Document Database</a:t>
            </a:r>
          </a:p>
          <a:p>
            <a:endParaRPr lang="en-US" dirty="0">
              <a:solidFill>
                <a:srgbClr val="0070C0"/>
              </a:solidFill>
            </a:endParaRPr>
          </a:p>
          <a:p>
            <a:r>
              <a:rPr lang="en-US" dirty="0">
                <a:solidFill>
                  <a:srgbClr val="0070C0"/>
                </a:solidFill>
              </a:rPr>
              <a:t>Exercise 3 in Lab 11</a:t>
            </a:r>
          </a:p>
          <a:p>
            <a:endParaRPr lang="en-US" sz="1200" dirty="0"/>
          </a:p>
          <a:p>
            <a:endParaRPr lang="en-US" sz="1200" dirty="0"/>
          </a:p>
          <a:p>
            <a:endParaRPr lang="en-US" sz="1200" dirty="0"/>
          </a:p>
          <a:p>
            <a:endParaRPr lang="en-US" sz="1200" dirty="0"/>
          </a:p>
          <a:p>
            <a:endParaRPr lang="en-US" sz="1200" dirty="0"/>
          </a:p>
          <a:p>
            <a:endParaRPr lang="en-US" sz="1200" dirty="0"/>
          </a:p>
        </p:txBody>
      </p:sp>
      <p:sp>
        <p:nvSpPr>
          <p:cNvPr id="7" name="Rectangle 6">
            <a:extLst>
              <a:ext uri="{FF2B5EF4-FFF2-40B4-BE49-F238E27FC236}">
                <a16:creationId xmlns:a16="http://schemas.microsoft.com/office/drawing/2014/main" id="{A9AAD759-78A7-6743-BE80-CBDAB1FB6457}"/>
              </a:ext>
            </a:extLst>
          </p:cNvPr>
          <p:cNvSpPr/>
          <p:nvPr/>
        </p:nvSpPr>
        <p:spPr>
          <a:xfrm>
            <a:off x="838200" y="1529964"/>
            <a:ext cx="3505200" cy="47045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DDE809-10DC-6243-A998-A9A36893DB0C}"/>
              </a:ext>
            </a:extLst>
          </p:cNvPr>
          <p:cNvSpPr/>
          <p:nvPr/>
        </p:nvSpPr>
        <p:spPr>
          <a:xfrm>
            <a:off x="4521200" y="1529963"/>
            <a:ext cx="3505200" cy="47045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E5D13F-56D3-9E49-8A2D-5256D7C45587}"/>
              </a:ext>
            </a:extLst>
          </p:cNvPr>
          <p:cNvSpPr/>
          <p:nvPr/>
        </p:nvSpPr>
        <p:spPr>
          <a:xfrm>
            <a:off x="8204200" y="1529963"/>
            <a:ext cx="3505200" cy="470458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406B56-1B59-5A42-ACBA-C06A08003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6619" y="2293838"/>
            <a:ext cx="1130926" cy="1469629"/>
          </a:xfrm>
          <a:prstGeom prst="rect">
            <a:avLst/>
          </a:prstGeom>
        </p:spPr>
      </p:pic>
      <p:sp>
        <p:nvSpPr>
          <p:cNvPr id="3" name="Footer Placeholder 2">
            <a:extLst>
              <a:ext uri="{FF2B5EF4-FFF2-40B4-BE49-F238E27FC236}">
                <a16:creationId xmlns:a16="http://schemas.microsoft.com/office/drawing/2014/main" id="{546D3F8B-B8BB-6744-897C-23E1EE476929}"/>
              </a:ext>
            </a:extLst>
          </p:cNvPr>
          <p:cNvSpPr>
            <a:spLocks noGrp="1"/>
          </p:cNvSpPr>
          <p:nvPr>
            <p:ph type="ftr" sz="quarter" idx="11"/>
          </p:nvPr>
        </p:nvSpPr>
        <p:spPr/>
        <p:txBody>
          <a:bodyPr/>
          <a:lstStyle/>
          <a:p>
            <a:r>
              <a:rPr lang="en-US" dirty="0"/>
              <a:t>Distributed and Cloud Computing - Fall 2021</a:t>
            </a:r>
          </a:p>
        </p:txBody>
      </p:sp>
      <p:sp>
        <p:nvSpPr>
          <p:cNvPr id="5" name="Slide Number Placeholder 4">
            <a:extLst>
              <a:ext uri="{FF2B5EF4-FFF2-40B4-BE49-F238E27FC236}">
                <a16:creationId xmlns:a16="http://schemas.microsoft.com/office/drawing/2014/main" id="{4452B42F-0D84-1E44-B65B-51E58BF45CC2}"/>
              </a:ext>
            </a:extLst>
          </p:cNvPr>
          <p:cNvSpPr>
            <a:spLocks noGrp="1"/>
          </p:cNvSpPr>
          <p:nvPr>
            <p:ph type="sldNum" sz="quarter" idx="12"/>
          </p:nvPr>
        </p:nvSpPr>
        <p:spPr/>
        <p:txBody>
          <a:bodyPr/>
          <a:lstStyle/>
          <a:p>
            <a:fld id="{BD332752-9405-3B49-87A2-9A38CAF0CA50}" type="slidenum">
              <a:rPr lang="en-US" smtClean="0"/>
              <a:t>3</a:t>
            </a:fld>
            <a:endParaRPr lang="en-US"/>
          </a:p>
        </p:txBody>
      </p:sp>
    </p:spTree>
    <p:extLst>
      <p:ext uri="{BB962C8B-B14F-4D97-AF65-F5344CB8AC3E}">
        <p14:creationId xmlns:p14="http://schemas.microsoft.com/office/powerpoint/2010/main" val="2932489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Categories of NoSQL Systems</a:t>
            </a:r>
          </a:p>
        </p:txBody>
      </p:sp>
      <p:sp>
        <p:nvSpPr>
          <p:cNvPr id="3" name="Content Placeholder 2"/>
          <p:cNvSpPr>
            <a:spLocks noGrp="1"/>
          </p:cNvSpPr>
          <p:nvPr>
            <p:ph idx="1"/>
          </p:nvPr>
        </p:nvSpPr>
        <p:spPr/>
        <p:txBody>
          <a:bodyPr/>
          <a:lstStyle/>
          <a:p>
            <a:r>
              <a:rPr lang="en-US" dirty="0"/>
              <a:t>NoSQL data models can be categorized into four main categories:</a:t>
            </a:r>
          </a:p>
          <a:p>
            <a:pPr lvl="1"/>
            <a:r>
              <a:rPr lang="en-US" dirty="0"/>
              <a:t>Key-value</a:t>
            </a:r>
          </a:p>
          <a:p>
            <a:pPr lvl="1"/>
            <a:r>
              <a:rPr lang="en-US" dirty="0"/>
              <a:t>Document</a:t>
            </a:r>
          </a:p>
          <a:p>
            <a:pPr lvl="1"/>
            <a:r>
              <a:rPr lang="en-US" dirty="0"/>
              <a:t>Column-family</a:t>
            </a:r>
          </a:p>
          <a:p>
            <a:pPr lvl="1"/>
            <a:r>
              <a:rPr lang="en-US" dirty="0"/>
              <a:t>graph</a:t>
            </a:r>
          </a:p>
        </p:txBody>
      </p:sp>
      <p:sp>
        <p:nvSpPr>
          <p:cNvPr id="4" name="Slide Number Placeholder 3"/>
          <p:cNvSpPr>
            <a:spLocks noGrp="1"/>
          </p:cNvSpPr>
          <p:nvPr>
            <p:ph type="sldNum" sz="quarter" idx="12"/>
          </p:nvPr>
        </p:nvSpPr>
        <p:spPr/>
        <p:txBody>
          <a:bodyPr/>
          <a:lstStyle/>
          <a:p>
            <a:fld id="{BD332752-9405-3B49-87A2-9A38CAF0CA50}" type="slidenum">
              <a:rPr lang="en-US" smtClean="0"/>
              <a:t>30</a:t>
            </a:fld>
            <a:endParaRPr lang="en-US"/>
          </a:p>
        </p:txBody>
      </p:sp>
      <p:sp>
        <p:nvSpPr>
          <p:cNvPr id="6" name="Footer Placeholder 5">
            <a:extLst>
              <a:ext uri="{FF2B5EF4-FFF2-40B4-BE49-F238E27FC236}">
                <a16:creationId xmlns:a16="http://schemas.microsoft.com/office/drawing/2014/main" id="{F64BC432-00EE-B345-876A-AA98F3A3C121}"/>
              </a:ext>
            </a:extLst>
          </p:cNvPr>
          <p:cNvSpPr>
            <a:spLocks noGrp="1"/>
          </p:cNvSpPr>
          <p:nvPr>
            <p:ph type="ftr" sz="quarter" idx="11"/>
          </p:nvPr>
        </p:nvSpPr>
        <p:spPr/>
        <p:txBody>
          <a:bodyPr/>
          <a:lstStyle/>
          <a:p>
            <a:r>
              <a:rPr lang="en-US"/>
              <a:t>Distributed and Cloud Computing - Fall 2021</a:t>
            </a:r>
          </a:p>
        </p:txBody>
      </p:sp>
      <p:pic>
        <p:nvPicPr>
          <p:cNvPr id="7" name="Content Placeholder 5">
            <a:extLst>
              <a:ext uri="{FF2B5EF4-FFF2-40B4-BE49-F238E27FC236}">
                <a16:creationId xmlns:a16="http://schemas.microsoft.com/office/drawing/2014/main" id="{33DF199A-49C1-BF44-9DD5-1A4BC5E57E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8086" y="2379662"/>
            <a:ext cx="5357895" cy="3243263"/>
          </a:xfrm>
          <a:prstGeom prst="rect">
            <a:avLst/>
          </a:prstGeom>
        </p:spPr>
      </p:pic>
    </p:spTree>
    <p:extLst>
      <p:ext uri="{BB962C8B-B14F-4D97-AF65-F5344CB8AC3E}">
        <p14:creationId xmlns:p14="http://schemas.microsoft.com/office/powerpoint/2010/main" val="813521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Schema-less Databases</a:t>
            </a:r>
          </a:p>
        </p:txBody>
      </p:sp>
      <p:sp>
        <p:nvSpPr>
          <p:cNvPr id="3" name="Content Placeholder 2"/>
          <p:cNvSpPr>
            <a:spLocks noGrp="1"/>
          </p:cNvSpPr>
          <p:nvPr>
            <p:ph idx="1"/>
          </p:nvPr>
        </p:nvSpPr>
        <p:spPr/>
        <p:txBody>
          <a:bodyPr>
            <a:normAutofit fontScale="77500" lnSpcReduction="20000"/>
          </a:bodyPr>
          <a:lstStyle/>
          <a:p>
            <a:pPr>
              <a:lnSpc>
                <a:spcPct val="110000"/>
              </a:lnSpc>
            </a:pPr>
            <a:r>
              <a:rPr lang="en-US" dirty="0"/>
              <a:t>A common theme across all the forms of NoSQL databases is that they are </a:t>
            </a:r>
            <a:r>
              <a:rPr lang="en-US" dirty="0" err="1"/>
              <a:t>schemaless</a:t>
            </a:r>
            <a:r>
              <a:rPr lang="en-US" dirty="0"/>
              <a:t>.</a:t>
            </a:r>
          </a:p>
          <a:p>
            <a:pPr lvl="1">
              <a:lnSpc>
                <a:spcPct val="110000"/>
              </a:lnSpc>
            </a:pPr>
            <a:r>
              <a:rPr lang="en-US" dirty="0"/>
              <a:t>In RDMS, you must define the schema (i.e., tables, columns data types) before storing any data.</a:t>
            </a:r>
          </a:p>
          <a:p>
            <a:pPr lvl="1">
              <a:lnSpc>
                <a:spcPct val="110000"/>
              </a:lnSpc>
            </a:pPr>
            <a:endParaRPr lang="en-US" dirty="0"/>
          </a:p>
          <a:p>
            <a:pPr>
              <a:lnSpc>
                <a:spcPct val="110000"/>
              </a:lnSpc>
            </a:pPr>
            <a:r>
              <a:rPr lang="en-US" dirty="0"/>
              <a:t>In NoSQL, storing data is more casual:</a:t>
            </a:r>
          </a:p>
          <a:p>
            <a:pPr lvl="1">
              <a:lnSpc>
                <a:spcPct val="110000"/>
              </a:lnSpc>
            </a:pPr>
            <a:r>
              <a:rPr lang="en-US" b="1" dirty="0"/>
              <a:t>Key-value stores: </a:t>
            </a:r>
            <a:r>
              <a:rPr lang="en-US" dirty="0"/>
              <a:t>store any data you like under a key.</a:t>
            </a:r>
          </a:p>
          <a:p>
            <a:pPr lvl="1">
              <a:lnSpc>
                <a:spcPct val="110000"/>
              </a:lnSpc>
            </a:pPr>
            <a:r>
              <a:rPr lang="en-US" b="1" dirty="0"/>
              <a:t>Document stores: </a:t>
            </a:r>
            <a:r>
              <a:rPr lang="en-US" dirty="0"/>
              <a:t>no restrictions on the structure of the documents you store.</a:t>
            </a:r>
          </a:p>
          <a:p>
            <a:pPr lvl="1">
              <a:lnSpc>
                <a:spcPct val="110000"/>
              </a:lnSpc>
            </a:pPr>
            <a:r>
              <a:rPr lang="en-US" b="1" dirty="0"/>
              <a:t>Column-family:</a:t>
            </a:r>
            <a:r>
              <a:rPr lang="en-US" dirty="0"/>
              <a:t> store any data under any column you like.</a:t>
            </a:r>
          </a:p>
          <a:p>
            <a:pPr lvl="1">
              <a:lnSpc>
                <a:spcPct val="110000"/>
              </a:lnSpc>
            </a:pPr>
            <a:r>
              <a:rPr lang="en-US" b="1" dirty="0"/>
              <a:t>Graph databases: </a:t>
            </a:r>
            <a:r>
              <a:rPr lang="en-US" dirty="0"/>
              <a:t>you can freely add new edges and add properties to nodes and edges.</a:t>
            </a:r>
          </a:p>
          <a:p>
            <a:pPr>
              <a:lnSpc>
                <a:spcPct val="110000"/>
              </a:lnSpc>
            </a:pPr>
            <a:endParaRPr lang="en-US" dirty="0"/>
          </a:p>
          <a:p>
            <a:pPr>
              <a:lnSpc>
                <a:spcPct val="110000"/>
              </a:lnSpc>
            </a:pPr>
            <a:r>
              <a:rPr lang="en-US" dirty="0">
                <a:highlight>
                  <a:srgbClr val="FFFF00"/>
                </a:highlight>
              </a:rPr>
              <a:t>Schema-less gives you freedom and flexibility in data modeling:</a:t>
            </a:r>
          </a:p>
          <a:p>
            <a:pPr lvl="1">
              <a:lnSpc>
                <a:spcPct val="110000"/>
              </a:lnSpc>
            </a:pPr>
            <a:r>
              <a:rPr lang="en-US" dirty="0">
                <a:highlight>
                  <a:srgbClr val="FFFF00"/>
                </a:highlight>
              </a:rPr>
              <a:t>change your data storage as you learn more about your project.</a:t>
            </a:r>
          </a:p>
          <a:p>
            <a:pPr lvl="1">
              <a:lnSpc>
                <a:spcPct val="110000"/>
              </a:lnSpc>
            </a:pPr>
            <a:r>
              <a:rPr lang="en-US" dirty="0">
                <a:highlight>
                  <a:srgbClr val="FFFF00"/>
                </a:highlight>
              </a:rPr>
              <a:t>deal with non-uniform data in which each record has a different set of fields.</a:t>
            </a:r>
          </a:p>
          <a:p>
            <a:pPr lvl="1">
              <a:lnSpc>
                <a:spcPct val="110000"/>
              </a:lnSpc>
            </a:pPr>
            <a:endParaRPr lang="en-US" dirty="0"/>
          </a:p>
          <a:p>
            <a:pPr>
              <a:lnSpc>
                <a:spcPct val="110000"/>
              </a:lnSpc>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31</a:t>
            </a:fld>
            <a:endParaRPr lang="en-US"/>
          </a:p>
        </p:txBody>
      </p:sp>
      <p:sp>
        <p:nvSpPr>
          <p:cNvPr id="5" name="Footer Placeholder 4">
            <a:extLst>
              <a:ext uri="{FF2B5EF4-FFF2-40B4-BE49-F238E27FC236}">
                <a16:creationId xmlns:a16="http://schemas.microsoft.com/office/drawing/2014/main" id="{12B98983-BF34-7046-90B8-45EBB3F03E8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732098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Schema-less systems (1):</a:t>
            </a:r>
            <a:br>
              <a:rPr lang="en-US" dirty="0"/>
            </a:br>
            <a:r>
              <a:rPr lang="en-US" dirty="0">
                <a:solidFill>
                  <a:srgbClr val="FF0000"/>
                </a:solidFill>
              </a:rPr>
              <a:t>writing code to operate on the data</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dirty="0"/>
              <a:t>We must make operations on our data using programs that need to know, for example, that:</a:t>
            </a:r>
          </a:p>
          <a:p>
            <a:pPr lvl="1">
              <a:lnSpc>
                <a:spcPct val="120000"/>
              </a:lnSpc>
            </a:pPr>
            <a:r>
              <a:rPr lang="en-US" dirty="0"/>
              <a:t> ‘the billing address’ is called </a:t>
            </a:r>
            <a:r>
              <a:rPr lang="en-US" dirty="0" err="1">
                <a:latin typeface="Courier New" charset="0"/>
                <a:ea typeface="Courier New" charset="0"/>
                <a:cs typeface="Courier New" charset="0"/>
              </a:rPr>
              <a:t>billingAddress</a:t>
            </a:r>
            <a:r>
              <a:rPr lang="en-US" dirty="0">
                <a:latin typeface="Courier New" charset="0"/>
                <a:ea typeface="Courier New" charset="0"/>
                <a:cs typeface="Courier New" charset="0"/>
              </a:rPr>
              <a:t> </a:t>
            </a:r>
            <a:r>
              <a:rPr lang="en-US" dirty="0"/>
              <a:t>and not </a:t>
            </a:r>
            <a:r>
              <a:rPr lang="en-US" dirty="0" err="1">
                <a:latin typeface="Courier New" charset="0"/>
                <a:ea typeface="Courier New" charset="0"/>
                <a:cs typeface="Courier New" charset="0"/>
              </a:rPr>
              <a:t>addressForBilling</a:t>
            </a:r>
            <a:r>
              <a:rPr lang="en-US" dirty="0"/>
              <a:t>.</a:t>
            </a:r>
          </a:p>
          <a:p>
            <a:pPr lvl="1">
              <a:lnSpc>
                <a:spcPct val="120000"/>
              </a:lnSpc>
            </a:pPr>
            <a:r>
              <a:rPr lang="en-US" dirty="0">
                <a:latin typeface="Courier New" charset="0"/>
                <a:ea typeface="Courier New" charset="0"/>
                <a:cs typeface="Courier New" charset="0"/>
              </a:rPr>
              <a:t>quantity</a:t>
            </a:r>
            <a:r>
              <a:rPr lang="en-US" dirty="0"/>
              <a:t> field is an integer 5 and not five</a:t>
            </a:r>
          </a:p>
          <a:p>
            <a:pPr lvl="1">
              <a:lnSpc>
                <a:spcPct val="120000"/>
              </a:lnSpc>
            </a:pPr>
            <a:endParaRPr lang="en-US" dirty="0"/>
          </a:p>
          <a:p>
            <a:pPr>
              <a:lnSpc>
                <a:spcPct val="120000"/>
              </a:lnSpc>
            </a:pPr>
            <a:r>
              <a:rPr lang="en-US" dirty="0"/>
              <a:t>Programs are not humans, and they cannot infer that ‘</a:t>
            </a:r>
            <a:r>
              <a:rPr lang="en-US" dirty="0">
                <a:latin typeface="Courier New" charset="0"/>
                <a:ea typeface="Courier New" charset="0"/>
                <a:cs typeface="Courier New" charset="0"/>
              </a:rPr>
              <a:t>qty</a:t>
            </a:r>
            <a:r>
              <a:rPr lang="en-US" dirty="0"/>
              <a:t>’ must be the same as ‘</a:t>
            </a:r>
            <a:r>
              <a:rPr lang="en-US" dirty="0">
                <a:latin typeface="Courier New" charset="0"/>
                <a:ea typeface="Courier New" charset="0"/>
                <a:cs typeface="Courier New" charset="0"/>
              </a:rPr>
              <a:t>quantity</a:t>
            </a:r>
            <a:r>
              <a:rPr lang="en-US" dirty="0"/>
              <a:t>’.</a:t>
            </a:r>
          </a:p>
          <a:p>
            <a:pPr>
              <a:lnSpc>
                <a:spcPct val="120000"/>
              </a:lnSpc>
            </a:pPr>
            <a:r>
              <a:rPr lang="en-US" dirty="0"/>
              <a:t>There is usually an </a:t>
            </a:r>
            <a:r>
              <a:rPr lang="en-US" b="1" dirty="0"/>
              <a:t>implicit schema </a:t>
            </a:r>
            <a:r>
              <a:rPr lang="en-US" dirty="0"/>
              <a:t>that is basically a set of assumptions about the structure of the data in the code that manipulates the data.</a:t>
            </a:r>
          </a:p>
          <a:p>
            <a:pPr lvl="1">
              <a:lnSpc>
                <a:spcPct val="120000"/>
              </a:lnSpc>
            </a:pPr>
            <a:r>
              <a:rPr lang="en-US" dirty="0"/>
              <a:t>You need to dig into the application code in order to know the schema.</a:t>
            </a:r>
          </a:p>
          <a:p>
            <a:pPr>
              <a:lnSpc>
                <a:spcPct val="120000"/>
              </a:lnSpc>
            </a:pPr>
            <a:r>
              <a:rPr lang="en-US" dirty="0">
                <a:highlight>
                  <a:srgbClr val="FFFF00"/>
                </a:highlight>
              </a:rPr>
              <a:t>A </a:t>
            </a:r>
            <a:r>
              <a:rPr lang="en-US" dirty="0" err="1">
                <a:highlight>
                  <a:srgbClr val="FFFF00"/>
                </a:highlight>
              </a:rPr>
              <a:t>schemaless</a:t>
            </a:r>
            <a:r>
              <a:rPr lang="en-US" dirty="0">
                <a:highlight>
                  <a:srgbClr val="FFFF00"/>
                </a:highlight>
              </a:rPr>
              <a:t> database shifts the schema into the application code that accesses it.</a:t>
            </a:r>
          </a:p>
        </p:txBody>
      </p:sp>
      <p:sp>
        <p:nvSpPr>
          <p:cNvPr id="4" name="Slide Number Placeholder 3"/>
          <p:cNvSpPr>
            <a:spLocks noGrp="1"/>
          </p:cNvSpPr>
          <p:nvPr>
            <p:ph type="sldNum" sz="quarter" idx="12"/>
          </p:nvPr>
        </p:nvSpPr>
        <p:spPr/>
        <p:txBody>
          <a:bodyPr/>
          <a:lstStyle/>
          <a:p>
            <a:fld id="{BD332752-9405-3B49-87A2-9A38CAF0CA50}" type="slidenum">
              <a:rPr lang="en-US" smtClean="0"/>
              <a:t>32</a:t>
            </a:fld>
            <a:endParaRPr lang="en-US" dirty="0"/>
          </a:p>
        </p:txBody>
      </p:sp>
      <p:sp>
        <p:nvSpPr>
          <p:cNvPr id="5" name="Footer Placeholder 4">
            <a:extLst>
              <a:ext uri="{FF2B5EF4-FFF2-40B4-BE49-F238E27FC236}">
                <a16:creationId xmlns:a16="http://schemas.microsoft.com/office/drawing/2014/main" id="{53683241-2A8F-8C41-AD4E-13E3E15BE6D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700135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Problems with schema-less systems (2):</a:t>
            </a:r>
            <a:br>
              <a:rPr lang="en-US" dirty="0"/>
            </a:br>
            <a:r>
              <a:rPr lang="en-US" dirty="0">
                <a:solidFill>
                  <a:srgbClr val="FF0000"/>
                </a:solidFill>
              </a:rPr>
              <a:t>the system cannot optimize query performance</a:t>
            </a:r>
          </a:p>
        </p:txBody>
      </p:sp>
      <p:sp>
        <p:nvSpPr>
          <p:cNvPr id="3" name="Content Placeholder 2"/>
          <p:cNvSpPr>
            <a:spLocks noGrp="1"/>
          </p:cNvSpPr>
          <p:nvPr>
            <p:ph idx="1"/>
          </p:nvPr>
        </p:nvSpPr>
        <p:spPr/>
        <p:txBody>
          <a:bodyPr>
            <a:normAutofit fontScale="92500" lnSpcReduction="20000"/>
          </a:bodyPr>
          <a:lstStyle/>
          <a:p>
            <a:pPr>
              <a:lnSpc>
                <a:spcPct val="110000"/>
              </a:lnSpc>
            </a:pPr>
            <a:r>
              <a:rPr lang="en-US" dirty="0"/>
              <a:t>The database remains ignorant of the schema and hence it cannot use the schema to help it decide how to store and retrieve the data efficiently.</a:t>
            </a:r>
          </a:p>
          <a:p>
            <a:pPr>
              <a:lnSpc>
                <a:spcPct val="110000"/>
              </a:lnSpc>
            </a:pPr>
            <a:endParaRPr lang="en-US" dirty="0"/>
          </a:p>
          <a:p>
            <a:pPr>
              <a:lnSpc>
                <a:spcPct val="110000"/>
              </a:lnSpc>
            </a:pPr>
            <a:r>
              <a:rPr lang="en-US" dirty="0"/>
              <a:t>The database system cannot apply its own validations to ensure that different applications don’t manipulate data in inconsistent way.</a:t>
            </a:r>
          </a:p>
          <a:p>
            <a:pPr>
              <a:lnSpc>
                <a:spcPct val="110000"/>
              </a:lnSpc>
            </a:pPr>
            <a:endParaRPr lang="en-US" dirty="0"/>
          </a:p>
          <a:p>
            <a:pPr>
              <a:lnSpc>
                <a:spcPct val="110000"/>
              </a:lnSpc>
            </a:pPr>
            <a:r>
              <a:rPr lang="en-US" dirty="0"/>
              <a:t>A schema-less database shift the schema into the application code that accesses it.</a:t>
            </a:r>
          </a:p>
          <a:p>
            <a:pPr lvl="1">
              <a:lnSpc>
                <a:spcPct val="110000"/>
              </a:lnSpc>
            </a:pPr>
            <a:r>
              <a:rPr lang="en-US" dirty="0"/>
              <a:t>This becomes problematic if different applications written by different people are to access the same data.</a:t>
            </a:r>
          </a:p>
        </p:txBody>
      </p:sp>
      <p:sp>
        <p:nvSpPr>
          <p:cNvPr id="4" name="Slide Number Placeholder 3"/>
          <p:cNvSpPr>
            <a:spLocks noGrp="1"/>
          </p:cNvSpPr>
          <p:nvPr>
            <p:ph type="sldNum" sz="quarter" idx="12"/>
          </p:nvPr>
        </p:nvSpPr>
        <p:spPr/>
        <p:txBody>
          <a:bodyPr/>
          <a:lstStyle/>
          <a:p>
            <a:fld id="{BD332752-9405-3B49-87A2-9A38CAF0CA50}" type="slidenum">
              <a:rPr lang="en-US" smtClean="0"/>
              <a:t>33</a:t>
            </a:fld>
            <a:endParaRPr lang="en-US"/>
          </a:p>
        </p:txBody>
      </p:sp>
      <p:sp>
        <p:nvSpPr>
          <p:cNvPr id="5" name="Footer Placeholder 4">
            <a:extLst>
              <a:ext uri="{FF2B5EF4-FFF2-40B4-BE49-F238E27FC236}">
                <a16:creationId xmlns:a16="http://schemas.microsoft.com/office/drawing/2014/main" id="{B5CCEB06-1B93-ED4A-A8E5-EC0421CE5237}"/>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07117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033FD-EF8F-1C44-B7CE-0B9E458FE69D}"/>
              </a:ext>
            </a:extLst>
          </p:cNvPr>
          <p:cNvSpPr>
            <a:spLocks noGrp="1"/>
          </p:cNvSpPr>
          <p:nvPr>
            <p:ph type="title"/>
          </p:nvPr>
        </p:nvSpPr>
        <p:spPr>
          <a:xfrm>
            <a:off x="244434" y="203003"/>
            <a:ext cx="10515600" cy="1325563"/>
          </a:xfrm>
        </p:spPr>
        <p:txBody>
          <a:bodyPr/>
          <a:lstStyle/>
          <a:p>
            <a:r>
              <a:rPr lang="en-US" dirty="0"/>
              <a:t>SQL vs. NoSQL Systems</a:t>
            </a:r>
          </a:p>
        </p:txBody>
      </p:sp>
      <p:sp>
        <p:nvSpPr>
          <p:cNvPr id="4" name="Slide Number Placeholder 3">
            <a:extLst>
              <a:ext uri="{FF2B5EF4-FFF2-40B4-BE49-F238E27FC236}">
                <a16:creationId xmlns:a16="http://schemas.microsoft.com/office/drawing/2014/main" id="{43DE5432-0B5E-994C-9CAE-D49D38903469}"/>
              </a:ext>
            </a:extLst>
          </p:cNvPr>
          <p:cNvSpPr>
            <a:spLocks noGrp="1"/>
          </p:cNvSpPr>
          <p:nvPr>
            <p:ph type="sldNum" sz="quarter" idx="12"/>
          </p:nvPr>
        </p:nvSpPr>
        <p:spPr/>
        <p:txBody>
          <a:bodyPr/>
          <a:lstStyle/>
          <a:p>
            <a:fld id="{BD332752-9405-3B49-87A2-9A38CAF0CA50}" type="slidenum">
              <a:rPr lang="en-US" smtClean="0"/>
              <a:t>34</a:t>
            </a:fld>
            <a:endParaRPr lang="en-US"/>
          </a:p>
        </p:txBody>
      </p:sp>
      <p:graphicFrame>
        <p:nvGraphicFramePr>
          <p:cNvPr id="5" name="Table 4">
            <a:extLst>
              <a:ext uri="{FF2B5EF4-FFF2-40B4-BE49-F238E27FC236}">
                <a16:creationId xmlns:a16="http://schemas.microsoft.com/office/drawing/2014/main" id="{7F97683E-D112-434D-A8AA-14F95A99D019}"/>
              </a:ext>
            </a:extLst>
          </p:cNvPr>
          <p:cNvGraphicFramePr>
            <a:graphicFrameLocks noGrp="1"/>
          </p:cNvGraphicFramePr>
          <p:nvPr>
            <p:extLst>
              <p:ext uri="{D42A27DB-BD31-4B8C-83A1-F6EECF244321}">
                <p14:modId xmlns:p14="http://schemas.microsoft.com/office/powerpoint/2010/main" val="2778936610"/>
              </p:ext>
            </p:extLst>
          </p:nvPr>
        </p:nvGraphicFramePr>
        <p:xfrm>
          <a:off x="1929880" y="1378382"/>
          <a:ext cx="8052320" cy="4577470"/>
        </p:xfrm>
        <a:graphic>
          <a:graphicData uri="http://schemas.openxmlformats.org/drawingml/2006/table">
            <a:tbl>
              <a:tblPr firstRow="1" firstCol="1" bandRow="1">
                <a:tableStyleId>{5FD0F851-EC5A-4D38-B0AD-8093EC10F338}</a:tableStyleId>
              </a:tblPr>
              <a:tblGrid>
                <a:gridCol w="1869861">
                  <a:extLst>
                    <a:ext uri="{9D8B030D-6E8A-4147-A177-3AD203B41FA5}">
                      <a16:colId xmlns:a16="http://schemas.microsoft.com/office/drawing/2014/main" val="4126316309"/>
                    </a:ext>
                  </a:extLst>
                </a:gridCol>
                <a:gridCol w="2780254">
                  <a:extLst>
                    <a:ext uri="{9D8B030D-6E8A-4147-A177-3AD203B41FA5}">
                      <a16:colId xmlns:a16="http://schemas.microsoft.com/office/drawing/2014/main" val="1318065114"/>
                    </a:ext>
                  </a:extLst>
                </a:gridCol>
                <a:gridCol w="3402205">
                  <a:extLst>
                    <a:ext uri="{9D8B030D-6E8A-4147-A177-3AD203B41FA5}">
                      <a16:colId xmlns:a16="http://schemas.microsoft.com/office/drawing/2014/main" val="589391855"/>
                    </a:ext>
                  </a:extLst>
                </a:gridCol>
              </a:tblGrid>
              <a:tr h="185174">
                <a:tc>
                  <a:txBody>
                    <a:bodyPr/>
                    <a:lstStyle/>
                    <a:p>
                      <a:pPr marL="0" marR="0">
                        <a:lnSpc>
                          <a:spcPct val="150000"/>
                        </a:lnSpc>
                        <a:spcBef>
                          <a:spcPts val="0"/>
                        </a:spcBef>
                        <a:spcAft>
                          <a:spcPts val="0"/>
                        </a:spcAft>
                      </a:pPr>
                      <a:r>
                        <a:rPr lang="en-US" sz="1400" dirty="0">
                          <a:effectLst/>
                        </a:rPr>
                        <a:t>Database Model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Relational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NoSQL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extLst>
                  <a:ext uri="{0D108BD9-81ED-4DB2-BD59-A6C34878D82A}">
                    <a16:rowId xmlns:a16="http://schemas.microsoft.com/office/drawing/2014/main" val="2027159617"/>
                  </a:ext>
                </a:extLst>
              </a:tr>
              <a:tr h="185174">
                <a:tc>
                  <a:txBody>
                    <a:bodyPr/>
                    <a:lstStyle/>
                    <a:p>
                      <a:pPr marL="0" marR="0">
                        <a:lnSpc>
                          <a:spcPct val="150000"/>
                        </a:lnSpc>
                        <a:spcBef>
                          <a:spcPts val="0"/>
                        </a:spcBef>
                        <a:spcAft>
                          <a:spcPts val="0"/>
                        </a:spcAft>
                      </a:pPr>
                      <a:r>
                        <a:rPr lang="en-US" sz="1400" dirty="0">
                          <a:effectLst/>
                        </a:rPr>
                        <a:t>Other names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RDBMS, SQL-based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Non-relational, distributed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extLst>
                  <a:ext uri="{0D108BD9-81ED-4DB2-BD59-A6C34878D82A}">
                    <a16:rowId xmlns:a16="http://schemas.microsoft.com/office/drawing/2014/main" val="762763716"/>
                  </a:ext>
                </a:extLst>
              </a:tr>
              <a:tr h="395576">
                <a:tc>
                  <a:txBody>
                    <a:bodyPr/>
                    <a:lstStyle/>
                    <a:p>
                      <a:pPr marL="0" marR="0">
                        <a:lnSpc>
                          <a:spcPct val="150000"/>
                        </a:lnSpc>
                        <a:spcBef>
                          <a:spcPts val="0"/>
                        </a:spcBef>
                        <a:spcAft>
                          <a:spcPts val="0"/>
                        </a:spcAft>
                      </a:pPr>
                      <a:r>
                        <a:rPr lang="en-US" sz="1400" dirty="0">
                          <a:effectLst/>
                        </a:rPr>
                        <a:t>Storage model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Table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Key-value, document, column, graph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extLst>
                  <a:ext uri="{0D108BD9-81ED-4DB2-BD59-A6C34878D82A}">
                    <a16:rowId xmlns:a16="http://schemas.microsoft.com/office/drawing/2014/main" val="2789168547"/>
                  </a:ext>
                </a:extLst>
              </a:tr>
              <a:tr h="395576">
                <a:tc>
                  <a:txBody>
                    <a:bodyPr/>
                    <a:lstStyle/>
                    <a:p>
                      <a:pPr marL="0" marR="0">
                        <a:lnSpc>
                          <a:spcPct val="150000"/>
                        </a:lnSpc>
                        <a:spcBef>
                          <a:spcPts val="0"/>
                        </a:spcBef>
                        <a:spcAft>
                          <a:spcPts val="0"/>
                        </a:spcAft>
                      </a:pPr>
                      <a:r>
                        <a:rPr lang="en-US" sz="1400" dirty="0">
                          <a:effectLst/>
                        </a:rPr>
                        <a:t>Schema</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Predefined for structured data: schema-on-write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Dynamic for unstructured data: </a:t>
                      </a:r>
                      <a:r>
                        <a:rPr lang="en-US" sz="1400" dirty="0">
                          <a:effectLst/>
                          <a:highlight>
                            <a:srgbClr val="FFFF00"/>
                          </a:highlight>
                        </a:rPr>
                        <a:t>schema-on-read</a:t>
                      </a:r>
                      <a:endParaRPr lang="en-US" sz="14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extLst>
                  <a:ext uri="{0D108BD9-81ED-4DB2-BD59-A6C34878D82A}">
                    <a16:rowId xmlns:a16="http://schemas.microsoft.com/office/drawing/2014/main" val="2858438035"/>
                  </a:ext>
                </a:extLst>
              </a:tr>
              <a:tr h="395576">
                <a:tc>
                  <a:txBody>
                    <a:bodyPr/>
                    <a:lstStyle/>
                    <a:p>
                      <a:pPr marL="0" marR="0">
                        <a:lnSpc>
                          <a:spcPct val="150000"/>
                        </a:lnSpc>
                        <a:spcBef>
                          <a:spcPts val="0"/>
                        </a:spcBef>
                        <a:spcAft>
                          <a:spcPts val="0"/>
                        </a:spcAft>
                      </a:pPr>
                      <a:r>
                        <a:rPr lang="en-US" sz="1400" dirty="0">
                          <a:effectLst/>
                        </a:rPr>
                        <a:t>Scalability</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Vertical: increase horsepower</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Horizontal: increase servers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extLst>
                  <a:ext uri="{0D108BD9-81ED-4DB2-BD59-A6C34878D82A}">
                    <a16:rowId xmlns:a16="http://schemas.microsoft.com/office/drawing/2014/main" val="2019438049"/>
                  </a:ext>
                </a:extLst>
              </a:tr>
              <a:tr h="605979">
                <a:tc>
                  <a:txBody>
                    <a:bodyPr/>
                    <a:lstStyle/>
                    <a:p>
                      <a:pPr marL="0" marR="0">
                        <a:lnSpc>
                          <a:spcPct val="150000"/>
                        </a:lnSpc>
                        <a:spcBef>
                          <a:spcPts val="0"/>
                        </a:spcBef>
                        <a:spcAft>
                          <a:spcPts val="0"/>
                        </a:spcAft>
                      </a:pPr>
                      <a:r>
                        <a:rPr lang="en-US" sz="1400" dirty="0">
                          <a:effectLst/>
                        </a:rPr>
                        <a:t>Language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SQL: complex and powerful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UnQL (Unstructured Query Language): the syntax varies depending on the database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extLst>
                  <a:ext uri="{0D108BD9-81ED-4DB2-BD59-A6C34878D82A}">
                    <a16:rowId xmlns:a16="http://schemas.microsoft.com/office/drawing/2014/main" val="162224430"/>
                  </a:ext>
                </a:extLst>
              </a:tr>
              <a:tr h="605979">
                <a:tc>
                  <a:txBody>
                    <a:bodyPr/>
                    <a:lstStyle/>
                    <a:p>
                      <a:pPr marL="0" marR="0">
                        <a:lnSpc>
                          <a:spcPct val="150000"/>
                        </a:lnSpc>
                        <a:spcBef>
                          <a:spcPts val="0"/>
                        </a:spcBef>
                        <a:spcAft>
                          <a:spcPts val="0"/>
                        </a:spcAft>
                      </a:pPr>
                      <a:r>
                        <a:rPr lang="en-US" sz="1400" dirty="0">
                          <a:effectLst/>
                        </a:rPr>
                        <a:t>DBMS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MySQL, Oracle, SQLite, Postgres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MongoDb, Bigtable, Redis, RavenDb, Cassandra, HBase, Neo4j and CouchDb</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extLst>
                  <a:ext uri="{0D108BD9-81ED-4DB2-BD59-A6C34878D82A}">
                    <a16:rowId xmlns:a16="http://schemas.microsoft.com/office/drawing/2014/main" val="1882633572"/>
                  </a:ext>
                </a:extLst>
              </a:tr>
              <a:tr h="395576">
                <a:tc>
                  <a:txBody>
                    <a:bodyPr/>
                    <a:lstStyle/>
                    <a:p>
                      <a:pPr marL="0" marR="0">
                        <a:lnSpc>
                          <a:spcPct val="150000"/>
                        </a:lnSpc>
                        <a:spcBef>
                          <a:spcPts val="0"/>
                        </a:spcBef>
                        <a:spcAft>
                          <a:spcPts val="0"/>
                        </a:spcAft>
                      </a:pPr>
                      <a:r>
                        <a:rPr lang="en-US" sz="1400" dirty="0">
                          <a:effectLst/>
                        </a:rPr>
                        <a:t>Data types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Best fitted for traditional structured data</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Best fitted for big (semi-structured/unstructured) data</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extLst>
                  <a:ext uri="{0D108BD9-81ED-4DB2-BD59-A6C34878D82A}">
                    <a16:rowId xmlns:a16="http://schemas.microsoft.com/office/drawing/2014/main" val="2922861755"/>
                  </a:ext>
                </a:extLst>
              </a:tr>
              <a:tr h="395576">
                <a:tc>
                  <a:txBody>
                    <a:bodyPr/>
                    <a:lstStyle/>
                    <a:p>
                      <a:pPr marL="0" marR="0">
                        <a:lnSpc>
                          <a:spcPct val="150000"/>
                        </a:lnSpc>
                        <a:spcBef>
                          <a:spcPts val="0"/>
                        </a:spcBef>
                        <a:spcAft>
                          <a:spcPts val="0"/>
                        </a:spcAft>
                      </a:pPr>
                      <a:r>
                        <a:rPr lang="en-US" sz="1400" dirty="0">
                          <a:effectLst/>
                        </a:rPr>
                        <a:t>Goal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Mostly operational and transactional</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Mostly data analysis</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extLst>
                  <a:ext uri="{0D108BD9-81ED-4DB2-BD59-A6C34878D82A}">
                    <a16:rowId xmlns:a16="http://schemas.microsoft.com/office/drawing/2014/main" val="314866813"/>
                  </a:ext>
                </a:extLst>
              </a:tr>
              <a:tr h="395576">
                <a:tc>
                  <a:txBody>
                    <a:bodyPr/>
                    <a:lstStyle/>
                    <a:p>
                      <a:pPr marL="0" marR="0">
                        <a:lnSpc>
                          <a:spcPct val="150000"/>
                        </a:lnSpc>
                        <a:spcBef>
                          <a:spcPts val="0"/>
                        </a:spcBef>
                        <a:spcAft>
                          <a:spcPts val="0"/>
                        </a:spcAft>
                      </a:pPr>
                      <a:r>
                        <a:rPr lang="en-US" sz="1400" dirty="0">
                          <a:effectLst/>
                        </a:rPr>
                        <a:t>Data integrity</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Follows ACID compliance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tc>
                  <a:txBody>
                    <a:bodyPr/>
                    <a:lstStyle/>
                    <a:p>
                      <a:pPr marL="0" marR="0">
                        <a:lnSpc>
                          <a:spcPct val="150000"/>
                        </a:lnSpc>
                        <a:spcBef>
                          <a:spcPts val="0"/>
                        </a:spcBef>
                        <a:spcAft>
                          <a:spcPts val="0"/>
                        </a:spcAft>
                      </a:pPr>
                      <a:r>
                        <a:rPr lang="en-US" sz="1400" dirty="0">
                          <a:effectLst/>
                        </a:rPr>
                        <a:t>Follows Brewer's CAP theorem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2601" marR="52601" marT="0" marB="0"/>
                </a:tc>
                <a:extLst>
                  <a:ext uri="{0D108BD9-81ED-4DB2-BD59-A6C34878D82A}">
                    <a16:rowId xmlns:a16="http://schemas.microsoft.com/office/drawing/2014/main" val="3825528791"/>
                  </a:ext>
                </a:extLst>
              </a:tr>
            </a:tbl>
          </a:graphicData>
        </a:graphic>
      </p:graphicFrame>
      <p:sp>
        <p:nvSpPr>
          <p:cNvPr id="6" name="Footer Placeholder 5">
            <a:extLst>
              <a:ext uri="{FF2B5EF4-FFF2-40B4-BE49-F238E27FC236}">
                <a16:creationId xmlns:a16="http://schemas.microsoft.com/office/drawing/2014/main" id="{69521CE6-0845-0C4D-B62C-15CECD36BCC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914630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Relational versus non-relational databases</a:t>
            </a:r>
          </a:p>
        </p:txBody>
      </p:sp>
      <p:graphicFrame>
        <p:nvGraphicFramePr>
          <p:cNvPr id="11" name="Content Placeholder 3">
            <a:extLst>
              <a:ext uri="{FF2B5EF4-FFF2-40B4-BE49-F238E27FC236}">
                <a16:creationId xmlns:a16="http://schemas.microsoft.com/office/drawing/2014/main" id="{49FB6F71-8935-41CA-AEA1-A0C657DDF9F7}"/>
              </a:ext>
            </a:extLst>
          </p:cNvPr>
          <p:cNvGraphicFramePr>
            <a:graphicFrameLocks/>
          </p:cNvGraphicFramePr>
          <p:nvPr/>
        </p:nvGraphicFramePr>
        <p:xfrm>
          <a:off x="419100" y="1294124"/>
          <a:ext cx="11404370" cy="5117967"/>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773264">
                  <a:extLst>
                    <a:ext uri="{9D8B030D-6E8A-4147-A177-3AD203B41FA5}">
                      <a16:colId xmlns:a16="http://schemas.microsoft.com/office/drawing/2014/main" val="20000"/>
                    </a:ext>
                  </a:extLst>
                </a:gridCol>
                <a:gridCol w="5743725">
                  <a:extLst>
                    <a:ext uri="{9D8B030D-6E8A-4147-A177-3AD203B41FA5}">
                      <a16:colId xmlns:a16="http://schemas.microsoft.com/office/drawing/2014/main" val="20001"/>
                    </a:ext>
                  </a:extLst>
                </a:gridCol>
                <a:gridCol w="3887381">
                  <a:extLst>
                    <a:ext uri="{9D8B030D-6E8A-4147-A177-3AD203B41FA5}">
                      <a16:colId xmlns:a16="http://schemas.microsoft.com/office/drawing/2014/main" val="20002"/>
                    </a:ext>
                  </a:extLst>
                </a:gridCol>
              </a:tblGrid>
              <a:tr h="584033">
                <a:tc>
                  <a:txBody>
                    <a:bodyPr/>
                    <a:lstStyle/>
                    <a:p>
                      <a:endParaRPr lang="en-US" sz="1800" b="1" dirty="0">
                        <a:latin typeface="+mj-lt"/>
                        <a:ea typeface="Amazon Ember" panose="020B0603020204020204" pitchFamily="34"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bg1"/>
                    </a:solidFill>
                  </a:tcPr>
                </a:tc>
                <a:tc>
                  <a:txBody>
                    <a:bodyPr/>
                    <a:lstStyle/>
                    <a:p>
                      <a:pPr algn="ctr"/>
                      <a:r>
                        <a:rPr lang="en-US" sz="2400" b="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Relational</a:t>
                      </a:r>
                      <a:r>
                        <a:rPr lang="en-US" sz="2400" b="0" baseline="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 (</a:t>
                      </a:r>
                      <a:r>
                        <a:rPr lang="en-US" sz="2400" b="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SQL</a:t>
                      </a:r>
                      <a:r>
                        <a:rPr lang="en-US" sz="2400" b="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a:t>
                      </a:r>
                    </a:p>
                  </a:txBody>
                  <a:tcPr marL="110975" marR="110975" marT="60960" marB="60960" anchor="ctr">
                    <a:lnT w="38100" cap="flat" cmpd="sng" algn="ctr">
                      <a:solidFill>
                        <a:schemeClr val="tx1"/>
                      </a:solidFill>
                      <a:prstDash val="solid"/>
                      <a:round/>
                      <a:headEnd type="none" w="med" len="med"/>
                      <a:tailEnd type="none" w="med" len="med"/>
                    </a:lnT>
                    <a:solidFill>
                      <a:schemeClr val="tx2"/>
                    </a:solidFill>
                  </a:tcPr>
                </a:tc>
                <a:tc>
                  <a:txBody>
                    <a:bodyPr/>
                    <a:lstStyle/>
                    <a:p>
                      <a:pPr algn="ctr"/>
                      <a:r>
                        <a:rPr lang="en-US" sz="2400" b="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NoSQL</a:t>
                      </a:r>
                      <a:endParaRPr lang="en-US" sz="2400" b="0" dirty="0">
                        <a:solidFill>
                          <a:schemeClr val="tx1"/>
                        </a:solidFill>
                        <a:latin typeface="Amazon Ember" panose="02000000000000000000" pitchFamily="2" charset="0"/>
                        <a:ea typeface="Amazon Ember" panose="02000000000000000000" pitchFamily="2" charset="0"/>
                        <a:cs typeface="Amazon Ember" panose="020B06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10000"/>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Data Storage</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Rows</a:t>
                      </a:r>
                      <a:r>
                        <a:rPr lang="en-US" sz="2000" b="0" i="0" baseline="0" dirty="0">
                          <a:latin typeface="+mn-lt"/>
                          <a:ea typeface="Amazon Ember Light" panose="020B0403020204020204" pitchFamily="34" charset="0"/>
                          <a:cs typeface="Amazon Ember Light" panose="020B0403020204020204" pitchFamily="34" charset="0"/>
                        </a:rPr>
                        <a:t> and </a:t>
                      </a:r>
                      <a:r>
                        <a:rPr lang="en-US" sz="2000" b="0" i="0" u="none" baseline="0" dirty="0">
                          <a:solidFill>
                            <a:srgbClr val="000000"/>
                          </a:solidFill>
                          <a:latin typeface="+mn-lt"/>
                          <a:ea typeface="Amazon Ember Light" panose="020B0403020204020204" pitchFamily="34" charset="0"/>
                          <a:cs typeface="Amazon Ember Light" panose="020B0403020204020204" pitchFamily="34" charset="0"/>
                        </a:rPr>
                        <a:t>columns</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solidFill>
                      <a:schemeClr val="accent3">
                        <a:lumMod val="40000"/>
                        <a:lumOff val="60000"/>
                      </a:schemeClr>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Key-value</a:t>
                      </a:r>
                      <a:r>
                        <a:rPr lang="en-US" sz="2000" b="0" i="0" dirty="0">
                          <a:latin typeface="+mn-lt"/>
                          <a:ea typeface="Amazon Ember Light" panose="020B0403020204020204" pitchFamily="34" charset="0"/>
                          <a:cs typeface="Amazon Ember Light" panose="020B0403020204020204" pitchFamily="34" charset="0"/>
                        </a:rPr>
                        <a:t>, document, </a:t>
                      </a:r>
                      <a:r>
                        <a:rPr lang="en-US" sz="2000" b="0" i="0" u="none" dirty="0">
                          <a:solidFill>
                            <a:srgbClr val="000000"/>
                          </a:solidFill>
                          <a:latin typeface="+mn-lt"/>
                          <a:ea typeface="Amazon Ember Light" panose="020B0403020204020204" pitchFamily="34" charset="0"/>
                          <a:cs typeface="Amazon Ember Light" panose="020B0403020204020204" pitchFamily="34" charset="0"/>
                        </a:rPr>
                        <a:t>graph</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solidFill>
                      <a:schemeClr val="accent3">
                        <a:lumMod val="40000"/>
                        <a:lumOff val="60000"/>
                      </a:schemeClr>
                    </a:solidFill>
                  </a:tcPr>
                </a:tc>
                <a:extLst>
                  <a:ext uri="{0D108BD9-81ED-4DB2-BD59-A6C34878D82A}">
                    <a16:rowId xmlns:a16="http://schemas.microsoft.com/office/drawing/2014/main" val="10001"/>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Schemas</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Fixed</a:t>
                      </a:r>
                      <a:r>
                        <a:rPr lang="en-US" sz="2000" b="0" i="0" dirty="0">
                          <a:latin typeface="+mn-lt"/>
                          <a:ea typeface="Amazon Ember Light" panose="020B0403020204020204" pitchFamily="34" charset="0"/>
                          <a:cs typeface="Amazon Ember Light" panose="020B0403020204020204" pitchFamily="34" charset="0"/>
                        </a:rPr>
                        <a:t> </a:t>
                      </a:r>
                    </a:p>
                  </a:txBody>
                  <a:tcPr marL="110975" marR="110975" marT="60960" marB="60960" anchor="ctr">
                    <a:solidFill>
                      <a:schemeClr val="tx2">
                        <a:lumMod val="20000"/>
                        <a:lumOff val="80000"/>
                      </a:schemeClr>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Dynamic</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solidFill>
                      <a:schemeClr val="tx2">
                        <a:lumMod val="20000"/>
                        <a:lumOff val="80000"/>
                      </a:schemeClr>
                    </a:solidFill>
                  </a:tcPr>
                </a:tc>
                <a:extLst>
                  <a:ext uri="{0D108BD9-81ED-4DB2-BD59-A6C34878D82A}">
                    <a16:rowId xmlns:a16="http://schemas.microsoft.com/office/drawing/2014/main" val="10002"/>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Querying</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Uses</a:t>
                      </a:r>
                      <a:r>
                        <a:rPr lang="en-US" sz="2000" b="0" i="0" u="none" baseline="0" dirty="0">
                          <a:solidFill>
                            <a:srgbClr val="000000"/>
                          </a:solidFill>
                          <a:latin typeface="+mn-lt"/>
                          <a:ea typeface="Amazon Ember Light" panose="020B0403020204020204" pitchFamily="34" charset="0"/>
                          <a:cs typeface="Amazon Ember Light" panose="020B0403020204020204" pitchFamily="34" charset="0"/>
                        </a:rPr>
                        <a:t> SQL</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solidFill>
                      <a:schemeClr val="accent3">
                        <a:lumMod val="40000"/>
                        <a:lumOff val="60000"/>
                      </a:schemeClr>
                    </a:solidFill>
                  </a:tcPr>
                </a:tc>
                <a:tc>
                  <a:txBody>
                    <a:bodyPr/>
                    <a:lstStyle/>
                    <a:p>
                      <a:r>
                        <a:rPr lang="en-US" sz="2000" b="0" i="0" dirty="0">
                          <a:latin typeface="+mn-lt"/>
                          <a:ea typeface="Amazon Ember Light" panose="020B0403020204020204" pitchFamily="34" charset="0"/>
                          <a:cs typeface="Amazon Ember Light" panose="020B0403020204020204" pitchFamily="34" charset="0"/>
                        </a:rPr>
                        <a:t>Focuses on collection of(</a:t>
                      </a:r>
                      <a:r>
                        <a:rPr lang="en-US" sz="2000" b="0" i="0" dirty="0">
                          <a:highlight>
                            <a:srgbClr val="FFFF00"/>
                          </a:highlight>
                          <a:latin typeface="+mn-lt"/>
                          <a:ea typeface="Amazon Ember Light" panose="020B0403020204020204" pitchFamily="34" charset="0"/>
                          <a:cs typeface="Amazon Ember Light" panose="020B0403020204020204" pitchFamily="34" charset="0"/>
                        </a:rPr>
                        <a:t>JSON</a:t>
                      </a:r>
                      <a:r>
                        <a:rPr lang="en-US" sz="2000" b="0" i="0" dirty="0">
                          <a:latin typeface="+mn-lt"/>
                          <a:ea typeface="Amazon Ember Light" panose="020B0403020204020204" pitchFamily="34" charset="0"/>
                          <a:cs typeface="Amazon Ember Light" panose="020B0403020204020204" pitchFamily="34" charset="0"/>
                        </a:rPr>
                        <a:t>) documents</a:t>
                      </a:r>
                    </a:p>
                  </a:txBody>
                  <a:tcPr marL="110975" marR="110975" marT="60960" marB="60960" anchor="ctr">
                    <a:lnR w="38100" cap="flat" cmpd="sng" algn="ctr">
                      <a:solidFill>
                        <a:schemeClr val="tx1"/>
                      </a:solidFill>
                      <a:prstDash val="solid"/>
                      <a:round/>
                      <a:headEnd type="none" w="med" len="med"/>
                      <a:tailEnd type="none" w="med" len="med"/>
                    </a:lnR>
                    <a:solidFill>
                      <a:schemeClr val="accent3">
                        <a:lumMod val="40000"/>
                        <a:lumOff val="60000"/>
                      </a:schemeClr>
                    </a:solidFill>
                  </a:tcPr>
                </a:tc>
                <a:extLst>
                  <a:ext uri="{0D108BD9-81ED-4DB2-BD59-A6C34878D82A}">
                    <a16:rowId xmlns:a16="http://schemas.microsoft.com/office/drawing/2014/main" val="10003"/>
                  </a:ext>
                </a:extLst>
              </a:tr>
              <a:tr h="415430">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Scalability</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solidFill>
                      <a:schemeClr val="tx2"/>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Vertical</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solidFill>
                      <a:schemeClr val="tx2">
                        <a:lumMod val="20000"/>
                        <a:lumOff val="80000"/>
                      </a:schemeClr>
                    </a:solidFill>
                  </a:tcPr>
                </a:tc>
                <a:tc>
                  <a:txBody>
                    <a:bodyPr/>
                    <a:lstStyle/>
                    <a:p>
                      <a:r>
                        <a:rPr lang="en-US" sz="2000" b="0" i="0" u="none" dirty="0">
                          <a:solidFill>
                            <a:srgbClr val="000000"/>
                          </a:solidFill>
                          <a:latin typeface="+mn-lt"/>
                          <a:ea typeface="Amazon Ember Light" panose="020B0403020204020204" pitchFamily="34" charset="0"/>
                          <a:cs typeface="Amazon Ember Light" panose="020B0403020204020204" pitchFamily="34" charset="0"/>
                        </a:rPr>
                        <a:t>Horizontal</a:t>
                      </a:r>
                      <a:endParaRPr lang="en-US" sz="20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solidFill>
                      <a:schemeClr val="tx2">
                        <a:lumMod val="20000"/>
                        <a:lumOff val="80000"/>
                      </a:schemeClr>
                    </a:solidFill>
                  </a:tcPr>
                </a:tc>
                <a:extLst>
                  <a:ext uri="{0D108BD9-81ED-4DB2-BD59-A6C34878D82A}">
                    <a16:rowId xmlns:a16="http://schemas.microsoft.com/office/drawing/2014/main" val="10004"/>
                  </a:ext>
                </a:extLst>
              </a:tr>
              <a:tr h="2522254">
                <a:tc>
                  <a:txBody>
                    <a:bodyPr/>
                    <a:lstStyle/>
                    <a:p>
                      <a:pPr marL="0" algn="l" defTabSz="457200" rtl="0" eaLnBrk="1" latinLnBrk="0" hangingPunct="1"/>
                      <a:r>
                        <a:rPr lang="en-US" sz="2000" b="0" u="none" kern="1200"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Example</a:t>
                      </a:r>
                      <a:endParaRPr lang="en-US" sz="2000" b="0" u="none" kern="1200" dirty="0">
                        <a:solidFill>
                          <a:schemeClr val="tx1"/>
                        </a:solidFill>
                        <a:latin typeface="Amazon Ember"/>
                        <a:ea typeface="Amazon Ember" panose="02000000000000000000" pitchFamily="2" charset="0"/>
                        <a:cs typeface="Amazon Ember" panose="020B0603020204020204" pitchFamily="34" charset="0"/>
                      </a:endParaRPr>
                    </a:p>
                  </a:txBody>
                  <a:tcPr marL="110975" marR="110975" marT="60960" marB="6096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tx2"/>
                    </a:solidFill>
                  </a:tcPr>
                </a:tc>
                <a:tc>
                  <a:txBody>
                    <a:bodyPr/>
                    <a:lstStyle/>
                    <a:p>
                      <a:endParaRPr lang="en-US" sz="1800" b="0" i="0" dirty="0">
                        <a:latin typeface="+mj-lt"/>
                        <a:ea typeface="Amazon Ember Light" panose="020B0403020204020204" pitchFamily="34" charset="0"/>
                        <a:cs typeface="Amazon Ember Light" panose="020B0403020204020204" pitchFamily="34" charset="0"/>
                      </a:endParaRPr>
                    </a:p>
                  </a:txBody>
                  <a:tcPr marL="110975" marR="110975" marT="60960" marB="60960" anchor="ctr">
                    <a:lnB w="381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p>
                      <a:endParaRPr lang="en-US" sz="1800" b="0" i="0" dirty="0">
                        <a:latin typeface="+mj-lt"/>
                        <a:ea typeface="Amazon Ember Light" panose="020B0403020204020204" pitchFamily="34" charset="0"/>
                        <a:cs typeface="Amazon Ember Light" panose="020B0403020204020204" pitchFamily="34" charset="0"/>
                      </a:endParaRPr>
                    </a:p>
                  </a:txBody>
                  <a:tcPr marL="110975" marR="110975" marT="60960" marB="6096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366436263"/>
                  </a:ext>
                </a:extLst>
              </a:tr>
            </a:tbl>
          </a:graphicData>
        </a:graphic>
      </p:graphicFrame>
      <p:graphicFrame>
        <p:nvGraphicFramePr>
          <p:cNvPr id="14" name="Table 13">
            <a:extLst>
              <a:ext uri="{FF2B5EF4-FFF2-40B4-BE49-F238E27FC236}">
                <a16:creationId xmlns:a16="http://schemas.microsoft.com/office/drawing/2014/main" id="{632ED4FA-7FC4-4738-908A-7F473C406274}"/>
              </a:ext>
            </a:extLst>
          </p:cNvPr>
          <p:cNvGraphicFramePr>
            <a:graphicFrameLocks noGrp="1"/>
          </p:cNvGraphicFramePr>
          <p:nvPr/>
        </p:nvGraphicFramePr>
        <p:xfrm>
          <a:off x="2351381" y="4150279"/>
          <a:ext cx="5392796" cy="1990209"/>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838632">
                  <a:extLst>
                    <a:ext uri="{9D8B030D-6E8A-4147-A177-3AD203B41FA5}">
                      <a16:colId xmlns:a16="http://schemas.microsoft.com/office/drawing/2014/main" val="20000"/>
                    </a:ext>
                  </a:extLst>
                </a:gridCol>
                <a:gridCol w="1199347">
                  <a:extLst>
                    <a:ext uri="{9D8B030D-6E8A-4147-A177-3AD203B41FA5}">
                      <a16:colId xmlns:a16="http://schemas.microsoft.com/office/drawing/2014/main" val="20001"/>
                    </a:ext>
                  </a:extLst>
                </a:gridCol>
                <a:gridCol w="1023833">
                  <a:extLst>
                    <a:ext uri="{9D8B030D-6E8A-4147-A177-3AD203B41FA5}">
                      <a16:colId xmlns:a16="http://schemas.microsoft.com/office/drawing/2014/main" val="20002"/>
                    </a:ext>
                  </a:extLst>
                </a:gridCol>
                <a:gridCol w="1330984">
                  <a:extLst>
                    <a:ext uri="{9D8B030D-6E8A-4147-A177-3AD203B41FA5}">
                      <a16:colId xmlns:a16="http://schemas.microsoft.com/office/drawing/2014/main" val="20003"/>
                    </a:ext>
                  </a:extLst>
                </a:gridCol>
              </a:tblGrid>
              <a:tr h="649737">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ISBN</a:t>
                      </a:r>
                    </a:p>
                  </a:txBody>
                  <a:tcPr marL="121920" marR="121920" marT="60960" marB="6096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Title</a:t>
                      </a:r>
                    </a:p>
                  </a:txBody>
                  <a:tcPr marL="121920" marR="121920" marT="60960" marB="60960" anchor="ctr">
                    <a:lnT w="38100" cap="flat" cmpd="sng" algn="ctr">
                      <a:solidFill>
                        <a:schemeClr val="tx1"/>
                      </a:solidFill>
                      <a:prstDash val="solid"/>
                      <a:round/>
                      <a:headEnd type="none" w="med" len="med"/>
                      <a:tailEnd type="none" w="med" len="med"/>
                    </a:lnT>
                  </a:tcPr>
                </a:tc>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Author</a:t>
                      </a:r>
                    </a:p>
                  </a:txBody>
                  <a:tcPr marL="121920" marR="121920" marT="60960" marB="60960" anchor="ctr">
                    <a:lnT w="38100" cap="flat" cmpd="sng" algn="ctr">
                      <a:solidFill>
                        <a:schemeClr val="tx1"/>
                      </a:solidFill>
                      <a:prstDash val="solid"/>
                      <a:round/>
                      <a:headEnd type="none" w="med" len="med"/>
                      <a:tailEnd type="none" w="med" len="med"/>
                    </a:lnT>
                  </a:tcPr>
                </a:tc>
                <a:tc>
                  <a:txBody>
                    <a:bodyPr/>
                    <a:lstStyle/>
                    <a:p>
                      <a:pPr algn="ctr"/>
                      <a:r>
                        <a:rPr lang="en-US" sz="1600" u="none" dirty="0">
                          <a:solidFill>
                            <a:schemeClr val="tx1"/>
                          </a:solidFill>
                          <a:latin typeface="Amazon Ember" panose="02000000000000000000" pitchFamily="2" charset="0"/>
                          <a:ea typeface="Amazon Ember" panose="02000000000000000000" pitchFamily="2" charset="0"/>
                          <a:cs typeface="Amazon Ember" panose="020B0603020204020204" pitchFamily="34" charset="0"/>
                        </a:rPr>
                        <a:t>Format</a:t>
                      </a:r>
                    </a:p>
                  </a:txBody>
                  <a:tcPr marL="121920" marR="121920" marT="60960" marB="60960"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670236">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3111111223439</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L w="38100" cap="flat" cmpd="sng" algn="ctr">
                      <a:solidFill>
                        <a:schemeClr val="tx1"/>
                      </a:solidFill>
                      <a:prstDash val="solid"/>
                      <a:round/>
                      <a:headEnd type="none" w="med" len="med"/>
                      <a:tailEnd type="none" w="med" len="med"/>
                    </a:lnL>
                  </a:tcPr>
                </a:tc>
                <a:tc>
                  <a:txBody>
                    <a:bodyPr/>
                    <a:lstStyle/>
                    <a:p>
                      <a:r>
                        <a:rPr lang="en-US" sz="1600" b="0" i="0" u="none" dirty="0">
                          <a:solidFill>
                            <a:srgbClr val="000000"/>
                          </a:solidFill>
                          <a:latin typeface="+mj-lt"/>
                          <a:ea typeface="Amazon Ember Light" panose="020B0403020204020204" pitchFamily="34" charset="0"/>
                          <a:cs typeface="Amazon Ember Light" panose="020B0403020204020204" pitchFamily="34" charset="0"/>
                        </a:rPr>
                        <a:t>Withering</a:t>
                      </a:r>
                      <a:r>
                        <a:rPr lang="en-US" sz="1600" b="0" i="0" u="none" baseline="0" dirty="0">
                          <a:solidFill>
                            <a:srgbClr val="000000"/>
                          </a:solidFill>
                          <a:latin typeface="+mj-lt"/>
                          <a:ea typeface="Amazon Ember Light" panose="020B0403020204020204" pitchFamily="34" charset="0"/>
                          <a:cs typeface="Amazon Ember Light" panose="020B0403020204020204" pitchFamily="34" charset="0"/>
                        </a:rPr>
                        <a:t> Depths</a:t>
                      </a:r>
                      <a:endParaRPr lang="en-US" sz="16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r>
                        <a:rPr lang="en-US" sz="1600" b="0" i="0" u="none" dirty="0">
                          <a:solidFill>
                            <a:srgbClr val="000000"/>
                          </a:solidFill>
                          <a:latin typeface="+mj-lt"/>
                          <a:ea typeface="Amazon Ember Light" panose="020B0403020204020204" pitchFamily="34" charset="0"/>
                          <a:cs typeface="Amazon Ember Light" panose="020B0403020204020204" pitchFamily="34" charset="0"/>
                        </a:rPr>
                        <a:t>Jackson, Mateo</a:t>
                      </a:r>
                      <a:endParaRPr lang="en-US" sz="16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tc>
                <a:tc>
                  <a:txBody>
                    <a:bodyPr/>
                    <a:lstStyle/>
                    <a:p>
                      <a:r>
                        <a:rPr lang="en-US" sz="1600" b="0" i="0" u="none" dirty="0">
                          <a:solidFill>
                            <a:srgbClr val="000000"/>
                          </a:solidFill>
                          <a:latin typeface="+mj-lt"/>
                          <a:ea typeface="Amazon Ember Light" panose="020B0403020204020204" pitchFamily="34" charset="0"/>
                          <a:cs typeface="Amazon Ember Light" panose="020B0403020204020204" pitchFamily="34" charset="0"/>
                        </a:rPr>
                        <a:t>Paperback</a:t>
                      </a:r>
                      <a:endParaRPr lang="en-US" sz="1600" b="0" i="0" u="none"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670236">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3122222223439</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Wily</a:t>
                      </a:r>
                      <a:r>
                        <a:rPr lang="en-US" sz="1600" b="0" i="0" u="none" kern="1200" baseline="0" dirty="0">
                          <a:solidFill>
                            <a:srgbClr val="000000"/>
                          </a:solidFill>
                          <a:latin typeface="+mj-lt"/>
                          <a:ea typeface="Amazon Ember Light" panose="020B0403020204020204" pitchFamily="34" charset="0"/>
                          <a:cs typeface="Amazon Ember Light" panose="020B0403020204020204" pitchFamily="34" charset="0"/>
                        </a:rPr>
                        <a:t> Willy</a:t>
                      </a:r>
                      <a:r>
                        <a:rPr lang="en-US" sz="1600" b="0" i="0" kern="1200" baseline="0" dirty="0">
                          <a:solidFill>
                            <a:schemeClr val="dk1"/>
                          </a:solidFill>
                          <a:latin typeface="+mj-lt"/>
                          <a:ea typeface="Amazon Ember Light" panose="020B0403020204020204" pitchFamily="34" charset="0"/>
                          <a:cs typeface="Amazon Ember Light" panose="020B0403020204020204" pitchFamily="34" charset="0"/>
                        </a:rPr>
                        <a:t> </a:t>
                      </a:r>
                      <a:endParaRPr lang="en-US" sz="1600" b="0" i="0" kern="1200" dirty="0">
                        <a:solidFill>
                          <a:schemeClr val="dk1"/>
                        </a:solidFill>
                        <a:latin typeface="+mj-lt"/>
                        <a:ea typeface="Amazon Ember Light" panose="020B0403020204020204" pitchFamily="34" charset="0"/>
                        <a:cs typeface="Amazon Ember Light" panose="020B0403020204020204" pitchFamily="34" charset="0"/>
                      </a:endParaRPr>
                    </a:p>
                  </a:txBody>
                  <a:tcPr marL="121920" marR="121920" marT="60960" marB="60960" anchor="ctr">
                    <a:lnB w="381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600" b="0" i="0" u="none" kern="1200" dirty="0">
                          <a:solidFill>
                            <a:srgbClr val="000000"/>
                          </a:solidFill>
                          <a:latin typeface="+mj-lt"/>
                          <a:ea typeface="Amazon Ember Light" panose="020B0403020204020204" pitchFamily="34" charset="0"/>
                          <a:cs typeface="Amazon Ember Light" panose="020B0403020204020204" pitchFamily="34" charset="0"/>
                        </a:rPr>
                        <a:t>Wang,</a:t>
                      </a:r>
                      <a:r>
                        <a:rPr lang="en-US" sz="1600" b="0" i="0" u="none" kern="1200" baseline="0" dirty="0">
                          <a:solidFill>
                            <a:srgbClr val="000000"/>
                          </a:solidFill>
                          <a:latin typeface="+mj-lt"/>
                          <a:ea typeface="Amazon Ember Light" panose="020B0403020204020204" pitchFamily="34" charset="0"/>
                          <a:cs typeface="Amazon Ember Light" panose="020B0403020204020204" pitchFamily="34" charset="0"/>
                        </a:rPr>
                        <a:t> Xiulan</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B w="38100" cap="flat" cmpd="sng" algn="ctr">
                      <a:solidFill>
                        <a:schemeClr val="tx1"/>
                      </a:solidFill>
                      <a:prstDash val="solid"/>
                      <a:round/>
                      <a:headEnd type="none" w="med" len="med"/>
                      <a:tailEnd type="none" w="med" len="med"/>
                    </a:lnB>
                  </a:tcPr>
                </a:tc>
                <a:tc>
                  <a:txBody>
                    <a:bodyPr/>
                    <a:lstStyle/>
                    <a:p>
                      <a:pPr marL="0" algn="l" defTabSz="457200" rtl="0" eaLnBrk="1" latinLnBrk="0" hangingPunct="1"/>
                      <a:r>
                        <a:rPr lang="en-US" sz="1600" b="0" i="0" u="none" kern="1200" dirty="0" err="1">
                          <a:solidFill>
                            <a:srgbClr val="000000"/>
                          </a:solidFill>
                          <a:latin typeface="+mj-lt"/>
                          <a:ea typeface="Amazon Ember Light" panose="020B0403020204020204" pitchFamily="34" charset="0"/>
                          <a:cs typeface="Amazon Ember Light" panose="020B0403020204020204" pitchFamily="34" charset="0"/>
                        </a:rPr>
                        <a:t>Ebook</a:t>
                      </a:r>
                      <a:endParaRPr lang="en-US" sz="1600" b="0" i="0" u="none" kern="12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a:txBody>
                  <a:tcPr marL="121920" marR="121920" marT="60960" marB="6096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DE2C3E03-A760-4554-9D52-65F95F31F2A9}"/>
              </a:ext>
            </a:extLst>
          </p:cNvPr>
          <p:cNvSpPr txBox="1"/>
          <p:nvPr/>
        </p:nvSpPr>
        <p:spPr>
          <a:xfrm>
            <a:off x="8230353" y="4244678"/>
            <a:ext cx="2940228" cy="1754326"/>
          </a:xfrm>
          <a:prstGeom prst="rect">
            <a:avLst/>
          </a:prstGeom>
          <a:solidFill>
            <a:schemeClr val="bg1"/>
          </a:solidFill>
          <a:ln w="19050">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ISBN: 3111111223439,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Title: “Withering Depths”,</a:t>
            </a:r>
            <a:endParaRPr kumimoji="0" lang="en-US" sz="1800" b="0" i="0" u="none" strike="noStrike" kern="1200" cap="none" spc="0" normalizeH="0" baseline="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Author: ”Jackson, Mateo”,</a:t>
            </a:r>
            <a:endParaRPr kumimoji="0" lang="en-US" sz="1800" b="0" i="0" u="none" strike="noStrike" kern="1200" cap="none" spc="0" normalizeH="0" baseline="0" noProof="0" dirty="0">
              <a:ln>
                <a:noFill/>
              </a:ln>
              <a:solidFill>
                <a:srgbClr val="000000"/>
              </a:solidFill>
              <a:effectLst/>
              <a:uLnTx/>
              <a:uFillTx/>
              <a:latin typeface="Amazon Ember" panose="020B0603020204020204"/>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Format: “Paperback”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7" name="Footer Placeholder 6">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8" name="Slide Number Placeholder 7">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742506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C3D6B3-8886-0A49-B9C0-B019AFF57F88}"/>
              </a:ext>
            </a:extLst>
          </p:cNvPr>
          <p:cNvSpPr>
            <a:spLocks noGrp="1"/>
          </p:cNvSpPr>
          <p:nvPr>
            <p:ph type="title"/>
          </p:nvPr>
        </p:nvSpPr>
        <p:spPr/>
        <p:txBody>
          <a:bodyPr/>
          <a:lstStyle/>
          <a:p>
            <a:r>
              <a:rPr lang="en-US" dirty="0"/>
              <a:t>CRUD operations</a:t>
            </a:r>
          </a:p>
        </p:txBody>
      </p:sp>
      <p:sp>
        <p:nvSpPr>
          <p:cNvPr id="6" name="Content Placeholder 5">
            <a:extLst>
              <a:ext uri="{FF2B5EF4-FFF2-40B4-BE49-F238E27FC236}">
                <a16:creationId xmlns:a16="http://schemas.microsoft.com/office/drawing/2014/main" id="{474B9346-320B-494F-A122-A7AD148304AB}"/>
              </a:ext>
            </a:extLst>
          </p:cNvPr>
          <p:cNvSpPr>
            <a:spLocks noGrp="1"/>
          </p:cNvSpPr>
          <p:nvPr>
            <p:ph idx="1"/>
          </p:nvPr>
        </p:nvSpPr>
        <p:spPr/>
        <p:txBody>
          <a:bodyPr/>
          <a:lstStyle/>
          <a:p>
            <a:r>
              <a:rPr lang="en-US" b="1" dirty="0">
                <a:highlight>
                  <a:srgbClr val="FFFF00"/>
                </a:highlight>
              </a:rPr>
              <a:t>C</a:t>
            </a:r>
            <a:r>
              <a:rPr lang="en-US" dirty="0"/>
              <a:t>reate, </a:t>
            </a:r>
            <a:r>
              <a:rPr lang="en-US" b="1" dirty="0">
                <a:highlight>
                  <a:srgbClr val="FFFF00"/>
                </a:highlight>
              </a:rPr>
              <a:t>R</a:t>
            </a:r>
            <a:r>
              <a:rPr lang="en-US" dirty="0"/>
              <a:t>ead, </a:t>
            </a:r>
            <a:r>
              <a:rPr lang="en-US" b="1" dirty="0">
                <a:highlight>
                  <a:srgbClr val="FFFF00"/>
                </a:highlight>
              </a:rPr>
              <a:t>U</a:t>
            </a:r>
            <a:r>
              <a:rPr lang="en-US" dirty="0"/>
              <a:t>pdate, and </a:t>
            </a:r>
            <a:r>
              <a:rPr lang="en-US" b="1" dirty="0">
                <a:highlight>
                  <a:srgbClr val="FFFF00"/>
                </a:highlight>
              </a:rPr>
              <a:t>D</a:t>
            </a:r>
            <a:r>
              <a:rPr lang="en-US" dirty="0"/>
              <a:t>elete (CRUD) are the four basic operations of persistent storage.</a:t>
            </a:r>
          </a:p>
          <a:p>
            <a:endParaRPr lang="en-US" dirty="0"/>
          </a:p>
          <a:p>
            <a:r>
              <a:rPr lang="en-US" dirty="0"/>
              <a:t>The acronym CRUD refers to the major operations which are implemented by databases. </a:t>
            </a:r>
          </a:p>
          <a:p>
            <a:r>
              <a:rPr lang="en-US" dirty="0"/>
              <a:t>Each NoSQL system has its own language</a:t>
            </a:r>
          </a:p>
          <a:p>
            <a:endParaRPr lang="en-US" dirty="0"/>
          </a:p>
          <a:p>
            <a:endParaRPr lang="en-US" dirty="0"/>
          </a:p>
        </p:txBody>
      </p:sp>
      <p:sp>
        <p:nvSpPr>
          <p:cNvPr id="4" name="Footer Placeholder 3">
            <a:extLst>
              <a:ext uri="{FF2B5EF4-FFF2-40B4-BE49-F238E27FC236}">
                <a16:creationId xmlns:a16="http://schemas.microsoft.com/office/drawing/2014/main" id="{2DEF45BF-6133-B546-A8A9-4EDF571A8EFC}"/>
              </a:ext>
            </a:extLst>
          </p:cNvPr>
          <p:cNvSpPr>
            <a:spLocks noGrp="1"/>
          </p:cNvSpPr>
          <p:nvPr>
            <p:ph type="ftr" sz="quarter" idx="3"/>
          </p:nvPr>
        </p:nvSpPr>
        <p:spPr/>
        <p:txBody>
          <a:bodyPr/>
          <a:lstStyle/>
          <a:p>
            <a:r>
              <a:rPr lang="en-US"/>
              <a:t>Distributed and Cloud Computing - Fall 2021</a:t>
            </a:r>
            <a:endParaRPr lang="en-US" dirty="0"/>
          </a:p>
        </p:txBody>
      </p:sp>
      <p:graphicFrame>
        <p:nvGraphicFramePr>
          <p:cNvPr id="9" name="Table 8">
            <a:extLst>
              <a:ext uri="{FF2B5EF4-FFF2-40B4-BE49-F238E27FC236}">
                <a16:creationId xmlns:a16="http://schemas.microsoft.com/office/drawing/2014/main" id="{1E18280E-7AB8-DE4F-9FF5-92CD5051F1B7}"/>
              </a:ext>
            </a:extLst>
          </p:cNvPr>
          <p:cNvGraphicFramePr>
            <a:graphicFrameLocks noGrp="1"/>
          </p:cNvGraphicFramePr>
          <p:nvPr/>
        </p:nvGraphicFramePr>
        <p:xfrm>
          <a:off x="2028512" y="4344035"/>
          <a:ext cx="8493026" cy="1828800"/>
        </p:xfrm>
        <a:graphic>
          <a:graphicData uri="http://schemas.openxmlformats.org/drawingml/2006/table">
            <a:tbl>
              <a:tblPr/>
              <a:tblGrid>
                <a:gridCol w="1516732">
                  <a:extLst>
                    <a:ext uri="{9D8B030D-6E8A-4147-A177-3AD203B41FA5}">
                      <a16:colId xmlns:a16="http://schemas.microsoft.com/office/drawing/2014/main" val="3408453192"/>
                    </a:ext>
                  </a:extLst>
                </a:gridCol>
                <a:gridCol w="1100326">
                  <a:extLst>
                    <a:ext uri="{9D8B030D-6E8A-4147-A177-3AD203B41FA5}">
                      <a16:colId xmlns:a16="http://schemas.microsoft.com/office/drawing/2014/main" val="1640215641"/>
                    </a:ext>
                  </a:extLst>
                </a:gridCol>
                <a:gridCol w="2937984">
                  <a:extLst>
                    <a:ext uri="{9D8B030D-6E8A-4147-A177-3AD203B41FA5}">
                      <a16:colId xmlns:a16="http://schemas.microsoft.com/office/drawing/2014/main" val="1161685255"/>
                    </a:ext>
                  </a:extLst>
                </a:gridCol>
                <a:gridCol w="2937984">
                  <a:extLst>
                    <a:ext uri="{9D8B030D-6E8A-4147-A177-3AD203B41FA5}">
                      <a16:colId xmlns:a16="http://schemas.microsoft.com/office/drawing/2014/main" val="2880582791"/>
                    </a:ext>
                  </a:extLst>
                </a:gridCol>
              </a:tblGrid>
              <a:tr h="356381">
                <a:tc>
                  <a:txBody>
                    <a:bodyPr/>
                    <a:lstStyle/>
                    <a:p>
                      <a:pPr algn="ctr"/>
                      <a:r>
                        <a:rPr lang="en-US">
                          <a:effectLst/>
                        </a:rPr>
                        <a:t>CRUD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SQL</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DynamoDB</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MongoDB</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932439907"/>
                  </a:ext>
                </a:extLst>
              </a:tr>
              <a:tr h="356381">
                <a:tc>
                  <a:txBody>
                    <a:bodyPr/>
                    <a:lstStyle/>
                    <a:p>
                      <a:r>
                        <a:rPr lang="en-US">
                          <a:effectLst/>
                        </a:rPr>
                        <a:t>Create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u="none" strike="noStrike" dirty="0">
                          <a:solidFill>
                            <a:schemeClr val="tx1"/>
                          </a:solidFill>
                          <a:effectLst/>
                        </a:rPr>
                        <a:t>INSERT</a:t>
                      </a:r>
                      <a:endParaRPr lang="en-US" u="none" dirty="0">
                        <a:solidFill>
                          <a:schemeClr val="tx1"/>
                        </a:solidFill>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err="1">
                          <a:effectLst/>
                        </a:rPr>
                        <a:t>put_item</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err="1">
                          <a:effectLst/>
                        </a:rPr>
                        <a:t>insertOne</a:t>
                      </a:r>
                      <a:r>
                        <a:rPr lang="en-US" dirty="0">
                          <a:effectLst/>
                        </a:rPr>
                        <a:t>(), </a:t>
                      </a:r>
                      <a:r>
                        <a:rPr lang="en-US" dirty="0" err="1">
                          <a:effectLst/>
                        </a:rPr>
                        <a:t>insertMany</a:t>
                      </a:r>
                      <a:r>
                        <a:rPr lang="en-US"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507895179"/>
                  </a:ext>
                </a:extLst>
              </a:tr>
              <a:tr h="356381">
                <a:tc>
                  <a:txBody>
                    <a:bodyPr/>
                    <a:lstStyle/>
                    <a:p>
                      <a:r>
                        <a:rPr lang="en-US">
                          <a:effectLst/>
                        </a:rPr>
                        <a:t>Read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u="none" strike="noStrike" dirty="0">
                          <a:solidFill>
                            <a:schemeClr val="tx1"/>
                          </a:solidFill>
                          <a:effectLst/>
                        </a:rPr>
                        <a:t>SELECT</a:t>
                      </a:r>
                      <a:endParaRPr lang="en-US" u="none" dirty="0">
                        <a:solidFill>
                          <a:schemeClr val="tx1"/>
                        </a:solidFill>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err="1">
                          <a:effectLst/>
                        </a:rPr>
                        <a:t>get_item</a:t>
                      </a:r>
                      <a:r>
                        <a:rPr lang="en-US" dirty="0">
                          <a:effectLst/>
                        </a:rPr>
                        <a:t>, query, scan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find()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08479479"/>
                  </a:ext>
                </a:extLst>
              </a:tr>
              <a:tr h="356381">
                <a:tc>
                  <a:txBody>
                    <a:bodyPr/>
                    <a:lstStyle/>
                    <a:p>
                      <a:r>
                        <a:rPr lang="en-US">
                          <a:effectLst/>
                        </a:rPr>
                        <a:t>Update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u="none" strike="noStrike" dirty="0">
                          <a:solidFill>
                            <a:schemeClr val="tx1"/>
                          </a:solidFill>
                          <a:effectLst/>
                        </a:rPr>
                        <a:t>UPDATE</a:t>
                      </a:r>
                      <a:endParaRPr lang="en-US" u="none" dirty="0">
                        <a:solidFill>
                          <a:schemeClr val="tx1"/>
                        </a:solidFill>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err="1">
                          <a:effectLst/>
                        </a:rPr>
                        <a:t>update_item</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err="1">
                          <a:effectLst/>
                        </a:rPr>
                        <a:t>updateOne</a:t>
                      </a:r>
                      <a:r>
                        <a:rPr lang="en-US" dirty="0">
                          <a:effectLst/>
                        </a:rPr>
                        <a:t>(), </a:t>
                      </a:r>
                      <a:r>
                        <a:rPr lang="en-US" dirty="0" err="1">
                          <a:effectLst/>
                        </a:rPr>
                        <a:t>updateMany</a:t>
                      </a:r>
                      <a:r>
                        <a:rPr lang="en-US"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218157973"/>
                  </a:ext>
                </a:extLst>
              </a:tr>
              <a:tr h="356381">
                <a:tc>
                  <a:txBody>
                    <a:bodyPr/>
                    <a:lstStyle/>
                    <a:p>
                      <a:r>
                        <a:rPr lang="en-US">
                          <a:effectLst/>
                        </a:rPr>
                        <a:t>Delete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u="none" dirty="0">
                          <a:solidFill>
                            <a:schemeClr val="tx1"/>
                          </a:solidFill>
                          <a:effectLst/>
                        </a:rPr>
                        <a:t>DELETE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err="1">
                          <a:effectLst/>
                        </a:rPr>
                        <a:t>delete_item</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err="1">
                          <a:effectLst/>
                        </a:rPr>
                        <a:t>deleteOne</a:t>
                      </a:r>
                      <a:r>
                        <a:rPr lang="en-US" dirty="0">
                          <a:effectLst/>
                        </a:rPr>
                        <a:t>(), </a:t>
                      </a:r>
                      <a:r>
                        <a:rPr lang="en-US" dirty="0" err="1">
                          <a:effectLst/>
                        </a:rPr>
                        <a:t>deleteMany</a:t>
                      </a:r>
                      <a:r>
                        <a:rPr lang="en-US"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27638528"/>
                  </a:ext>
                </a:extLst>
              </a:tr>
            </a:tbl>
          </a:graphicData>
        </a:graphic>
      </p:graphicFrame>
    </p:spTree>
    <p:extLst>
      <p:ext uri="{BB962C8B-B14F-4D97-AF65-F5344CB8AC3E}">
        <p14:creationId xmlns:p14="http://schemas.microsoft.com/office/powerpoint/2010/main" val="3111657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Polyglot persistence</a:t>
            </a:r>
          </a:p>
        </p:txBody>
      </p:sp>
      <p:sp>
        <p:nvSpPr>
          <p:cNvPr id="3" name="Content Placeholder 2"/>
          <p:cNvSpPr>
            <a:spLocks noGrp="1"/>
          </p:cNvSpPr>
          <p:nvPr>
            <p:ph idx="1"/>
          </p:nvPr>
        </p:nvSpPr>
        <p:spPr/>
        <p:txBody>
          <a:bodyPr>
            <a:normAutofit fontScale="70000" lnSpcReduction="20000"/>
          </a:bodyPr>
          <a:lstStyle/>
          <a:p>
            <a:pPr>
              <a:lnSpc>
                <a:spcPct val="110000"/>
              </a:lnSpc>
            </a:pPr>
            <a:r>
              <a:rPr lang="en-US" dirty="0"/>
              <a:t>Relational databases are now only one option for data storage.</a:t>
            </a:r>
          </a:p>
          <a:p>
            <a:pPr>
              <a:lnSpc>
                <a:spcPct val="110000"/>
              </a:lnSpc>
            </a:pPr>
            <a:endParaRPr lang="en-US" dirty="0"/>
          </a:p>
          <a:p>
            <a:pPr>
              <a:lnSpc>
                <a:spcPct val="110000"/>
              </a:lnSpc>
            </a:pPr>
            <a:r>
              <a:rPr lang="en-US" b="1" dirty="0">
                <a:solidFill>
                  <a:srgbClr val="FF0000"/>
                </a:solidFill>
              </a:rPr>
              <a:t>Polyglot persistence</a:t>
            </a:r>
            <a:r>
              <a:rPr lang="en-US" dirty="0">
                <a:solidFill>
                  <a:srgbClr val="FF0000"/>
                </a:solidFill>
              </a:rPr>
              <a:t> </a:t>
            </a:r>
            <a:r>
              <a:rPr lang="en-US" dirty="0"/>
              <a:t>is a term that refers to using multiple data storage technologies for varying data storage needs across an application or within smaller components of an application. </a:t>
            </a:r>
          </a:p>
          <a:p>
            <a:pPr lvl="1">
              <a:lnSpc>
                <a:spcPct val="110000"/>
              </a:lnSpc>
            </a:pPr>
            <a:r>
              <a:rPr lang="en-US" dirty="0"/>
              <a:t>Polyglot means containing, composed of, or written in several languages (multilingual)</a:t>
            </a:r>
          </a:p>
          <a:p>
            <a:pPr>
              <a:lnSpc>
                <a:spcPct val="110000"/>
              </a:lnSpc>
            </a:pPr>
            <a:endParaRPr lang="en-US" dirty="0"/>
          </a:p>
          <a:p>
            <a:pPr>
              <a:lnSpc>
                <a:spcPct val="110000"/>
              </a:lnSpc>
            </a:pPr>
            <a:r>
              <a:rPr lang="en-US" dirty="0"/>
              <a:t>You need to understand the nature if the data you are storing and how you want to manipulate it.</a:t>
            </a:r>
          </a:p>
          <a:p>
            <a:pPr>
              <a:lnSpc>
                <a:spcPct val="110000"/>
              </a:lnSpc>
            </a:pPr>
            <a:endParaRPr lang="en-US" dirty="0"/>
          </a:p>
          <a:p>
            <a:pPr>
              <a:lnSpc>
                <a:spcPct val="110000"/>
              </a:lnSpc>
            </a:pPr>
            <a:r>
              <a:rPr lang="en-US" dirty="0"/>
              <a:t>Most organizations will have a mix of data storage technologies for different circumstances.</a:t>
            </a:r>
          </a:p>
          <a:p>
            <a:pPr>
              <a:lnSpc>
                <a:spcPct val="110000"/>
              </a:lnSpc>
            </a:pPr>
            <a:endParaRPr lang="en-US" dirty="0"/>
          </a:p>
          <a:p>
            <a:pPr>
              <a:lnSpc>
                <a:spcPct val="110000"/>
              </a:lnSpc>
            </a:pPr>
            <a:r>
              <a:rPr lang="en-US" dirty="0"/>
              <a:t>Organizations need to shift from integration database to application database.</a:t>
            </a:r>
          </a:p>
        </p:txBody>
      </p:sp>
      <p:sp>
        <p:nvSpPr>
          <p:cNvPr id="4" name="Slide Number Placeholder 3"/>
          <p:cNvSpPr>
            <a:spLocks noGrp="1"/>
          </p:cNvSpPr>
          <p:nvPr>
            <p:ph type="sldNum" sz="quarter" idx="12"/>
          </p:nvPr>
        </p:nvSpPr>
        <p:spPr/>
        <p:txBody>
          <a:bodyPr/>
          <a:lstStyle/>
          <a:p>
            <a:fld id="{BD332752-9405-3B49-87A2-9A38CAF0CA50}" type="slidenum">
              <a:rPr lang="en-US" smtClean="0"/>
              <a:t>37</a:t>
            </a:fld>
            <a:endParaRPr lang="en-US"/>
          </a:p>
        </p:txBody>
      </p:sp>
      <p:sp>
        <p:nvSpPr>
          <p:cNvPr id="5" name="Footer Placeholder 4">
            <a:extLst>
              <a:ext uri="{FF2B5EF4-FFF2-40B4-BE49-F238E27FC236}">
                <a16:creationId xmlns:a16="http://schemas.microsoft.com/office/drawing/2014/main" id="{36219CED-74FF-5743-9A81-1391F8A5454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54488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Notes</a:t>
            </a:r>
          </a:p>
        </p:txBody>
      </p:sp>
      <p:sp>
        <p:nvSpPr>
          <p:cNvPr id="3" name="Content Placeholder 2"/>
          <p:cNvSpPr>
            <a:spLocks noGrp="1"/>
          </p:cNvSpPr>
          <p:nvPr>
            <p:ph idx="1"/>
          </p:nvPr>
        </p:nvSpPr>
        <p:spPr/>
        <p:txBody>
          <a:bodyPr>
            <a:normAutofit fontScale="85000" lnSpcReduction="20000"/>
          </a:bodyPr>
          <a:lstStyle/>
          <a:p>
            <a:pPr>
              <a:lnSpc>
                <a:spcPct val="120000"/>
              </a:lnSpc>
            </a:pPr>
            <a:r>
              <a:rPr lang="en-US" dirty="0"/>
              <a:t>NoSQL is  commonly used to refers to a set of mostly open-source databases, mostly developed in the early 21</a:t>
            </a:r>
            <a:r>
              <a:rPr lang="en-US" baseline="30000" dirty="0"/>
              <a:t>st</a:t>
            </a:r>
            <a:r>
              <a:rPr lang="en-US" dirty="0"/>
              <a:t> century and mostly not using SQL.</a:t>
            </a:r>
          </a:p>
          <a:p>
            <a:pPr>
              <a:lnSpc>
                <a:spcPct val="120000"/>
              </a:lnSpc>
            </a:pPr>
            <a:endParaRPr lang="en-US" dirty="0"/>
          </a:p>
          <a:p>
            <a:pPr>
              <a:lnSpc>
                <a:spcPct val="120000"/>
              </a:lnSpc>
            </a:pPr>
            <a:r>
              <a:rPr lang="en-US" dirty="0">
                <a:highlight>
                  <a:srgbClr val="FFFF00"/>
                </a:highlight>
              </a:rPr>
              <a:t>Think of NoSQL as a movement rather than a technology.</a:t>
            </a:r>
          </a:p>
          <a:p>
            <a:pPr>
              <a:lnSpc>
                <a:spcPct val="120000"/>
              </a:lnSpc>
            </a:pPr>
            <a:endParaRPr lang="en-US" dirty="0"/>
          </a:p>
          <a:p>
            <a:pPr>
              <a:lnSpc>
                <a:spcPct val="120000"/>
              </a:lnSpc>
            </a:pPr>
            <a:r>
              <a:rPr lang="en-US" dirty="0">
                <a:highlight>
                  <a:srgbClr val="00FF00"/>
                </a:highlight>
              </a:rPr>
              <a:t>Relational databases are NOT going away – they are still going to be the most common form of database in use:</a:t>
            </a:r>
          </a:p>
          <a:p>
            <a:pPr lvl="1">
              <a:lnSpc>
                <a:spcPct val="120000"/>
              </a:lnSpc>
            </a:pPr>
            <a:r>
              <a:rPr lang="en-US" dirty="0"/>
              <a:t>Their familiarity, stability, feature set, and available support are compelling arguments for most projects.</a:t>
            </a:r>
          </a:p>
          <a:p>
            <a:pPr>
              <a:lnSpc>
                <a:spcPct val="120000"/>
              </a:lnSpc>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38</a:t>
            </a:fld>
            <a:endParaRPr lang="en-US"/>
          </a:p>
        </p:txBody>
      </p:sp>
      <p:sp>
        <p:nvSpPr>
          <p:cNvPr id="5" name="Footer Placeholder 4">
            <a:extLst>
              <a:ext uri="{FF2B5EF4-FFF2-40B4-BE49-F238E27FC236}">
                <a16:creationId xmlns:a16="http://schemas.microsoft.com/office/drawing/2014/main" id="{67AC098F-9458-EC41-A193-9392DBB16717}"/>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054018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pPr>
              <a:lnSpc>
                <a:spcPct val="100000"/>
              </a:lnSpc>
            </a:pPr>
            <a:r>
              <a:rPr lang="en-US" dirty="0"/>
              <a:t>Two primary reasons for considering NoSQL: </a:t>
            </a:r>
          </a:p>
          <a:p>
            <a:pPr lvl="1">
              <a:lnSpc>
                <a:spcPct val="100000"/>
              </a:lnSpc>
            </a:pPr>
            <a:r>
              <a:rPr lang="en-US" b="1" dirty="0">
                <a:solidFill>
                  <a:srgbClr val="FF0000"/>
                </a:solidFill>
              </a:rPr>
              <a:t>Big (unstructured) data: </a:t>
            </a:r>
            <a:r>
              <a:rPr lang="en-US" dirty="0"/>
              <a:t>handle data access with sizes and performance that demand a </a:t>
            </a:r>
            <a:r>
              <a:rPr lang="en-US" dirty="0">
                <a:highlight>
                  <a:srgbClr val="FFFF00"/>
                </a:highlight>
              </a:rPr>
              <a:t>cluster.</a:t>
            </a:r>
          </a:p>
          <a:p>
            <a:pPr lvl="1">
              <a:lnSpc>
                <a:spcPct val="100000"/>
              </a:lnSpc>
            </a:pPr>
            <a:r>
              <a:rPr lang="en-US" b="1" dirty="0">
                <a:solidFill>
                  <a:srgbClr val="FF0000"/>
                </a:solidFill>
              </a:rPr>
              <a:t>Impedance mismatch: </a:t>
            </a:r>
            <a:r>
              <a:rPr lang="en-US" dirty="0"/>
              <a:t>improve the productivity of application development by using more convenient data interaction style.</a:t>
            </a:r>
          </a:p>
          <a:p>
            <a:pPr lvl="1">
              <a:lnSpc>
                <a:spcPct val="100000"/>
              </a:lnSpc>
            </a:pPr>
            <a:endParaRPr lang="en-US" dirty="0"/>
          </a:p>
          <a:p>
            <a:pPr>
              <a:lnSpc>
                <a:spcPct val="100000"/>
              </a:lnSpc>
            </a:pPr>
            <a:r>
              <a:rPr lang="en-US" dirty="0"/>
              <a:t>These primary reasons have created an opportunity for people to think freshly about their data storage needs:</a:t>
            </a:r>
          </a:p>
          <a:p>
            <a:pPr lvl="1">
              <a:lnSpc>
                <a:spcPct val="100000"/>
              </a:lnSpc>
            </a:pPr>
            <a:r>
              <a:rPr lang="en-US" dirty="0"/>
              <a:t>Using NoSQL database can help teams’ productivity by simplifying database access even if they have no need to scale beyond a single machine.</a:t>
            </a:r>
          </a:p>
        </p:txBody>
      </p:sp>
      <p:sp>
        <p:nvSpPr>
          <p:cNvPr id="4" name="Slide Number Placeholder 3"/>
          <p:cNvSpPr>
            <a:spLocks noGrp="1"/>
          </p:cNvSpPr>
          <p:nvPr>
            <p:ph type="sldNum" sz="quarter" idx="12"/>
          </p:nvPr>
        </p:nvSpPr>
        <p:spPr/>
        <p:txBody>
          <a:bodyPr/>
          <a:lstStyle/>
          <a:p>
            <a:fld id="{BD332752-9405-3B49-87A2-9A38CAF0CA50}" type="slidenum">
              <a:rPr lang="en-US" smtClean="0"/>
              <a:t>39</a:t>
            </a:fld>
            <a:endParaRPr lang="en-US"/>
          </a:p>
        </p:txBody>
      </p:sp>
      <p:sp>
        <p:nvSpPr>
          <p:cNvPr id="5" name="Footer Placeholder 4">
            <a:extLst>
              <a:ext uri="{FF2B5EF4-FFF2-40B4-BE49-F238E27FC236}">
                <a16:creationId xmlns:a16="http://schemas.microsoft.com/office/drawing/2014/main" id="{8BD91B19-6B22-7C48-B76E-06BB59A92BB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1592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a:t>
            </a:r>
          </a:p>
        </p:txBody>
      </p:sp>
      <p:sp>
        <p:nvSpPr>
          <p:cNvPr id="3" name="Content Placeholder 2"/>
          <p:cNvSpPr>
            <a:spLocks noGrp="1"/>
          </p:cNvSpPr>
          <p:nvPr>
            <p:ph idx="1"/>
          </p:nvPr>
        </p:nvSpPr>
        <p:spPr>
          <a:xfrm>
            <a:off x="838200" y="1825625"/>
            <a:ext cx="6532418" cy="4351338"/>
          </a:xfrm>
        </p:spPr>
        <p:txBody>
          <a:bodyPr/>
          <a:lstStyle/>
          <a:p>
            <a:pPr marL="0" indent="0">
              <a:lnSpc>
                <a:spcPct val="100000"/>
              </a:lnSpc>
              <a:buNone/>
            </a:pPr>
            <a:r>
              <a:rPr lang="en-US" b="1" dirty="0"/>
              <a:t>NoSQL Distilled: A Brief Guide to the Emerging World of Polyglot Persistence </a:t>
            </a:r>
            <a:r>
              <a:rPr lang="en-US" dirty="0"/>
              <a:t>(1</a:t>
            </a:r>
            <a:r>
              <a:rPr lang="en-US" baseline="30000" dirty="0"/>
              <a:t>st</a:t>
            </a:r>
            <a:r>
              <a:rPr lang="en-US" dirty="0"/>
              <a:t> Edition).</a:t>
            </a:r>
          </a:p>
          <a:p>
            <a:pPr lvl="1">
              <a:lnSpc>
                <a:spcPct val="100000"/>
              </a:lnSpc>
            </a:pPr>
            <a:r>
              <a:rPr lang="en-US" dirty="0"/>
              <a:t>By: Pramod J. </a:t>
            </a:r>
            <a:r>
              <a:rPr lang="en-US" dirty="0" err="1"/>
              <a:t>Sadalage</a:t>
            </a:r>
            <a:r>
              <a:rPr lang="en-US" dirty="0"/>
              <a:t> and Martin Fowler</a:t>
            </a:r>
          </a:p>
          <a:p>
            <a:pPr lvl="1">
              <a:lnSpc>
                <a:spcPct val="100000"/>
              </a:lnSpc>
            </a:pPr>
            <a:endParaRPr lang="en-US" dirty="0"/>
          </a:p>
          <a:p>
            <a:pPr>
              <a:lnSpc>
                <a:spcPct val="100000"/>
              </a:lnSpc>
            </a:pPr>
            <a:r>
              <a:rPr lang="en-US" dirty="0"/>
              <a:t>Chapters:(</a:t>
            </a:r>
            <a:r>
              <a:rPr lang="en-US" dirty="0">
                <a:hlinkClick r:id="rId2"/>
              </a:rPr>
              <a:t>link</a:t>
            </a:r>
            <a:r>
              <a:rPr lang="en-US" dirty="0"/>
              <a:t> – </a:t>
            </a:r>
            <a:r>
              <a:rPr lang="en-US" dirty="0">
                <a:highlight>
                  <a:srgbClr val="FFFF00"/>
                </a:highlight>
              </a:rPr>
              <a:t>read pages 18-40</a:t>
            </a:r>
            <a:r>
              <a:rPr lang="en-US" dirty="0"/>
              <a:t>)</a:t>
            </a:r>
          </a:p>
          <a:p>
            <a:pPr lvl="1">
              <a:lnSpc>
                <a:spcPct val="100000"/>
              </a:lnSpc>
            </a:pPr>
            <a:r>
              <a:rPr lang="en-US" b="1" dirty="0"/>
              <a:t>Chapter 1: </a:t>
            </a:r>
            <a:r>
              <a:rPr lang="en-US" dirty="0"/>
              <a:t>Why NoSQL?</a:t>
            </a:r>
          </a:p>
          <a:p>
            <a:pPr lvl="1">
              <a:lnSpc>
                <a:spcPct val="100000"/>
              </a:lnSpc>
            </a:pPr>
            <a:r>
              <a:rPr lang="en-US" b="1" dirty="0"/>
              <a:t>Chapter 2:</a:t>
            </a:r>
            <a:r>
              <a:rPr lang="en-US" dirty="0"/>
              <a:t> Aggregate Data Models</a:t>
            </a:r>
          </a:p>
          <a:p>
            <a:pPr lvl="1">
              <a:lnSpc>
                <a:spcPct val="100000"/>
              </a:lnSpc>
            </a:pPr>
            <a:r>
              <a:rPr lang="en-US" b="1" dirty="0"/>
              <a:t>Chapter 3:</a:t>
            </a:r>
            <a:r>
              <a:rPr lang="en-US" dirty="0"/>
              <a:t> sections 3.1, 3.2, and 3.3</a:t>
            </a:r>
          </a:p>
          <a:p>
            <a:pPr marL="0" indent="0">
              <a:lnSpc>
                <a:spcPct val="100000"/>
              </a:lnSpc>
              <a:buNone/>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900" y="1690688"/>
            <a:ext cx="2501900" cy="3251200"/>
          </a:xfrm>
          <a:prstGeom prst="rect">
            <a:avLst/>
          </a:prstGeom>
        </p:spPr>
      </p:pic>
      <p:sp>
        <p:nvSpPr>
          <p:cNvPr id="6" name="Footer Placeholder 5">
            <a:extLst>
              <a:ext uri="{FF2B5EF4-FFF2-40B4-BE49-F238E27FC236}">
                <a16:creationId xmlns:a16="http://schemas.microsoft.com/office/drawing/2014/main" id="{72880225-6B41-E444-8E6C-D1930047909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701701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lnSpcReduction="10000"/>
          </a:bodyPr>
          <a:lstStyle/>
          <a:p>
            <a:pPr>
              <a:lnSpc>
                <a:spcPct val="110000"/>
              </a:lnSpc>
            </a:pPr>
            <a:r>
              <a:rPr lang="en-US" dirty="0">
                <a:solidFill>
                  <a:schemeClr val="bg1">
                    <a:lumMod val="50000"/>
                  </a:schemeClr>
                </a:solidFill>
              </a:rPr>
              <a:t>The emergence of NoSQL to overcome the limitations of RDBMS for a certain type of applications.</a:t>
            </a:r>
          </a:p>
          <a:p>
            <a:pPr marL="0" indent="0">
              <a:buNone/>
            </a:pPr>
            <a:endParaRPr lang="en-US" dirty="0"/>
          </a:p>
          <a:p>
            <a:r>
              <a:rPr lang="en-US" dirty="0"/>
              <a:t>Data Modeling for NoSQL systems.</a:t>
            </a:r>
          </a:p>
          <a:p>
            <a:pPr marL="0" indent="0">
              <a:buNone/>
            </a:pPr>
            <a:endParaRPr lang="en-US" dirty="0">
              <a:solidFill>
                <a:schemeClr val="bg1">
                  <a:lumMod val="65000"/>
                </a:schemeClr>
              </a:solidFill>
            </a:endParaRPr>
          </a:p>
          <a:p>
            <a:r>
              <a:rPr lang="en-US" dirty="0">
                <a:solidFill>
                  <a:schemeClr val="bg1">
                    <a:lumMod val="65000"/>
                  </a:schemeClr>
                </a:solidFill>
              </a:rPr>
              <a:t>Trading Consistency for Availability &amp; CAP theorem.</a:t>
            </a:r>
          </a:p>
          <a:p>
            <a:pPr marL="0" indent="0">
              <a:buNone/>
            </a:pPr>
            <a:endParaRPr lang="en-US" dirty="0">
              <a:solidFill>
                <a:schemeClr val="bg1">
                  <a:lumMod val="65000"/>
                </a:schemeClr>
              </a:solidFill>
            </a:endParaRPr>
          </a:p>
          <a:p>
            <a:r>
              <a:rPr lang="en-US" dirty="0">
                <a:solidFill>
                  <a:schemeClr val="bg1">
                    <a:lumMod val="65000"/>
                  </a:schemeClr>
                </a:solidFill>
              </a:rPr>
              <a:t>Amazon DynamoDB</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BD332752-9405-3B49-87A2-9A38CAF0CA50}" type="slidenum">
              <a:rPr lang="en-US" smtClean="0"/>
              <a:t>40</a:t>
            </a:fld>
            <a:endParaRPr lang="en-US"/>
          </a:p>
        </p:txBody>
      </p:sp>
      <p:sp>
        <p:nvSpPr>
          <p:cNvPr id="5" name="Footer Placeholder 4">
            <a:extLst>
              <a:ext uri="{FF2B5EF4-FFF2-40B4-BE49-F238E27FC236}">
                <a16:creationId xmlns:a16="http://schemas.microsoft.com/office/drawing/2014/main" id="{F55895EF-605D-254E-A16A-0CE929EA83F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093366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Modeling</a:t>
            </a:r>
          </a:p>
        </p:txBody>
      </p:sp>
      <p:sp>
        <p:nvSpPr>
          <p:cNvPr id="3" name="Content Placeholder 2"/>
          <p:cNvSpPr>
            <a:spLocks noGrp="1"/>
          </p:cNvSpPr>
          <p:nvPr>
            <p:ph idx="1"/>
          </p:nvPr>
        </p:nvSpPr>
        <p:spPr/>
        <p:txBody>
          <a:bodyPr>
            <a:normAutofit/>
          </a:bodyPr>
          <a:lstStyle/>
          <a:p>
            <a:r>
              <a:rPr lang="en-US" dirty="0"/>
              <a:t>A </a:t>
            </a:r>
            <a:r>
              <a:rPr lang="en-US" b="1" dirty="0"/>
              <a:t>data model </a:t>
            </a:r>
            <a:r>
              <a:rPr lang="en-US" dirty="0"/>
              <a:t>is the model by which the database organizes data.</a:t>
            </a:r>
          </a:p>
          <a:p>
            <a:endParaRPr lang="en-US" dirty="0"/>
          </a:p>
          <a:p>
            <a:r>
              <a:rPr lang="en-US" dirty="0"/>
              <a:t>A </a:t>
            </a:r>
            <a:r>
              <a:rPr lang="en-US" b="1" dirty="0"/>
              <a:t>storage model </a:t>
            </a:r>
            <a:r>
              <a:rPr lang="en-US" dirty="0"/>
              <a:t>describes how the database stores and manipulates the data internally.</a:t>
            </a:r>
          </a:p>
          <a:p>
            <a:endParaRPr lang="en-US" dirty="0"/>
          </a:p>
          <a:p>
            <a:r>
              <a:rPr lang="en-US" dirty="0"/>
              <a:t>In an ideal world, we should be ignorant to the storage model, but in practice we need at least some inkling of it  primarily to achieve decent performance.</a:t>
            </a:r>
          </a:p>
        </p:txBody>
      </p:sp>
      <p:sp>
        <p:nvSpPr>
          <p:cNvPr id="4" name="Slide Number Placeholder 3"/>
          <p:cNvSpPr>
            <a:spLocks noGrp="1"/>
          </p:cNvSpPr>
          <p:nvPr>
            <p:ph type="sldNum" sz="quarter" idx="12"/>
          </p:nvPr>
        </p:nvSpPr>
        <p:spPr/>
        <p:txBody>
          <a:bodyPr/>
          <a:lstStyle/>
          <a:p>
            <a:fld id="{BD332752-9405-3B49-87A2-9A38CAF0CA50}" type="slidenum">
              <a:rPr lang="en-US" smtClean="0"/>
              <a:t>41</a:t>
            </a:fld>
            <a:endParaRPr lang="en-US"/>
          </a:p>
        </p:txBody>
      </p:sp>
      <p:sp>
        <p:nvSpPr>
          <p:cNvPr id="5" name="Footer Placeholder 4">
            <a:extLst>
              <a:ext uri="{FF2B5EF4-FFF2-40B4-BE49-F238E27FC236}">
                <a16:creationId xmlns:a16="http://schemas.microsoft.com/office/drawing/2014/main" id="{5A3C6D7A-E8FA-6B47-A048-4D2F756A61A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54799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Modeling (continued)</a:t>
            </a:r>
          </a:p>
        </p:txBody>
      </p:sp>
      <p:sp>
        <p:nvSpPr>
          <p:cNvPr id="3" name="Content Placeholder 2"/>
          <p:cNvSpPr>
            <a:spLocks noGrp="1"/>
          </p:cNvSpPr>
          <p:nvPr>
            <p:ph idx="1"/>
          </p:nvPr>
        </p:nvSpPr>
        <p:spPr/>
        <p:txBody>
          <a:bodyPr>
            <a:normAutofit/>
          </a:bodyPr>
          <a:lstStyle/>
          <a:p>
            <a:r>
              <a:rPr lang="en-US" dirty="0"/>
              <a:t>The dominant data model of the last couple of decades is the </a:t>
            </a:r>
            <a:r>
              <a:rPr lang="en-US" b="1" dirty="0"/>
              <a:t>relational data model</a:t>
            </a:r>
            <a:r>
              <a:rPr lang="en-US" dirty="0"/>
              <a:t>:</a:t>
            </a:r>
          </a:p>
          <a:p>
            <a:pPr lvl="1"/>
            <a:r>
              <a:rPr lang="en-US" dirty="0"/>
              <a:t>Set of tables, each table has rows, where each row represents an entry of interest.</a:t>
            </a:r>
          </a:p>
          <a:p>
            <a:pPr lvl="1"/>
            <a:r>
              <a:rPr lang="en-US" dirty="0"/>
              <a:t>The entity of interest is described through a set of columns, each has a single value.</a:t>
            </a:r>
          </a:p>
          <a:p>
            <a:pPr lvl="1"/>
            <a:r>
              <a:rPr lang="en-US" dirty="0"/>
              <a:t>There are relationships between tables (foreign keys).</a:t>
            </a:r>
          </a:p>
          <a:p>
            <a:endParaRPr lang="en-US" dirty="0"/>
          </a:p>
          <a:p>
            <a:r>
              <a:rPr lang="en-US" dirty="0">
                <a:highlight>
                  <a:srgbClr val="FFFF00"/>
                </a:highlight>
              </a:rPr>
              <a:t>NoSQL systems move away from the relational model.</a:t>
            </a:r>
          </a:p>
          <a:p>
            <a:pPr lvl="1"/>
            <a:r>
              <a:rPr lang="en-US" dirty="0">
                <a:highlight>
                  <a:srgbClr val="FFFF00"/>
                </a:highlight>
              </a:rPr>
              <a:t>Each NoSQL system has a different data model that is uses</a:t>
            </a:r>
          </a:p>
        </p:txBody>
      </p:sp>
      <p:sp>
        <p:nvSpPr>
          <p:cNvPr id="4" name="Slide Number Placeholder 3"/>
          <p:cNvSpPr>
            <a:spLocks noGrp="1"/>
          </p:cNvSpPr>
          <p:nvPr>
            <p:ph type="sldNum" sz="quarter" idx="12"/>
          </p:nvPr>
        </p:nvSpPr>
        <p:spPr/>
        <p:txBody>
          <a:bodyPr/>
          <a:lstStyle/>
          <a:p>
            <a:fld id="{BD332752-9405-3B49-87A2-9A38CAF0CA50}" type="slidenum">
              <a:rPr lang="en-US" smtClean="0"/>
              <a:t>42</a:t>
            </a:fld>
            <a:endParaRPr lang="en-US"/>
          </a:p>
        </p:txBody>
      </p:sp>
      <p:sp>
        <p:nvSpPr>
          <p:cNvPr id="5" name="Footer Placeholder 4">
            <a:extLst>
              <a:ext uri="{FF2B5EF4-FFF2-40B4-BE49-F238E27FC236}">
                <a16:creationId xmlns:a16="http://schemas.microsoft.com/office/drawing/2014/main" id="{3ABDAD29-6F01-F649-A03F-238EEF4CD82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988433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the Relational Data Model</a:t>
            </a:r>
          </a:p>
        </p:txBody>
      </p:sp>
      <p:sp>
        <p:nvSpPr>
          <p:cNvPr id="3" name="Content Placeholder 2"/>
          <p:cNvSpPr>
            <a:spLocks noGrp="1"/>
          </p:cNvSpPr>
          <p:nvPr>
            <p:ph idx="1"/>
          </p:nvPr>
        </p:nvSpPr>
        <p:spPr/>
        <p:txBody>
          <a:bodyPr>
            <a:normAutofit fontScale="92500" lnSpcReduction="20000"/>
          </a:bodyPr>
          <a:lstStyle/>
          <a:p>
            <a:pPr>
              <a:lnSpc>
                <a:spcPct val="110000"/>
              </a:lnSpc>
            </a:pPr>
            <a:r>
              <a:rPr lang="en-US" dirty="0"/>
              <a:t>The relational model divides information into </a:t>
            </a:r>
            <a:r>
              <a:rPr lang="en-US" b="1" dirty="0"/>
              <a:t>tuples</a:t>
            </a:r>
            <a:r>
              <a:rPr lang="en-US" dirty="0"/>
              <a:t> (rows):</a:t>
            </a:r>
          </a:p>
          <a:p>
            <a:pPr lvl="1">
              <a:lnSpc>
                <a:spcPct val="110000"/>
              </a:lnSpc>
            </a:pPr>
            <a:r>
              <a:rPr lang="en-US" dirty="0">
                <a:highlight>
                  <a:srgbClr val="FFFF00"/>
                </a:highlight>
              </a:rPr>
              <a:t>A tuple is a limited data structure as it captures a set of values but:</a:t>
            </a:r>
          </a:p>
          <a:p>
            <a:pPr lvl="2">
              <a:lnSpc>
                <a:spcPct val="110000"/>
              </a:lnSpc>
            </a:pPr>
            <a:r>
              <a:rPr lang="en-US" dirty="0">
                <a:highlight>
                  <a:srgbClr val="FFFF00"/>
                </a:highlight>
              </a:rPr>
              <a:t>you cannot nest one tuple within another to get nested records</a:t>
            </a:r>
          </a:p>
          <a:p>
            <a:pPr lvl="2">
              <a:lnSpc>
                <a:spcPct val="110000"/>
              </a:lnSpc>
            </a:pPr>
            <a:r>
              <a:rPr lang="en-US" dirty="0">
                <a:highlight>
                  <a:srgbClr val="FFFF00"/>
                </a:highlight>
              </a:rPr>
              <a:t>you cannot put a list of values or tuples within another</a:t>
            </a:r>
          </a:p>
          <a:p>
            <a:pPr>
              <a:lnSpc>
                <a:spcPct val="110000"/>
              </a:lnSpc>
            </a:pPr>
            <a:endParaRPr lang="en-US" dirty="0"/>
          </a:p>
          <a:p>
            <a:pPr>
              <a:lnSpc>
                <a:spcPct val="110000"/>
              </a:lnSpc>
            </a:pPr>
            <a:r>
              <a:rPr lang="en-US" dirty="0"/>
              <a:t>Sometimes it may be helpful to operate on data in units that have a more complex structure than a set of tuples.</a:t>
            </a:r>
          </a:p>
          <a:p>
            <a:pPr>
              <a:lnSpc>
                <a:spcPct val="110000"/>
              </a:lnSpc>
            </a:pPr>
            <a:endParaRPr lang="en-US" dirty="0"/>
          </a:p>
          <a:p>
            <a:pPr>
              <a:lnSpc>
                <a:spcPct val="110000"/>
              </a:lnSpc>
            </a:pPr>
            <a:r>
              <a:rPr lang="en-US" b="1" dirty="0">
                <a:solidFill>
                  <a:srgbClr val="FF0000"/>
                </a:solidFill>
              </a:rPr>
              <a:t>Aggregate orientation </a:t>
            </a:r>
            <a:r>
              <a:rPr lang="en-US" dirty="0"/>
              <a:t>is used to refer the concept of allowing lists and other record structures to be nested inside a tuple.</a:t>
            </a:r>
          </a:p>
          <a:p>
            <a:pPr lvl="1"/>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43</a:t>
            </a:fld>
            <a:endParaRPr lang="en-US"/>
          </a:p>
        </p:txBody>
      </p:sp>
      <p:sp>
        <p:nvSpPr>
          <p:cNvPr id="5" name="Footer Placeholder 4">
            <a:extLst>
              <a:ext uri="{FF2B5EF4-FFF2-40B4-BE49-F238E27FC236}">
                <a16:creationId xmlns:a16="http://schemas.microsoft.com/office/drawing/2014/main" id="{D6F8B081-D833-FB46-8B83-1B6FD692DE8E}"/>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522567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D3F94-8AEC-A944-A363-6D5F1388E4ED}"/>
              </a:ext>
            </a:extLst>
          </p:cNvPr>
          <p:cNvSpPr>
            <a:spLocks noGrp="1"/>
          </p:cNvSpPr>
          <p:nvPr>
            <p:ph type="title"/>
          </p:nvPr>
        </p:nvSpPr>
        <p:spPr/>
        <p:txBody>
          <a:bodyPr/>
          <a:lstStyle/>
          <a:p>
            <a:r>
              <a:rPr lang="en-US" dirty="0"/>
              <a:t>Aggregate Data Model</a:t>
            </a:r>
          </a:p>
        </p:txBody>
      </p:sp>
      <p:sp>
        <p:nvSpPr>
          <p:cNvPr id="3" name="Content Placeholder 2">
            <a:extLst>
              <a:ext uri="{FF2B5EF4-FFF2-40B4-BE49-F238E27FC236}">
                <a16:creationId xmlns:a16="http://schemas.microsoft.com/office/drawing/2014/main" id="{C0EBC968-2B7C-A048-B44C-5A36EC02061E}"/>
              </a:ext>
            </a:extLst>
          </p:cNvPr>
          <p:cNvSpPr>
            <a:spLocks noGrp="1"/>
          </p:cNvSpPr>
          <p:nvPr>
            <p:ph idx="1"/>
          </p:nvPr>
        </p:nvSpPr>
        <p:spPr/>
        <p:txBody>
          <a:bodyPr/>
          <a:lstStyle/>
          <a:p>
            <a:r>
              <a:rPr lang="en-US" dirty="0"/>
              <a:t>Aggregate data model recognizes the fact that often you need to operate on data units that have more complex data structure than a set of tuples.</a:t>
            </a:r>
          </a:p>
          <a:p>
            <a:pPr lvl="1"/>
            <a:r>
              <a:rPr lang="en-US" dirty="0"/>
              <a:t>allow lists and other records to be nested inside a tuple.</a:t>
            </a:r>
          </a:p>
          <a:p>
            <a:pPr lvl="1"/>
            <a:endParaRPr lang="en-US" dirty="0"/>
          </a:p>
          <a:p>
            <a:r>
              <a:rPr lang="en-US" dirty="0"/>
              <a:t>Aggregate is a collection of related objects that we wish to treat as a unit.</a:t>
            </a:r>
          </a:p>
          <a:p>
            <a:pPr lvl="1"/>
            <a:r>
              <a:rPr lang="en-US" dirty="0"/>
              <a:t>A unit for data manipulation and management for consistency.</a:t>
            </a:r>
          </a:p>
          <a:p>
            <a:pPr lvl="1"/>
            <a:endParaRPr lang="en-US" dirty="0"/>
          </a:p>
          <a:p>
            <a:r>
              <a:rPr lang="en-US" dirty="0">
                <a:highlight>
                  <a:srgbClr val="FFFF00"/>
                </a:highlight>
              </a:rPr>
              <a:t>Dealing with aggregate makes it much easier to operate on a cluster </a:t>
            </a:r>
            <a:r>
              <a:rPr lang="en-US" dirty="0"/>
              <a:t>since aggregate makes a natural unit for replication and </a:t>
            </a:r>
            <a:r>
              <a:rPr lang="en-US" dirty="0" err="1"/>
              <a:t>sharding</a:t>
            </a:r>
            <a:r>
              <a:rPr lang="en-US" dirty="0"/>
              <a:t>.</a:t>
            </a:r>
          </a:p>
        </p:txBody>
      </p:sp>
      <p:sp>
        <p:nvSpPr>
          <p:cNvPr id="4" name="Footer Placeholder 3">
            <a:extLst>
              <a:ext uri="{FF2B5EF4-FFF2-40B4-BE49-F238E27FC236}">
                <a16:creationId xmlns:a16="http://schemas.microsoft.com/office/drawing/2014/main" id="{11928E51-57D6-4E4F-B451-12D62734BC7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C262CE9-5415-9F44-A62B-4FFC5AB3BD31}"/>
              </a:ext>
            </a:extLst>
          </p:cNvPr>
          <p:cNvSpPr>
            <a:spLocks noGrp="1"/>
          </p:cNvSpPr>
          <p:nvPr>
            <p:ph type="sldNum" sz="quarter" idx="12"/>
          </p:nvPr>
        </p:nvSpPr>
        <p:spPr/>
        <p:txBody>
          <a:bodyPr/>
          <a:lstStyle/>
          <a:p>
            <a:fld id="{BD332752-9405-3B49-87A2-9A38CAF0CA50}" type="slidenum">
              <a:rPr lang="en-US" smtClean="0"/>
              <a:t>44</a:t>
            </a:fld>
            <a:endParaRPr lang="en-US"/>
          </a:p>
        </p:txBody>
      </p:sp>
    </p:spTree>
    <p:extLst>
      <p:ext uri="{BB962C8B-B14F-4D97-AF65-F5344CB8AC3E}">
        <p14:creationId xmlns:p14="http://schemas.microsoft.com/office/powerpoint/2010/main" val="2372347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Data Models</a:t>
            </a:r>
          </a:p>
        </p:txBody>
      </p:sp>
      <p:sp>
        <p:nvSpPr>
          <p:cNvPr id="3" name="Content Placeholder 2"/>
          <p:cNvSpPr>
            <a:spLocks noGrp="1"/>
          </p:cNvSpPr>
          <p:nvPr>
            <p:ph idx="1"/>
          </p:nvPr>
        </p:nvSpPr>
        <p:spPr/>
        <p:txBody>
          <a:bodyPr/>
          <a:lstStyle/>
          <a:p>
            <a:r>
              <a:rPr lang="en-US" dirty="0"/>
              <a:t>NoSQL Systems are categorized based on their data models:</a:t>
            </a:r>
          </a:p>
          <a:p>
            <a:pPr lvl="1"/>
            <a:r>
              <a:rPr lang="en-US" dirty="0"/>
              <a:t>Key-value</a:t>
            </a:r>
          </a:p>
          <a:p>
            <a:pPr lvl="1"/>
            <a:r>
              <a:rPr lang="en-US" dirty="0"/>
              <a:t>Document</a:t>
            </a:r>
          </a:p>
          <a:p>
            <a:pPr lvl="1"/>
            <a:r>
              <a:rPr lang="en-US" dirty="0"/>
              <a:t>Column-family</a:t>
            </a:r>
          </a:p>
          <a:p>
            <a:pPr lvl="1"/>
            <a:r>
              <a:rPr lang="en-US" dirty="0"/>
              <a:t>graph</a:t>
            </a:r>
          </a:p>
          <a:p>
            <a:pPr marL="457200" lvl="1" indent="0">
              <a:buNone/>
            </a:pPr>
            <a:endParaRPr lang="en-US" dirty="0"/>
          </a:p>
          <a:p>
            <a:pPr marL="457200" lvl="1" indent="0">
              <a:buNone/>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45</a:t>
            </a:fld>
            <a:endParaRPr lang="en-US"/>
          </a:p>
        </p:txBody>
      </p:sp>
      <p:sp>
        <p:nvSpPr>
          <p:cNvPr id="6" name="Footer Placeholder 5">
            <a:extLst>
              <a:ext uri="{FF2B5EF4-FFF2-40B4-BE49-F238E27FC236}">
                <a16:creationId xmlns:a16="http://schemas.microsoft.com/office/drawing/2014/main" id="{F64BC432-00EE-B345-876A-AA98F3A3C121}"/>
              </a:ext>
            </a:extLst>
          </p:cNvPr>
          <p:cNvSpPr>
            <a:spLocks noGrp="1"/>
          </p:cNvSpPr>
          <p:nvPr>
            <p:ph type="ftr" sz="quarter" idx="11"/>
          </p:nvPr>
        </p:nvSpPr>
        <p:spPr/>
        <p:txBody>
          <a:bodyPr/>
          <a:lstStyle/>
          <a:p>
            <a:r>
              <a:rPr lang="en-US"/>
              <a:t>Distributed and Cloud Computing - Fall 2021</a:t>
            </a:r>
          </a:p>
        </p:txBody>
      </p:sp>
      <p:pic>
        <p:nvPicPr>
          <p:cNvPr id="9" name="Picture 8">
            <a:extLst>
              <a:ext uri="{FF2B5EF4-FFF2-40B4-BE49-F238E27FC236}">
                <a16:creationId xmlns:a16="http://schemas.microsoft.com/office/drawing/2014/main" id="{28186849-0010-C145-BC2B-F7984C393B19}"/>
              </a:ext>
            </a:extLst>
          </p:cNvPr>
          <p:cNvPicPr>
            <a:picLocks noChangeAspect="1"/>
          </p:cNvPicPr>
          <p:nvPr/>
        </p:nvPicPr>
        <p:blipFill>
          <a:blip r:embed="rId2"/>
          <a:stretch>
            <a:fillRect/>
          </a:stretch>
        </p:blipFill>
        <p:spPr>
          <a:xfrm>
            <a:off x="3945660" y="2845594"/>
            <a:ext cx="6794500" cy="2311400"/>
          </a:xfrm>
          <a:prstGeom prst="rect">
            <a:avLst/>
          </a:prstGeom>
        </p:spPr>
      </p:pic>
    </p:spTree>
    <p:extLst>
      <p:ext uri="{BB962C8B-B14F-4D97-AF65-F5344CB8AC3E}">
        <p14:creationId xmlns:p14="http://schemas.microsoft.com/office/powerpoint/2010/main" val="9875325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Relations vs. Aggregates</a:t>
            </a:r>
          </a:p>
        </p:txBody>
      </p:sp>
      <p:sp>
        <p:nvSpPr>
          <p:cNvPr id="3" name="Content Placeholder 2"/>
          <p:cNvSpPr>
            <a:spLocks noGrp="1"/>
          </p:cNvSpPr>
          <p:nvPr>
            <p:ph idx="1"/>
          </p:nvPr>
        </p:nvSpPr>
        <p:spPr/>
        <p:txBody>
          <a:bodyPr>
            <a:normAutofit lnSpcReduction="10000"/>
          </a:bodyPr>
          <a:lstStyle/>
          <a:p>
            <a:r>
              <a:rPr lang="en-US" dirty="0"/>
              <a:t>Consider an application about an e-commerce website that needs to store information about:</a:t>
            </a:r>
          </a:p>
          <a:p>
            <a:pPr lvl="1"/>
            <a:r>
              <a:rPr lang="en-US" dirty="0"/>
              <a:t>users</a:t>
            </a:r>
          </a:p>
          <a:p>
            <a:pPr lvl="1"/>
            <a:r>
              <a:rPr lang="en-US" dirty="0"/>
              <a:t>products </a:t>
            </a:r>
          </a:p>
          <a:p>
            <a:pPr lvl="1"/>
            <a:r>
              <a:rPr lang="en-US" dirty="0"/>
              <a:t>orders</a:t>
            </a:r>
          </a:p>
          <a:p>
            <a:pPr lvl="1"/>
            <a:r>
              <a:rPr lang="en-US" dirty="0"/>
              <a:t>billing and shipping addresses</a:t>
            </a:r>
          </a:p>
          <a:p>
            <a:pPr lvl="1"/>
            <a:r>
              <a:rPr lang="en-US" dirty="0"/>
              <a:t>payment data</a:t>
            </a:r>
          </a:p>
          <a:p>
            <a:endParaRPr lang="en-US" dirty="0"/>
          </a:p>
          <a:p>
            <a:endParaRPr lang="en-US" dirty="0"/>
          </a:p>
          <a:p>
            <a:r>
              <a:rPr lang="en-US" dirty="0"/>
              <a:t>This application can be implemented using either a SQL or NoSQL data storage system.</a:t>
            </a:r>
          </a:p>
        </p:txBody>
      </p:sp>
      <p:sp>
        <p:nvSpPr>
          <p:cNvPr id="4" name="Slide Number Placeholder 3"/>
          <p:cNvSpPr>
            <a:spLocks noGrp="1"/>
          </p:cNvSpPr>
          <p:nvPr>
            <p:ph type="sldNum" sz="quarter" idx="12"/>
          </p:nvPr>
        </p:nvSpPr>
        <p:spPr/>
        <p:txBody>
          <a:bodyPr/>
          <a:lstStyle/>
          <a:p>
            <a:fld id="{BD332752-9405-3B49-87A2-9A38CAF0CA50}" type="slidenum">
              <a:rPr lang="en-US" smtClean="0"/>
              <a:t>46</a:t>
            </a:fld>
            <a:endParaRPr lang="en-US"/>
          </a:p>
        </p:txBody>
      </p:sp>
      <p:sp>
        <p:nvSpPr>
          <p:cNvPr id="5" name="Footer Placeholder 4">
            <a:extLst>
              <a:ext uri="{FF2B5EF4-FFF2-40B4-BE49-F238E27FC236}">
                <a16:creationId xmlns:a16="http://schemas.microsoft.com/office/drawing/2014/main" id="{48E8C0EB-AF16-374F-B205-3D472CC7869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10191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RDBMS implementation</a:t>
            </a:r>
          </a:p>
        </p:txBody>
      </p:sp>
      <p:sp>
        <p:nvSpPr>
          <p:cNvPr id="4" name="Slide Number Placeholder 3"/>
          <p:cNvSpPr>
            <a:spLocks noGrp="1"/>
          </p:cNvSpPr>
          <p:nvPr>
            <p:ph type="sldNum" sz="quarter" idx="12"/>
          </p:nvPr>
        </p:nvSpPr>
        <p:spPr/>
        <p:txBody>
          <a:bodyPr/>
          <a:lstStyle/>
          <a:p>
            <a:fld id="{BD332752-9405-3B49-87A2-9A38CAF0CA50}" type="slidenum">
              <a:rPr lang="en-US" smtClean="0"/>
              <a:t>47</a:t>
            </a:fld>
            <a:endParaRPr lang="en-US"/>
          </a:p>
        </p:txBody>
      </p:sp>
      <p:pic>
        <p:nvPicPr>
          <p:cNvPr id="5" name="Picture 4"/>
          <p:cNvPicPr>
            <a:picLocks noChangeAspect="1"/>
          </p:cNvPicPr>
          <p:nvPr/>
        </p:nvPicPr>
        <p:blipFill>
          <a:blip r:embed="rId2"/>
          <a:stretch>
            <a:fillRect/>
          </a:stretch>
        </p:blipFill>
        <p:spPr>
          <a:xfrm>
            <a:off x="1612323" y="1531938"/>
            <a:ext cx="8496300" cy="4824412"/>
          </a:xfrm>
          <a:prstGeom prst="rect">
            <a:avLst/>
          </a:prstGeom>
        </p:spPr>
      </p:pic>
      <p:sp>
        <p:nvSpPr>
          <p:cNvPr id="3" name="Footer Placeholder 2">
            <a:extLst>
              <a:ext uri="{FF2B5EF4-FFF2-40B4-BE49-F238E27FC236}">
                <a16:creationId xmlns:a16="http://schemas.microsoft.com/office/drawing/2014/main" id="{C2C1E055-2A1D-644B-8F65-3E5E3EFE5CA7}"/>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664973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836" y="198870"/>
            <a:ext cx="10515600" cy="1325563"/>
          </a:xfrm>
        </p:spPr>
        <p:txBody>
          <a:bodyPr/>
          <a:lstStyle/>
          <a:p>
            <a:r>
              <a:rPr lang="en-US" dirty="0"/>
              <a:t>An example database in RDBMS</a:t>
            </a:r>
          </a:p>
        </p:txBody>
      </p:sp>
      <p:sp>
        <p:nvSpPr>
          <p:cNvPr id="4" name="Slide Number Placeholder 3"/>
          <p:cNvSpPr>
            <a:spLocks noGrp="1"/>
          </p:cNvSpPr>
          <p:nvPr>
            <p:ph type="sldNum" sz="quarter" idx="12"/>
          </p:nvPr>
        </p:nvSpPr>
        <p:spPr/>
        <p:txBody>
          <a:bodyPr/>
          <a:lstStyle/>
          <a:p>
            <a:fld id="{BD332752-9405-3B49-87A2-9A38CAF0CA50}" type="slidenum">
              <a:rPr lang="en-US" smtClean="0"/>
              <a:t>48</a:t>
            </a:fld>
            <a:endParaRPr lang="en-US"/>
          </a:p>
        </p:txBody>
      </p:sp>
      <p:pic>
        <p:nvPicPr>
          <p:cNvPr id="5" name="Picture 4"/>
          <p:cNvPicPr>
            <a:picLocks noChangeAspect="1"/>
          </p:cNvPicPr>
          <p:nvPr/>
        </p:nvPicPr>
        <p:blipFill>
          <a:blip r:embed="rId2"/>
          <a:stretch>
            <a:fillRect/>
          </a:stretch>
        </p:blipFill>
        <p:spPr>
          <a:xfrm>
            <a:off x="1574800" y="1801090"/>
            <a:ext cx="9042400" cy="4758459"/>
          </a:xfrm>
          <a:prstGeom prst="rect">
            <a:avLst/>
          </a:prstGeom>
        </p:spPr>
      </p:pic>
      <p:sp>
        <p:nvSpPr>
          <p:cNvPr id="3" name="Footer Placeholder 2">
            <a:extLst>
              <a:ext uri="{FF2B5EF4-FFF2-40B4-BE49-F238E27FC236}">
                <a16:creationId xmlns:a16="http://schemas.microsoft.com/office/drawing/2014/main" id="{DD5569F1-7615-7349-95DF-CD2689756CF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20388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on the RDBMS implementation</a:t>
            </a:r>
          </a:p>
        </p:txBody>
      </p:sp>
      <p:sp>
        <p:nvSpPr>
          <p:cNvPr id="3" name="Content Placeholder 2"/>
          <p:cNvSpPr>
            <a:spLocks noGrp="1"/>
          </p:cNvSpPr>
          <p:nvPr>
            <p:ph idx="1"/>
          </p:nvPr>
        </p:nvSpPr>
        <p:spPr/>
        <p:txBody>
          <a:bodyPr/>
          <a:lstStyle/>
          <a:p>
            <a:r>
              <a:rPr lang="en-US" dirty="0"/>
              <a:t>Everything is properly normalized so that no data is repeated in multiple tables</a:t>
            </a:r>
          </a:p>
          <a:p>
            <a:endParaRPr lang="en-US" dirty="0"/>
          </a:p>
          <a:p>
            <a:r>
              <a:rPr lang="en-US" dirty="0">
                <a:highlight>
                  <a:srgbClr val="FFFF00"/>
                </a:highlight>
              </a:rPr>
              <a:t>Referential integrity is used to combine data from different tables.</a:t>
            </a:r>
          </a:p>
          <a:p>
            <a:pPr lvl="1"/>
            <a:r>
              <a:rPr lang="en-US" dirty="0"/>
              <a:t>Join is the most expensive operation to implement in a RDBMS</a:t>
            </a:r>
          </a:p>
          <a:p>
            <a:pPr marL="457200" lvl="1" indent="0">
              <a:buNone/>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49</a:t>
            </a:fld>
            <a:endParaRPr lang="en-US"/>
          </a:p>
        </p:txBody>
      </p:sp>
      <p:sp>
        <p:nvSpPr>
          <p:cNvPr id="5" name="Footer Placeholder 4">
            <a:extLst>
              <a:ext uri="{FF2B5EF4-FFF2-40B4-BE49-F238E27FC236}">
                <a16:creationId xmlns:a16="http://schemas.microsoft.com/office/drawing/2014/main" id="{C40FFF19-048E-DA40-9344-DB857BC51F3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04624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428625"/>
            <a:ext cx="8534400" cy="6000750"/>
          </a:xfrm>
        </p:spPr>
      </p:pic>
      <p:sp>
        <p:nvSpPr>
          <p:cNvPr id="5" name="Slide Number Placeholder 4"/>
          <p:cNvSpPr>
            <a:spLocks noGrp="1"/>
          </p:cNvSpPr>
          <p:nvPr>
            <p:ph type="sldNum" sz="quarter" idx="12"/>
          </p:nvPr>
        </p:nvSpPr>
        <p:spPr/>
        <p:txBody>
          <a:bodyPr/>
          <a:lstStyle/>
          <a:p>
            <a:fld id="{906CC8FA-0BBA-4B39-8E99-C54BD5EEC58E}" type="slidenum">
              <a:rPr lang="en-US" smtClean="0"/>
              <a:t>5</a:t>
            </a:fld>
            <a:endParaRPr lang="en-US"/>
          </a:p>
        </p:txBody>
      </p:sp>
      <p:sp>
        <p:nvSpPr>
          <p:cNvPr id="2" name="Footer Placeholder 1">
            <a:extLst>
              <a:ext uri="{FF2B5EF4-FFF2-40B4-BE49-F238E27FC236}">
                <a16:creationId xmlns:a16="http://schemas.microsoft.com/office/drawing/2014/main" id="{6ED327A1-55CD-9A4D-849B-B13C92038D1F}"/>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059000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Aggregate-oriented implementation</a:t>
            </a:r>
          </a:p>
        </p:txBody>
      </p:sp>
      <p:pic>
        <p:nvPicPr>
          <p:cNvPr id="5" name="Content Placeholder 4"/>
          <p:cNvPicPr>
            <a:picLocks noGrp="1" noChangeAspect="1"/>
          </p:cNvPicPr>
          <p:nvPr>
            <p:ph sz="half" idx="1"/>
          </p:nvPr>
        </p:nvPicPr>
        <p:blipFill>
          <a:blip r:embed="rId3"/>
          <a:stretch>
            <a:fillRect/>
          </a:stretch>
        </p:blipFill>
        <p:spPr>
          <a:xfrm>
            <a:off x="263237" y="1925783"/>
            <a:ext cx="6054436" cy="4251180"/>
          </a:xfrm>
          <a:prstGeom prst="rect">
            <a:avLst/>
          </a:prstGeom>
        </p:spPr>
      </p:pic>
      <p:sp>
        <p:nvSpPr>
          <p:cNvPr id="6" name="Content Placeholder 5"/>
          <p:cNvSpPr>
            <a:spLocks noGrp="1"/>
          </p:cNvSpPr>
          <p:nvPr>
            <p:ph sz="half" idx="2"/>
          </p:nvPr>
        </p:nvSpPr>
        <p:spPr/>
        <p:txBody>
          <a:bodyPr>
            <a:normAutofit fontScale="92500"/>
          </a:bodyPr>
          <a:lstStyle/>
          <a:p>
            <a:pPr>
              <a:lnSpc>
                <a:spcPct val="110000"/>
              </a:lnSpc>
            </a:pPr>
            <a:r>
              <a:rPr lang="en-US" dirty="0"/>
              <a:t>The black-diamond composition marker is used to show how data fits into the aggregation structure.</a:t>
            </a:r>
          </a:p>
          <a:p>
            <a:pPr lvl="1">
              <a:lnSpc>
                <a:spcPct val="110000"/>
              </a:lnSpc>
            </a:pPr>
            <a:r>
              <a:rPr lang="en-US" dirty="0">
                <a:latin typeface="Courier New" charset="0"/>
                <a:ea typeface="Courier New" charset="0"/>
                <a:cs typeface="Courier New" charset="0"/>
              </a:rPr>
              <a:t>Customer</a:t>
            </a:r>
            <a:r>
              <a:rPr lang="en-US" dirty="0"/>
              <a:t> aggregate contains a list of billing addresses</a:t>
            </a:r>
          </a:p>
          <a:p>
            <a:pPr lvl="1">
              <a:lnSpc>
                <a:spcPct val="110000"/>
              </a:lnSpc>
            </a:pPr>
            <a:r>
              <a:rPr lang="en-US" dirty="0">
                <a:latin typeface="Courier New" charset="0"/>
                <a:ea typeface="Courier New" charset="0"/>
                <a:cs typeface="Courier New" charset="0"/>
              </a:rPr>
              <a:t>Order </a:t>
            </a:r>
            <a:r>
              <a:rPr lang="en-US" dirty="0"/>
              <a:t>aggregate contains a list of order items, a shipping address, and payments</a:t>
            </a:r>
          </a:p>
          <a:p>
            <a:pPr lvl="1">
              <a:lnSpc>
                <a:spcPct val="110000"/>
              </a:lnSpc>
            </a:pPr>
            <a:r>
              <a:rPr lang="en-US" dirty="0">
                <a:latin typeface="Courier New" charset="0"/>
                <a:ea typeface="Courier New" charset="0"/>
                <a:cs typeface="Courier New" charset="0"/>
              </a:rPr>
              <a:t>Payment</a:t>
            </a:r>
            <a:r>
              <a:rPr lang="en-US" dirty="0"/>
              <a:t> aggregate contains a billing address for that payment.</a:t>
            </a:r>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50</a:t>
            </a:fld>
            <a:endParaRPr lang="en-US"/>
          </a:p>
        </p:txBody>
      </p:sp>
      <p:sp>
        <p:nvSpPr>
          <p:cNvPr id="3" name="Footer Placeholder 2">
            <a:extLst>
              <a:ext uri="{FF2B5EF4-FFF2-40B4-BE49-F238E27FC236}">
                <a16:creationId xmlns:a16="http://schemas.microsoft.com/office/drawing/2014/main" id="{3E3ABC8C-8B97-5D44-8FD3-25CDDEFC614E}"/>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18788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307"/>
            <a:ext cx="4828309" cy="1325563"/>
          </a:xfrm>
        </p:spPr>
        <p:txBody>
          <a:bodyPr>
            <a:normAutofit fontScale="90000"/>
          </a:bodyPr>
          <a:lstStyle/>
          <a:p>
            <a:r>
              <a:rPr lang="en-US" dirty="0"/>
              <a:t>An example data in aggregate-orientation</a:t>
            </a:r>
          </a:p>
        </p:txBody>
      </p:sp>
      <p:sp>
        <p:nvSpPr>
          <p:cNvPr id="3" name="Content Placeholder 2"/>
          <p:cNvSpPr>
            <a:spLocks noGrp="1"/>
          </p:cNvSpPr>
          <p:nvPr>
            <p:ph sz="half" idx="1"/>
          </p:nvPr>
        </p:nvSpPr>
        <p:spPr/>
        <p:txBody>
          <a:bodyPr>
            <a:normAutofit fontScale="70000" lnSpcReduction="20000"/>
          </a:bodyPr>
          <a:lstStyle/>
          <a:p>
            <a:pPr>
              <a:lnSpc>
                <a:spcPct val="120000"/>
              </a:lnSpc>
            </a:pPr>
            <a:r>
              <a:rPr lang="en-US" dirty="0"/>
              <a:t>Note that a single logical address record appears three times in the example data</a:t>
            </a:r>
          </a:p>
          <a:p>
            <a:pPr lvl="1">
              <a:lnSpc>
                <a:spcPct val="120000"/>
              </a:lnSpc>
            </a:pPr>
            <a:r>
              <a:rPr lang="en-US" dirty="0"/>
              <a:t>But instead of using IDs, it is treated as a value and copied each time</a:t>
            </a:r>
          </a:p>
          <a:p>
            <a:pPr lvl="1">
              <a:lnSpc>
                <a:spcPct val="120000"/>
              </a:lnSpc>
            </a:pPr>
            <a:r>
              <a:rPr lang="en-US" dirty="0"/>
              <a:t>This fits the domain where we would not want the shipping address, nor the payment’s billing address to change.</a:t>
            </a:r>
          </a:p>
          <a:p>
            <a:pPr lvl="1">
              <a:lnSpc>
                <a:spcPct val="120000"/>
              </a:lnSpc>
            </a:pPr>
            <a:r>
              <a:rPr lang="en-US" dirty="0">
                <a:highlight>
                  <a:srgbClr val="FFFF00"/>
                </a:highlight>
              </a:rPr>
              <a:t>In a relational database, one row is used for address</a:t>
            </a:r>
          </a:p>
          <a:p>
            <a:pPr lvl="1">
              <a:lnSpc>
                <a:spcPct val="120000"/>
              </a:lnSpc>
            </a:pPr>
            <a:endParaRPr lang="en-US" dirty="0"/>
          </a:p>
          <a:p>
            <a:pPr>
              <a:lnSpc>
                <a:spcPct val="120000"/>
              </a:lnSpc>
            </a:pPr>
            <a:r>
              <a:rPr lang="en-US" dirty="0"/>
              <a:t>The link between the </a:t>
            </a:r>
            <a:r>
              <a:rPr lang="en-US" dirty="0">
                <a:latin typeface="Courier New" charset="0"/>
                <a:ea typeface="Courier New" charset="0"/>
                <a:cs typeface="Courier New" charset="0"/>
              </a:rPr>
              <a:t>Customer</a:t>
            </a:r>
            <a:r>
              <a:rPr lang="en-US" dirty="0"/>
              <a:t> and </a:t>
            </a:r>
            <a:r>
              <a:rPr lang="en-US" sz="3400" dirty="0">
                <a:latin typeface="Courier New" charset="0"/>
                <a:ea typeface="Courier New" charset="0"/>
                <a:cs typeface="Courier New" charset="0"/>
              </a:rPr>
              <a:t>Order</a:t>
            </a:r>
            <a:r>
              <a:rPr lang="en-US" dirty="0"/>
              <a:t> isn’t within any aggregate.</a:t>
            </a:r>
          </a:p>
          <a:p>
            <a:pPr lvl="1">
              <a:lnSpc>
                <a:spcPct val="120000"/>
              </a:lnSpc>
            </a:pPr>
            <a:r>
              <a:rPr lang="en-US" dirty="0"/>
              <a:t>it is a relationship between aggregates.</a:t>
            </a:r>
          </a:p>
          <a:p>
            <a:pPr lvl="1"/>
            <a:endParaRPr lang="en-US" dirty="0"/>
          </a:p>
          <a:p>
            <a:endParaRPr lang="en-US" dirty="0"/>
          </a:p>
        </p:txBody>
      </p:sp>
      <p:sp>
        <p:nvSpPr>
          <p:cNvPr id="6" name="Content Placeholder 5"/>
          <p:cNvSpPr>
            <a:spLocks noGrp="1"/>
          </p:cNvSpPr>
          <p:nvPr>
            <p:ph sz="half" idx="2"/>
          </p:nvPr>
        </p:nvSpPr>
        <p:spPr/>
        <p:txBody>
          <a:bodyPr>
            <a:normAutofit fontScale="70000" lnSpcReduction="20000"/>
          </a:bodyPr>
          <a:lstStyle/>
          <a:p>
            <a:endParaRPr lang="en-US"/>
          </a:p>
        </p:txBody>
      </p:sp>
      <p:sp>
        <p:nvSpPr>
          <p:cNvPr id="4" name="Slide Number Placeholder 3"/>
          <p:cNvSpPr>
            <a:spLocks noGrp="1"/>
          </p:cNvSpPr>
          <p:nvPr>
            <p:ph type="sldNum" sz="quarter" idx="12"/>
          </p:nvPr>
        </p:nvSpPr>
        <p:spPr/>
        <p:txBody>
          <a:bodyPr/>
          <a:lstStyle/>
          <a:p>
            <a:fld id="{BD332752-9405-3B49-87A2-9A38CAF0CA50}" type="slidenum">
              <a:rPr lang="en-US" smtClean="0"/>
              <a:t>51</a:t>
            </a:fld>
            <a:endParaRPr lang="en-US"/>
          </a:p>
        </p:txBody>
      </p:sp>
      <p:pic>
        <p:nvPicPr>
          <p:cNvPr id="5" name="Picture 4"/>
          <p:cNvPicPr>
            <a:picLocks noChangeAspect="1"/>
          </p:cNvPicPr>
          <p:nvPr/>
        </p:nvPicPr>
        <p:blipFill>
          <a:blip r:embed="rId2"/>
          <a:stretch>
            <a:fillRect/>
          </a:stretch>
        </p:blipFill>
        <p:spPr>
          <a:xfrm>
            <a:off x="6096000" y="418377"/>
            <a:ext cx="5765800" cy="6120535"/>
          </a:xfrm>
          <a:prstGeom prst="rect">
            <a:avLst/>
          </a:prstGeom>
        </p:spPr>
      </p:pic>
      <p:sp>
        <p:nvSpPr>
          <p:cNvPr id="7" name="Footer Placeholder 6">
            <a:extLst>
              <a:ext uri="{FF2B5EF4-FFF2-40B4-BE49-F238E27FC236}">
                <a16:creationId xmlns:a16="http://schemas.microsoft.com/office/drawing/2014/main" id="{CED70443-0B4D-3344-95C8-C125324F281E}"/>
              </a:ext>
            </a:extLst>
          </p:cNvPr>
          <p:cNvSpPr>
            <a:spLocks noGrp="1"/>
          </p:cNvSpPr>
          <p:nvPr>
            <p:ph type="ftr" sz="quarter" idx="11"/>
          </p:nvPr>
        </p:nvSpPr>
        <p:spPr/>
        <p:txBody>
          <a:bodyPr/>
          <a:lstStyle/>
          <a:p>
            <a:r>
              <a:rPr lang="en-US"/>
              <a:t>Distributed and Cloud Computing - Fall 2021</a:t>
            </a:r>
          </a:p>
        </p:txBody>
      </p:sp>
      <p:sp>
        <p:nvSpPr>
          <p:cNvPr id="8" name="Rectangle 7">
            <a:extLst>
              <a:ext uri="{FF2B5EF4-FFF2-40B4-BE49-F238E27FC236}">
                <a16:creationId xmlns:a16="http://schemas.microsoft.com/office/drawing/2014/main" id="{A41ACA70-96B8-6E42-860B-FDC20C6982BC}"/>
              </a:ext>
            </a:extLst>
          </p:cNvPr>
          <p:cNvSpPr/>
          <p:nvPr/>
        </p:nvSpPr>
        <p:spPr>
          <a:xfrm>
            <a:off x="6019800" y="4405745"/>
            <a:ext cx="5166756" cy="285008"/>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1EE19E-4B65-DF4E-8021-A97144E678F9}"/>
              </a:ext>
            </a:extLst>
          </p:cNvPr>
          <p:cNvSpPr/>
          <p:nvPr/>
        </p:nvSpPr>
        <p:spPr>
          <a:xfrm>
            <a:off x="6187044" y="5535427"/>
            <a:ext cx="5166756" cy="285008"/>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141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aggregate-oriented data models</a:t>
            </a:r>
          </a:p>
        </p:txBody>
      </p:sp>
      <p:sp>
        <p:nvSpPr>
          <p:cNvPr id="3" name="Content Placeholder 2"/>
          <p:cNvSpPr>
            <a:spLocks noGrp="1"/>
          </p:cNvSpPr>
          <p:nvPr>
            <p:ph idx="1"/>
          </p:nvPr>
        </p:nvSpPr>
        <p:spPr>
          <a:xfrm>
            <a:off x="838200" y="1825625"/>
            <a:ext cx="10661073" cy="4351338"/>
          </a:xfrm>
        </p:spPr>
        <p:txBody>
          <a:bodyPr>
            <a:normAutofit fontScale="92500" lnSpcReduction="20000"/>
          </a:bodyPr>
          <a:lstStyle/>
          <a:p>
            <a:pPr>
              <a:lnSpc>
                <a:spcPct val="120000"/>
              </a:lnSpc>
            </a:pPr>
            <a:r>
              <a:rPr lang="en-US" b="1" dirty="0">
                <a:solidFill>
                  <a:srgbClr val="FF0000"/>
                </a:solidFill>
              </a:rPr>
              <a:t>Design for data access:</a:t>
            </a:r>
            <a:r>
              <a:rPr lang="en-US" dirty="0"/>
              <a:t> you have to think about accessing the data and make that part of your decisions when developing the application data model.</a:t>
            </a:r>
          </a:p>
          <a:p>
            <a:pPr>
              <a:lnSpc>
                <a:spcPct val="120000"/>
              </a:lnSpc>
            </a:pPr>
            <a:endParaRPr lang="en-US" dirty="0"/>
          </a:p>
          <a:p>
            <a:pPr>
              <a:lnSpc>
                <a:spcPct val="120000"/>
              </a:lnSpc>
            </a:pPr>
            <a:r>
              <a:rPr lang="en-US" dirty="0"/>
              <a:t>Aggregate boundaries could have been drawn differently by putting all orders for a customer into the </a:t>
            </a:r>
            <a:r>
              <a:rPr lang="en-US" dirty="0">
                <a:latin typeface="Courier New" charset="0"/>
                <a:ea typeface="Courier New" charset="0"/>
                <a:cs typeface="Courier New" charset="0"/>
              </a:rPr>
              <a:t>Customer</a:t>
            </a:r>
            <a:r>
              <a:rPr lang="en-US" dirty="0"/>
              <a:t> aggregate.</a:t>
            </a:r>
          </a:p>
          <a:p>
            <a:pPr lvl="1">
              <a:lnSpc>
                <a:spcPct val="120000"/>
              </a:lnSpc>
            </a:pPr>
            <a:r>
              <a:rPr lang="en-US" dirty="0"/>
              <a:t>If you are going to access a </a:t>
            </a:r>
            <a:r>
              <a:rPr lang="en-US" dirty="0">
                <a:latin typeface="Courier New" charset="0"/>
                <a:ea typeface="Courier New" charset="0"/>
                <a:cs typeface="Courier New" charset="0"/>
              </a:rPr>
              <a:t>Customer</a:t>
            </a:r>
            <a:r>
              <a:rPr lang="en-US" dirty="0"/>
              <a:t> along with all the customer’s orders at once, then you would prefer a single aggregate.</a:t>
            </a:r>
          </a:p>
          <a:p>
            <a:pPr lvl="1">
              <a:lnSpc>
                <a:spcPct val="120000"/>
              </a:lnSpc>
            </a:pPr>
            <a:r>
              <a:rPr lang="en-US" dirty="0"/>
              <a:t>If you are going access a single </a:t>
            </a:r>
            <a:r>
              <a:rPr lang="en-US" dirty="0">
                <a:latin typeface="Courier New" charset="0"/>
                <a:ea typeface="Courier New" charset="0"/>
                <a:cs typeface="Courier New" charset="0"/>
              </a:rPr>
              <a:t>Order</a:t>
            </a:r>
            <a:r>
              <a:rPr lang="en-US" dirty="0"/>
              <a:t> at a time, then you should prefer having separate aggregates for each order.</a:t>
            </a:r>
          </a:p>
          <a:p>
            <a:pPr>
              <a:lnSpc>
                <a:spcPct val="120000"/>
              </a:lnSpc>
            </a:pPr>
            <a:endParaRPr lang="en-US" dirty="0"/>
          </a:p>
          <a:p>
            <a:pPr>
              <a:lnSpc>
                <a:spcPct val="120000"/>
              </a:lnSpc>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52</a:t>
            </a:fld>
            <a:endParaRPr lang="en-US"/>
          </a:p>
        </p:txBody>
      </p:sp>
      <p:sp>
        <p:nvSpPr>
          <p:cNvPr id="5" name="Footer Placeholder 4">
            <a:extLst>
              <a:ext uri="{FF2B5EF4-FFF2-40B4-BE49-F238E27FC236}">
                <a16:creationId xmlns:a16="http://schemas.microsoft.com/office/drawing/2014/main" id="{39EF1D4F-75B4-5142-B7B2-EFE5F3CEE3BD}"/>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43613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891" y="63249"/>
            <a:ext cx="6490854" cy="1325563"/>
          </a:xfrm>
        </p:spPr>
        <p:txBody>
          <a:bodyPr/>
          <a:lstStyle/>
          <a:p>
            <a:r>
              <a:rPr lang="en-US"/>
              <a:t>Another aggregate-oreitned design</a:t>
            </a: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53</a:t>
            </a:fld>
            <a:endParaRPr lang="en-US"/>
          </a:p>
        </p:txBody>
      </p:sp>
      <p:pic>
        <p:nvPicPr>
          <p:cNvPr id="5" name="Picture 4"/>
          <p:cNvPicPr>
            <a:picLocks noChangeAspect="1"/>
          </p:cNvPicPr>
          <p:nvPr/>
        </p:nvPicPr>
        <p:blipFill>
          <a:blip r:embed="rId2"/>
          <a:stretch>
            <a:fillRect/>
          </a:stretch>
        </p:blipFill>
        <p:spPr>
          <a:xfrm>
            <a:off x="0" y="1507332"/>
            <a:ext cx="7051964" cy="5032375"/>
          </a:xfrm>
          <a:prstGeom prst="rect">
            <a:avLst/>
          </a:prstGeom>
        </p:spPr>
      </p:pic>
      <p:sp>
        <p:nvSpPr>
          <p:cNvPr id="13" name="Rectangle 12"/>
          <p:cNvSpPr/>
          <p:nvPr/>
        </p:nvSpPr>
        <p:spPr>
          <a:xfrm>
            <a:off x="7504257" y="4576617"/>
            <a:ext cx="4355234" cy="1225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7007802" y="296501"/>
            <a:ext cx="5214505" cy="6242411"/>
            <a:chOff x="7007802" y="296501"/>
            <a:chExt cx="5214505" cy="6242411"/>
          </a:xfrm>
        </p:grpSpPr>
        <p:pic>
          <p:nvPicPr>
            <p:cNvPr id="8" name="Picture 7"/>
            <p:cNvPicPr>
              <a:picLocks noChangeAspect="1"/>
            </p:cNvPicPr>
            <p:nvPr/>
          </p:nvPicPr>
          <p:blipFill>
            <a:blip r:embed="rId3"/>
            <a:stretch>
              <a:fillRect/>
            </a:stretch>
          </p:blipFill>
          <p:spPr>
            <a:xfrm>
              <a:off x="7007802" y="296501"/>
              <a:ext cx="5024582" cy="4507923"/>
            </a:xfrm>
            <a:prstGeom prst="rect">
              <a:avLst/>
            </a:prstGeom>
          </p:spPr>
        </p:pic>
        <p:pic>
          <p:nvPicPr>
            <p:cNvPr id="9" name="Picture 8"/>
            <p:cNvPicPr>
              <a:picLocks noChangeAspect="1"/>
            </p:cNvPicPr>
            <p:nvPr/>
          </p:nvPicPr>
          <p:blipFill>
            <a:blip r:embed="rId4"/>
            <a:stretch>
              <a:fillRect/>
            </a:stretch>
          </p:blipFill>
          <p:spPr>
            <a:xfrm>
              <a:off x="7051964" y="4611183"/>
              <a:ext cx="5170343" cy="1927729"/>
            </a:xfrm>
            <a:prstGeom prst="rect">
              <a:avLst/>
            </a:prstGeom>
          </p:spPr>
        </p:pic>
        <p:sp>
          <p:nvSpPr>
            <p:cNvPr id="10" name="Rectangle 9"/>
            <p:cNvSpPr/>
            <p:nvPr/>
          </p:nvSpPr>
          <p:spPr>
            <a:xfrm>
              <a:off x="7259782" y="1690255"/>
              <a:ext cx="4786457" cy="45027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81875" y="2687781"/>
              <a:ext cx="4477616" cy="1577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381875" y="4576616"/>
              <a:ext cx="4355234" cy="12253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oter Placeholder 2">
            <a:extLst>
              <a:ext uri="{FF2B5EF4-FFF2-40B4-BE49-F238E27FC236}">
                <a16:creationId xmlns:a16="http://schemas.microsoft.com/office/drawing/2014/main" id="{1EF5CCE9-8348-A94F-985E-F1216E11818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590137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Consequences of Aggregate Orientation</a:t>
            </a:r>
          </a:p>
        </p:txBody>
      </p:sp>
      <p:sp>
        <p:nvSpPr>
          <p:cNvPr id="3" name="Content Placeholder 2"/>
          <p:cNvSpPr>
            <a:spLocks noGrp="1"/>
          </p:cNvSpPr>
          <p:nvPr>
            <p:ph idx="1"/>
          </p:nvPr>
        </p:nvSpPr>
        <p:spPr/>
        <p:txBody>
          <a:bodyPr>
            <a:normAutofit fontScale="85000" lnSpcReduction="10000"/>
          </a:bodyPr>
          <a:lstStyle/>
          <a:p>
            <a:pPr>
              <a:lnSpc>
                <a:spcPct val="120000"/>
              </a:lnSpc>
            </a:pPr>
            <a:r>
              <a:rPr lang="en-US" dirty="0"/>
              <a:t>When working with aggregate-oriented databases, we have a clearer semantics to consider by focusing on the unit of interaction with the data storage.</a:t>
            </a:r>
          </a:p>
          <a:p>
            <a:pPr>
              <a:lnSpc>
                <a:spcPct val="120000"/>
              </a:lnSpc>
            </a:pPr>
            <a:endParaRPr lang="en-US" dirty="0"/>
          </a:p>
          <a:p>
            <a:pPr>
              <a:lnSpc>
                <a:spcPct val="120000"/>
              </a:lnSpc>
            </a:pPr>
            <a:r>
              <a:rPr lang="en-US" dirty="0"/>
              <a:t>However, it is not a logical property: it is all about how the data is being used by the application – a concern that is often </a:t>
            </a:r>
            <a:r>
              <a:rPr lang="en-US" b="1" dirty="0"/>
              <a:t>outside the bounds of data modeling</a:t>
            </a:r>
            <a:r>
              <a:rPr lang="en-US" dirty="0"/>
              <a:t>.</a:t>
            </a:r>
          </a:p>
          <a:p>
            <a:pPr>
              <a:lnSpc>
                <a:spcPct val="120000"/>
              </a:lnSpc>
            </a:pPr>
            <a:endParaRPr lang="en-US" dirty="0"/>
          </a:p>
          <a:p>
            <a:pPr>
              <a:lnSpc>
                <a:spcPct val="120000"/>
              </a:lnSpc>
            </a:pPr>
            <a:r>
              <a:rPr lang="en-US" dirty="0"/>
              <a:t>RDMSs are </a:t>
            </a:r>
            <a:r>
              <a:rPr lang="en-US" b="1" dirty="0">
                <a:solidFill>
                  <a:srgbClr val="FF0000"/>
                </a:solidFill>
              </a:rPr>
              <a:t>aggregate-ignorant</a:t>
            </a:r>
            <a:r>
              <a:rPr lang="en-US" dirty="0"/>
              <a:t>: it is often difficult to draw aggregate boundaries well, particularly if the same data is used in many different contexts.</a:t>
            </a:r>
          </a:p>
        </p:txBody>
      </p:sp>
      <p:sp>
        <p:nvSpPr>
          <p:cNvPr id="4" name="Slide Number Placeholder 3"/>
          <p:cNvSpPr>
            <a:spLocks noGrp="1"/>
          </p:cNvSpPr>
          <p:nvPr>
            <p:ph type="sldNum" sz="quarter" idx="12"/>
          </p:nvPr>
        </p:nvSpPr>
        <p:spPr/>
        <p:txBody>
          <a:bodyPr/>
          <a:lstStyle/>
          <a:p>
            <a:fld id="{BD332752-9405-3B49-87A2-9A38CAF0CA50}" type="slidenum">
              <a:rPr lang="en-US" smtClean="0"/>
              <a:t>54</a:t>
            </a:fld>
            <a:endParaRPr lang="en-US"/>
          </a:p>
        </p:txBody>
      </p:sp>
      <p:sp>
        <p:nvSpPr>
          <p:cNvPr id="5" name="Footer Placeholder 4">
            <a:extLst>
              <a:ext uri="{FF2B5EF4-FFF2-40B4-BE49-F238E27FC236}">
                <a16:creationId xmlns:a16="http://schemas.microsoft.com/office/drawing/2014/main" id="{3EC6FE89-870F-744A-A0F9-EA8FA45CA13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904589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an aggregate-oriented design</a:t>
            </a:r>
          </a:p>
        </p:txBody>
      </p:sp>
      <p:sp>
        <p:nvSpPr>
          <p:cNvPr id="3" name="Content Placeholder 2"/>
          <p:cNvSpPr>
            <a:spLocks noGrp="1"/>
          </p:cNvSpPr>
          <p:nvPr>
            <p:ph idx="1"/>
          </p:nvPr>
        </p:nvSpPr>
        <p:spPr/>
        <p:txBody>
          <a:bodyPr>
            <a:normAutofit/>
          </a:bodyPr>
          <a:lstStyle/>
          <a:p>
            <a:pPr>
              <a:lnSpc>
                <a:spcPct val="120000"/>
              </a:lnSpc>
            </a:pPr>
            <a:r>
              <a:rPr lang="en-US" dirty="0">
                <a:solidFill>
                  <a:srgbClr val="FF0000"/>
                </a:solidFill>
                <a:latin typeface="Calibri" charset="0"/>
                <a:ea typeface="Calibri" charset="0"/>
                <a:cs typeface="Calibri" charset="0"/>
              </a:rPr>
              <a:t>Should we have an </a:t>
            </a:r>
            <a:r>
              <a:rPr lang="en-US" dirty="0">
                <a:solidFill>
                  <a:srgbClr val="FF0000"/>
                </a:solidFill>
                <a:latin typeface="Courier New" charset="0"/>
                <a:ea typeface="Courier New" charset="0"/>
                <a:cs typeface="Courier New" charset="0"/>
              </a:rPr>
              <a:t>Order</a:t>
            </a:r>
            <a:r>
              <a:rPr lang="en-US" dirty="0">
                <a:solidFill>
                  <a:srgbClr val="FF0000"/>
                </a:solidFill>
              </a:rPr>
              <a:t> aggregate with products inside it?</a:t>
            </a:r>
          </a:p>
          <a:p>
            <a:pPr lvl="1">
              <a:lnSpc>
                <a:spcPct val="120000"/>
              </a:lnSpc>
            </a:pPr>
            <a:r>
              <a:rPr lang="en-US" b="1" dirty="0"/>
              <a:t>Yes</a:t>
            </a:r>
            <a:r>
              <a:rPr lang="en-US" dirty="0"/>
              <a:t>, this design is useful if a customer is making and reviewing orders and when the retailer is processing orders.</a:t>
            </a:r>
          </a:p>
          <a:p>
            <a:pPr lvl="1">
              <a:lnSpc>
                <a:spcPct val="120000"/>
              </a:lnSpc>
            </a:pPr>
            <a:r>
              <a:rPr lang="en-US" b="1" dirty="0"/>
              <a:t>No</a:t>
            </a:r>
            <a:r>
              <a:rPr lang="en-US" dirty="0"/>
              <a:t>, this design will not be so good when the retailer wants to analyze its product sales over the last few months:</a:t>
            </a:r>
          </a:p>
          <a:p>
            <a:pPr lvl="2">
              <a:lnSpc>
                <a:spcPct val="120000"/>
              </a:lnSpc>
            </a:pPr>
            <a:r>
              <a:rPr lang="en-US" dirty="0"/>
              <a:t>To get product sales history, you will have to dig into each aggregate in the database</a:t>
            </a:r>
          </a:p>
          <a:p>
            <a:pPr lvl="2">
              <a:lnSpc>
                <a:spcPct val="120000"/>
              </a:lnSpc>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55</a:t>
            </a:fld>
            <a:endParaRPr lang="en-US"/>
          </a:p>
        </p:txBody>
      </p:sp>
      <p:sp>
        <p:nvSpPr>
          <p:cNvPr id="5" name="Footer Placeholder 4">
            <a:extLst>
              <a:ext uri="{FF2B5EF4-FFF2-40B4-BE49-F238E27FC236}">
                <a16:creationId xmlns:a16="http://schemas.microsoft.com/office/drawing/2014/main" id="{D7FABFC3-C87B-194A-9A76-1AE577AAE2E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898527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Concluding notes on aggregate data models</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dirty="0"/>
              <a:t>Aggregate-ignorant model are useful when you need to look at the data in different ways and you do not have a primary structure for manipulating your data.</a:t>
            </a:r>
          </a:p>
          <a:p>
            <a:pPr>
              <a:lnSpc>
                <a:spcPct val="120000"/>
              </a:lnSpc>
            </a:pPr>
            <a:endParaRPr lang="en-US" dirty="0"/>
          </a:p>
          <a:p>
            <a:pPr>
              <a:lnSpc>
                <a:spcPct val="120000"/>
              </a:lnSpc>
            </a:pPr>
            <a:r>
              <a:rPr lang="en-US" dirty="0">
                <a:highlight>
                  <a:srgbClr val="FFFF00"/>
                </a:highlight>
              </a:rPr>
              <a:t>Aggregate-oriented models helps greatly when running queries on a cluster to minimize how many cluster nodes to access to when gathering data</a:t>
            </a:r>
          </a:p>
          <a:p>
            <a:pPr>
              <a:lnSpc>
                <a:spcPct val="120000"/>
              </a:lnSpc>
            </a:pPr>
            <a:endParaRPr lang="en-US" dirty="0"/>
          </a:p>
          <a:p>
            <a:pPr>
              <a:lnSpc>
                <a:spcPct val="120000"/>
              </a:lnSpc>
            </a:pPr>
            <a:r>
              <a:rPr lang="en-US" dirty="0"/>
              <a:t>Aggregate-oriented databases do not support ACID transactions that span multiple aggregates:</a:t>
            </a:r>
          </a:p>
          <a:p>
            <a:pPr lvl="1">
              <a:lnSpc>
                <a:spcPct val="120000"/>
              </a:lnSpc>
            </a:pPr>
            <a:r>
              <a:rPr lang="en-US" dirty="0"/>
              <a:t>Instead, they support atomic manipulation of single aggregate at a time.</a:t>
            </a:r>
          </a:p>
          <a:p>
            <a:pPr lvl="1">
              <a:lnSpc>
                <a:spcPct val="120000"/>
              </a:lnSpc>
            </a:pPr>
            <a:r>
              <a:rPr lang="en-US" dirty="0">
                <a:highlight>
                  <a:srgbClr val="FFFF00"/>
                </a:highlight>
              </a:rPr>
              <a:t>If you need to manipulate multiple aggregates in an atomic way, this must be done at the application level</a:t>
            </a:r>
            <a:r>
              <a:rPr lang="en-US" dirty="0"/>
              <a:t>.  </a:t>
            </a:r>
          </a:p>
        </p:txBody>
      </p:sp>
      <p:sp>
        <p:nvSpPr>
          <p:cNvPr id="4" name="Slide Number Placeholder 3"/>
          <p:cNvSpPr>
            <a:spLocks noGrp="1"/>
          </p:cNvSpPr>
          <p:nvPr>
            <p:ph type="sldNum" sz="quarter" idx="12"/>
          </p:nvPr>
        </p:nvSpPr>
        <p:spPr/>
        <p:txBody>
          <a:bodyPr/>
          <a:lstStyle/>
          <a:p>
            <a:fld id="{BD332752-9405-3B49-87A2-9A38CAF0CA50}" type="slidenum">
              <a:rPr lang="en-US" smtClean="0"/>
              <a:t>56</a:t>
            </a:fld>
            <a:endParaRPr lang="en-US"/>
          </a:p>
        </p:txBody>
      </p:sp>
      <p:sp>
        <p:nvSpPr>
          <p:cNvPr id="5" name="Footer Placeholder 4">
            <a:extLst>
              <a:ext uri="{FF2B5EF4-FFF2-40B4-BE49-F238E27FC236}">
                <a16:creationId xmlns:a16="http://schemas.microsoft.com/office/drawing/2014/main" id="{68D3752F-292B-1445-A548-7DC4E560E4E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769979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Key-value</a:t>
            </a:r>
            <a:r>
              <a:rPr lang="en-US" dirty="0">
                <a:solidFill>
                  <a:srgbClr val="FF0000"/>
                </a:solidFill>
              </a:rPr>
              <a:t> </a:t>
            </a:r>
            <a:r>
              <a:rPr lang="en-US" dirty="0"/>
              <a:t>and </a:t>
            </a:r>
            <a:r>
              <a:rPr lang="en-US" b="1" dirty="0">
                <a:solidFill>
                  <a:srgbClr val="FF0000"/>
                </a:solidFill>
              </a:rPr>
              <a:t>Document</a:t>
            </a:r>
            <a:r>
              <a:rPr lang="en-US" dirty="0"/>
              <a:t> data models</a:t>
            </a:r>
          </a:p>
        </p:txBody>
      </p:sp>
      <p:sp>
        <p:nvSpPr>
          <p:cNvPr id="3" name="Content Placeholder 2"/>
          <p:cNvSpPr>
            <a:spLocks noGrp="1"/>
          </p:cNvSpPr>
          <p:nvPr>
            <p:ph idx="1"/>
          </p:nvPr>
        </p:nvSpPr>
        <p:spPr/>
        <p:txBody>
          <a:bodyPr>
            <a:normAutofit fontScale="92500" lnSpcReduction="20000"/>
          </a:bodyPr>
          <a:lstStyle/>
          <a:p>
            <a:pPr>
              <a:lnSpc>
                <a:spcPct val="110000"/>
              </a:lnSpc>
            </a:pPr>
            <a:r>
              <a:rPr lang="en-US" dirty="0"/>
              <a:t>Both systems are strongly aggregate oriented.</a:t>
            </a:r>
          </a:p>
          <a:p>
            <a:pPr>
              <a:lnSpc>
                <a:spcPct val="110000"/>
              </a:lnSpc>
            </a:pPr>
            <a:endParaRPr lang="en-US" dirty="0"/>
          </a:p>
          <a:p>
            <a:pPr>
              <a:lnSpc>
                <a:spcPct val="110000"/>
              </a:lnSpc>
            </a:pPr>
            <a:r>
              <a:rPr lang="en-US" dirty="0"/>
              <a:t>They differ in that:</a:t>
            </a:r>
          </a:p>
          <a:p>
            <a:pPr lvl="1">
              <a:lnSpc>
                <a:spcPct val="110000"/>
              </a:lnSpc>
            </a:pPr>
            <a:r>
              <a:rPr lang="en-US" b="1" dirty="0">
                <a:solidFill>
                  <a:srgbClr val="FF0000"/>
                </a:solidFill>
              </a:rPr>
              <a:t>Key-value models: </a:t>
            </a:r>
            <a:r>
              <a:rPr lang="en-US" dirty="0"/>
              <a:t>the aggregate is opaque to the database – just some big blob of meaningless bits</a:t>
            </a:r>
          </a:p>
          <a:p>
            <a:pPr lvl="2">
              <a:lnSpc>
                <a:spcPct val="110000"/>
              </a:lnSpc>
            </a:pPr>
            <a:r>
              <a:rPr lang="en-US" b="1" dirty="0"/>
              <a:t>Disadvantage:</a:t>
            </a:r>
            <a:r>
              <a:rPr lang="en-US" dirty="0"/>
              <a:t> you can only access one whole aggregate at a time.</a:t>
            </a:r>
          </a:p>
          <a:p>
            <a:pPr lvl="2">
              <a:lnSpc>
                <a:spcPct val="110000"/>
              </a:lnSpc>
            </a:pPr>
            <a:r>
              <a:rPr lang="en-US" b="1" dirty="0"/>
              <a:t>Advantage:</a:t>
            </a:r>
            <a:r>
              <a:rPr lang="en-US" dirty="0"/>
              <a:t> you can store whatever you like</a:t>
            </a:r>
          </a:p>
          <a:p>
            <a:pPr lvl="1">
              <a:lnSpc>
                <a:spcPct val="110000"/>
              </a:lnSpc>
            </a:pPr>
            <a:r>
              <a:rPr lang="en-US" b="1" dirty="0">
                <a:solidFill>
                  <a:srgbClr val="FF0000"/>
                </a:solidFill>
              </a:rPr>
              <a:t>Document models: </a:t>
            </a:r>
            <a:r>
              <a:rPr lang="en-US" dirty="0"/>
              <a:t>you are able to see and query the structure in the aggregate</a:t>
            </a:r>
          </a:p>
          <a:p>
            <a:pPr lvl="2">
              <a:lnSpc>
                <a:spcPct val="110000"/>
              </a:lnSpc>
            </a:pPr>
            <a:r>
              <a:rPr lang="en-US" b="1" dirty="0"/>
              <a:t>Disadvantage:</a:t>
            </a:r>
            <a:r>
              <a:rPr lang="en-US" dirty="0"/>
              <a:t> the system has to define allowable structures and types</a:t>
            </a:r>
          </a:p>
          <a:p>
            <a:pPr lvl="2">
              <a:lnSpc>
                <a:spcPct val="110000"/>
              </a:lnSpc>
            </a:pPr>
            <a:r>
              <a:rPr lang="en-US" b="1" dirty="0"/>
              <a:t>Advantage: </a:t>
            </a:r>
            <a:r>
              <a:rPr lang="en-US" dirty="0"/>
              <a:t>you get more flexibility in access as you can write queries based on parts of the aggregate. You can also create indexes.</a:t>
            </a:r>
          </a:p>
        </p:txBody>
      </p:sp>
      <p:sp>
        <p:nvSpPr>
          <p:cNvPr id="4" name="Slide Number Placeholder 3"/>
          <p:cNvSpPr>
            <a:spLocks noGrp="1"/>
          </p:cNvSpPr>
          <p:nvPr>
            <p:ph type="sldNum" sz="quarter" idx="12"/>
          </p:nvPr>
        </p:nvSpPr>
        <p:spPr/>
        <p:txBody>
          <a:bodyPr/>
          <a:lstStyle/>
          <a:p>
            <a:fld id="{BD332752-9405-3B49-87A2-9A38CAF0CA50}" type="slidenum">
              <a:rPr lang="en-US" smtClean="0"/>
              <a:t>57</a:t>
            </a:fld>
            <a:endParaRPr lang="en-US"/>
          </a:p>
        </p:txBody>
      </p:sp>
      <p:sp>
        <p:nvSpPr>
          <p:cNvPr id="5" name="Footer Placeholder 4">
            <a:extLst>
              <a:ext uri="{FF2B5EF4-FFF2-40B4-BE49-F238E27FC236}">
                <a16:creationId xmlns:a16="http://schemas.microsoft.com/office/drawing/2014/main" id="{D416ED4B-54A5-C44B-8EAB-63D8291D084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557749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Column-Family</a:t>
            </a:r>
            <a:r>
              <a:rPr lang="en-US" dirty="0"/>
              <a:t> stores</a:t>
            </a:r>
          </a:p>
        </p:txBody>
      </p:sp>
      <p:sp>
        <p:nvSpPr>
          <p:cNvPr id="3" name="Content Placeholder 2"/>
          <p:cNvSpPr>
            <a:spLocks noGrp="1"/>
          </p:cNvSpPr>
          <p:nvPr>
            <p:ph idx="1"/>
          </p:nvPr>
        </p:nvSpPr>
        <p:spPr>
          <a:xfrm>
            <a:off x="838200" y="1825625"/>
            <a:ext cx="6116782" cy="4351338"/>
          </a:xfrm>
        </p:spPr>
        <p:txBody>
          <a:bodyPr>
            <a:normAutofit fontScale="92500" lnSpcReduction="20000"/>
          </a:bodyPr>
          <a:lstStyle/>
          <a:p>
            <a:pPr>
              <a:lnSpc>
                <a:spcPct val="110000"/>
              </a:lnSpc>
            </a:pPr>
            <a:r>
              <a:rPr lang="en-US" dirty="0"/>
              <a:t>The column-family model is a two-level aggregate structure.</a:t>
            </a:r>
          </a:p>
          <a:p>
            <a:pPr lvl="1">
              <a:lnSpc>
                <a:spcPct val="110000"/>
              </a:lnSpc>
            </a:pPr>
            <a:r>
              <a:rPr lang="en-US" dirty="0"/>
              <a:t>The first key (row-identifier) is used to pick up the aggregate of interest.</a:t>
            </a:r>
          </a:p>
          <a:p>
            <a:pPr lvl="1">
              <a:lnSpc>
                <a:spcPct val="110000"/>
              </a:lnSpc>
            </a:pPr>
            <a:r>
              <a:rPr lang="en-US" dirty="0"/>
              <a:t>This row aggregate is itself formed of a map of more detailed values.</a:t>
            </a:r>
          </a:p>
          <a:p>
            <a:pPr lvl="1">
              <a:lnSpc>
                <a:spcPct val="110000"/>
              </a:lnSpc>
            </a:pPr>
            <a:r>
              <a:rPr lang="en-US" dirty="0"/>
              <a:t>The second-level values are referred to as columns</a:t>
            </a:r>
          </a:p>
          <a:p>
            <a:pPr lvl="1">
              <a:lnSpc>
                <a:spcPct val="110000"/>
              </a:lnSpc>
            </a:pPr>
            <a:r>
              <a:rPr lang="en-US" dirty="0"/>
              <a:t>Operations can access a row as a whole, or you may also pick a particular column.</a:t>
            </a:r>
          </a:p>
          <a:p>
            <a:pPr>
              <a:lnSpc>
                <a:spcPct val="110000"/>
              </a:lnSpc>
            </a:pPr>
            <a:r>
              <a:rPr lang="en-US" dirty="0">
                <a:solidFill>
                  <a:srgbClr val="FF0000"/>
                </a:solidFill>
              </a:rPr>
              <a:t>Example:</a:t>
            </a:r>
          </a:p>
          <a:p>
            <a:pPr lvl="1">
              <a:lnSpc>
                <a:spcPct val="110000"/>
              </a:lnSpc>
            </a:pPr>
            <a:r>
              <a:rPr lang="en-US" dirty="0">
                <a:solidFill>
                  <a:srgbClr val="FF0000"/>
                </a:solidFill>
              </a:rPr>
              <a:t>To get customer’s name, use (‘1234’,’name’)</a:t>
            </a:r>
          </a:p>
        </p:txBody>
      </p:sp>
      <p:sp>
        <p:nvSpPr>
          <p:cNvPr id="4" name="Slide Number Placeholder 3"/>
          <p:cNvSpPr>
            <a:spLocks noGrp="1"/>
          </p:cNvSpPr>
          <p:nvPr>
            <p:ph type="sldNum" sz="quarter" idx="12"/>
          </p:nvPr>
        </p:nvSpPr>
        <p:spPr/>
        <p:txBody>
          <a:bodyPr/>
          <a:lstStyle/>
          <a:p>
            <a:fld id="{BD332752-9405-3B49-87A2-9A38CAF0CA50}" type="slidenum">
              <a:rPr lang="en-US" smtClean="0"/>
              <a:t>58</a:t>
            </a:fld>
            <a:endParaRPr lang="en-US"/>
          </a:p>
        </p:txBody>
      </p:sp>
      <p:pic>
        <p:nvPicPr>
          <p:cNvPr id="5" name="Picture 4"/>
          <p:cNvPicPr>
            <a:picLocks noChangeAspect="1"/>
          </p:cNvPicPr>
          <p:nvPr/>
        </p:nvPicPr>
        <p:blipFill>
          <a:blip r:embed="rId2"/>
          <a:stretch>
            <a:fillRect/>
          </a:stretch>
        </p:blipFill>
        <p:spPr>
          <a:xfrm>
            <a:off x="6954982" y="365125"/>
            <a:ext cx="4876800" cy="6272068"/>
          </a:xfrm>
          <a:prstGeom prst="rect">
            <a:avLst/>
          </a:prstGeom>
        </p:spPr>
      </p:pic>
      <p:sp>
        <p:nvSpPr>
          <p:cNvPr id="6" name="Footer Placeholder 5">
            <a:extLst>
              <a:ext uri="{FF2B5EF4-FFF2-40B4-BE49-F238E27FC236}">
                <a16:creationId xmlns:a16="http://schemas.microsoft.com/office/drawing/2014/main" id="{AE84B31B-59BD-194D-8E45-7255AC2C4351}"/>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8011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Column-family</a:t>
            </a:r>
            <a:r>
              <a:rPr lang="en-US" dirty="0"/>
              <a:t> stores (continued)</a:t>
            </a:r>
          </a:p>
        </p:txBody>
      </p:sp>
      <p:sp>
        <p:nvSpPr>
          <p:cNvPr id="3" name="Content Placeholder 2"/>
          <p:cNvSpPr>
            <a:spLocks noGrp="1"/>
          </p:cNvSpPr>
          <p:nvPr>
            <p:ph idx="1"/>
          </p:nvPr>
        </p:nvSpPr>
        <p:spPr/>
        <p:txBody>
          <a:bodyPr>
            <a:normAutofit fontScale="70000" lnSpcReduction="20000"/>
          </a:bodyPr>
          <a:lstStyle/>
          <a:p>
            <a:pPr>
              <a:lnSpc>
                <a:spcPct val="120000"/>
              </a:lnSpc>
            </a:pPr>
            <a:r>
              <a:rPr lang="en-US" dirty="0"/>
              <a:t>Column family databases organizes their columns into column families where each column has to be part of a single column family.</a:t>
            </a:r>
          </a:p>
          <a:p>
            <a:pPr>
              <a:lnSpc>
                <a:spcPct val="120000"/>
              </a:lnSpc>
            </a:pPr>
            <a:endParaRPr lang="en-US" dirty="0"/>
          </a:p>
          <a:p>
            <a:pPr>
              <a:lnSpc>
                <a:spcPct val="120000"/>
              </a:lnSpc>
            </a:pPr>
            <a:r>
              <a:rPr lang="en-US" dirty="0">
                <a:highlight>
                  <a:srgbClr val="FFFF00"/>
                </a:highlight>
              </a:rPr>
              <a:t>There is an assumption that the data for a particular column family will be usually accessed together. However, a column acts as unit for access.</a:t>
            </a:r>
          </a:p>
          <a:p>
            <a:pPr lvl="1">
              <a:lnSpc>
                <a:spcPct val="120000"/>
              </a:lnSpc>
            </a:pPr>
            <a:endParaRPr lang="en-US" dirty="0"/>
          </a:p>
          <a:p>
            <a:pPr>
              <a:lnSpc>
                <a:spcPct val="120000"/>
              </a:lnSpc>
            </a:pPr>
            <a:r>
              <a:rPr lang="en-US" dirty="0"/>
              <a:t>You can add column to any row, and rows can have very different column keys</a:t>
            </a:r>
          </a:p>
          <a:p>
            <a:pPr>
              <a:lnSpc>
                <a:spcPct val="120000"/>
              </a:lnSpc>
            </a:pPr>
            <a:endParaRPr lang="en-US" dirty="0"/>
          </a:p>
          <a:p>
            <a:pPr>
              <a:lnSpc>
                <a:spcPct val="120000"/>
              </a:lnSpc>
            </a:pPr>
            <a:r>
              <a:rPr lang="en-US" dirty="0"/>
              <a:t>New columns can be added to rows during regular database access, however, defining new column families is rare and may involve stopping the database for it to happen.</a:t>
            </a:r>
          </a:p>
        </p:txBody>
      </p:sp>
      <p:sp>
        <p:nvSpPr>
          <p:cNvPr id="4" name="Slide Number Placeholder 3"/>
          <p:cNvSpPr>
            <a:spLocks noGrp="1"/>
          </p:cNvSpPr>
          <p:nvPr>
            <p:ph type="sldNum" sz="quarter" idx="12"/>
          </p:nvPr>
        </p:nvSpPr>
        <p:spPr/>
        <p:txBody>
          <a:bodyPr/>
          <a:lstStyle/>
          <a:p>
            <a:fld id="{BD332752-9405-3B49-87A2-9A38CAF0CA50}" type="slidenum">
              <a:rPr lang="en-US" smtClean="0"/>
              <a:t>59</a:t>
            </a:fld>
            <a:endParaRPr lang="en-US"/>
          </a:p>
        </p:txBody>
      </p:sp>
      <p:sp>
        <p:nvSpPr>
          <p:cNvPr id="5" name="Footer Placeholder 4">
            <a:extLst>
              <a:ext uri="{FF2B5EF4-FFF2-40B4-BE49-F238E27FC236}">
                <a16:creationId xmlns:a16="http://schemas.microsoft.com/office/drawing/2014/main" id="{BB6CC056-7FF2-174B-9A6D-2ECF6F13A09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71423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Example NoSQL Systems</a:t>
            </a:r>
          </a:p>
        </p:txBody>
      </p:sp>
      <p:pic>
        <p:nvPicPr>
          <p:cNvPr id="6" name="Content Placeholder 5"/>
          <p:cNvPicPr>
            <a:picLocks noGrp="1" noChangeAspect="1"/>
          </p:cNvPicPr>
          <p:nvPr>
            <p:ph idx="1"/>
          </p:nvPr>
        </p:nvPicPr>
        <p:blipFill>
          <a:blip r:embed="rId2"/>
          <a:stretch>
            <a:fillRect/>
          </a:stretch>
        </p:blipFill>
        <p:spPr>
          <a:xfrm>
            <a:off x="2209800" y="1600201"/>
            <a:ext cx="7772400" cy="4525963"/>
          </a:xfrm>
          <a:prstGeom prst="rect">
            <a:avLst/>
          </a:prstGeom>
        </p:spPr>
      </p:pic>
      <p:sp>
        <p:nvSpPr>
          <p:cNvPr id="4" name="Footer Placeholder 3"/>
          <p:cNvSpPr>
            <a:spLocks noGrp="1"/>
          </p:cNvSpPr>
          <p:nvPr>
            <p:ph type="ftr" sz="quarter" idx="11"/>
          </p:nvPr>
        </p:nvSpPr>
        <p:spPr/>
        <p:txBody>
          <a:bodyPr/>
          <a:lstStyle/>
          <a:p>
            <a:r>
              <a:rPr lang="en-US"/>
              <a:t>Distributed and Cloud Computing - Fall 2021</a:t>
            </a:r>
            <a:endParaRPr lang="en-US" dirty="0"/>
          </a:p>
        </p:txBody>
      </p:sp>
      <p:sp>
        <p:nvSpPr>
          <p:cNvPr id="5" name="Slide Number Placeholder 4"/>
          <p:cNvSpPr>
            <a:spLocks noGrp="1"/>
          </p:cNvSpPr>
          <p:nvPr>
            <p:ph type="sldNum" sz="quarter" idx="12"/>
          </p:nvPr>
        </p:nvSpPr>
        <p:spPr/>
        <p:txBody>
          <a:bodyPr/>
          <a:lstStyle/>
          <a:p>
            <a:fld id="{2CF4FD44-3FE2-45E9-B7A1-98CD21188754}" type="slidenum">
              <a:rPr lang="en-US" smtClean="0"/>
              <a:t>6</a:t>
            </a:fld>
            <a:endParaRPr lang="en-US"/>
          </a:p>
        </p:txBody>
      </p:sp>
    </p:spTree>
    <p:extLst>
      <p:ext uri="{BB962C8B-B14F-4D97-AF65-F5344CB8AC3E}">
        <p14:creationId xmlns:p14="http://schemas.microsoft.com/office/powerpoint/2010/main" val="679211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A2A5-7B2E-B246-B2DA-9B0EFD5F0F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A87134-5C44-F64E-83F9-FE41E16DC8F2}"/>
              </a:ext>
            </a:extLst>
          </p:cNvPr>
          <p:cNvSpPr>
            <a:spLocks noGrp="1"/>
          </p:cNvSpPr>
          <p:nvPr>
            <p:ph idx="1"/>
          </p:nvPr>
        </p:nvSpPr>
        <p:spPr/>
        <p:txBody>
          <a:bodyPr/>
          <a:lstStyle/>
          <a:p>
            <a:r>
              <a:rPr lang="en-US" dirty="0"/>
              <a:t>The difference between column-family and document database is that column-family databases use information about column grouping for its storage and access decisions.</a:t>
            </a:r>
          </a:p>
          <a:p>
            <a:endParaRPr lang="en-US" dirty="0"/>
          </a:p>
          <a:p>
            <a:r>
              <a:rPr lang="en-US" dirty="0"/>
              <a:t>Although a document database declares some structure to the database, each document is still a single unit.</a:t>
            </a:r>
          </a:p>
        </p:txBody>
      </p:sp>
      <p:sp>
        <p:nvSpPr>
          <p:cNvPr id="4" name="Footer Placeholder 3">
            <a:extLst>
              <a:ext uri="{FF2B5EF4-FFF2-40B4-BE49-F238E27FC236}">
                <a16:creationId xmlns:a16="http://schemas.microsoft.com/office/drawing/2014/main" id="{B3135CAB-1B9D-514D-B762-F78ADC46BD8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604C827-F091-174E-82CB-B62CF4D1E5CC}"/>
              </a:ext>
            </a:extLst>
          </p:cNvPr>
          <p:cNvSpPr>
            <a:spLocks noGrp="1"/>
          </p:cNvSpPr>
          <p:nvPr>
            <p:ph type="sldNum" sz="quarter" idx="12"/>
          </p:nvPr>
        </p:nvSpPr>
        <p:spPr/>
        <p:txBody>
          <a:bodyPr/>
          <a:lstStyle/>
          <a:p>
            <a:fld id="{BD332752-9405-3B49-87A2-9A38CAF0CA50}" type="slidenum">
              <a:rPr lang="en-US" smtClean="0"/>
              <a:t>60</a:t>
            </a:fld>
            <a:endParaRPr lang="en-US"/>
          </a:p>
        </p:txBody>
      </p:sp>
    </p:spTree>
    <p:extLst>
      <p:ext uri="{BB962C8B-B14F-4D97-AF65-F5344CB8AC3E}">
        <p14:creationId xmlns:p14="http://schemas.microsoft.com/office/powerpoint/2010/main" val="72533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63AD-A1F0-A54C-971E-6001FD018894}"/>
              </a:ext>
            </a:extLst>
          </p:cNvPr>
          <p:cNvSpPr>
            <a:spLocks noGrp="1"/>
          </p:cNvSpPr>
          <p:nvPr>
            <p:ph type="title"/>
          </p:nvPr>
        </p:nvSpPr>
        <p:spPr/>
        <p:txBody>
          <a:bodyPr/>
          <a:lstStyle/>
          <a:p>
            <a:r>
              <a:rPr lang="en-US" dirty="0"/>
              <a:t>Bigtable Storage Model</a:t>
            </a:r>
          </a:p>
        </p:txBody>
      </p:sp>
      <p:pic>
        <p:nvPicPr>
          <p:cNvPr id="6" name="Content Placeholder 5">
            <a:extLst>
              <a:ext uri="{FF2B5EF4-FFF2-40B4-BE49-F238E27FC236}">
                <a16:creationId xmlns:a16="http://schemas.microsoft.com/office/drawing/2014/main" id="{82807E19-8AB3-3B4E-BFBD-CDF834C0EBEE}"/>
              </a:ext>
            </a:extLst>
          </p:cNvPr>
          <p:cNvPicPr>
            <a:picLocks noGrp="1" noChangeAspect="1"/>
          </p:cNvPicPr>
          <p:nvPr>
            <p:ph idx="1"/>
          </p:nvPr>
        </p:nvPicPr>
        <p:blipFill>
          <a:blip r:embed="rId2"/>
          <a:stretch>
            <a:fillRect/>
          </a:stretch>
        </p:blipFill>
        <p:spPr>
          <a:xfrm>
            <a:off x="1677472" y="4136244"/>
            <a:ext cx="7965292" cy="2402668"/>
          </a:xfrm>
        </p:spPr>
      </p:pic>
      <p:sp>
        <p:nvSpPr>
          <p:cNvPr id="4" name="Slide Number Placeholder 3">
            <a:extLst>
              <a:ext uri="{FF2B5EF4-FFF2-40B4-BE49-F238E27FC236}">
                <a16:creationId xmlns:a16="http://schemas.microsoft.com/office/drawing/2014/main" id="{4BE4ED1E-77BB-944C-BECC-6B902F501A0B}"/>
              </a:ext>
            </a:extLst>
          </p:cNvPr>
          <p:cNvSpPr>
            <a:spLocks noGrp="1"/>
          </p:cNvSpPr>
          <p:nvPr>
            <p:ph type="sldNum" sz="quarter" idx="12"/>
          </p:nvPr>
        </p:nvSpPr>
        <p:spPr/>
        <p:txBody>
          <a:bodyPr/>
          <a:lstStyle/>
          <a:p>
            <a:fld id="{BD332752-9405-3B49-87A2-9A38CAF0CA50}" type="slidenum">
              <a:rPr lang="en-US" smtClean="0"/>
              <a:t>61</a:t>
            </a:fld>
            <a:endParaRPr lang="en-US"/>
          </a:p>
        </p:txBody>
      </p:sp>
      <p:sp>
        <p:nvSpPr>
          <p:cNvPr id="8" name="TextBox 7">
            <a:extLst>
              <a:ext uri="{FF2B5EF4-FFF2-40B4-BE49-F238E27FC236}">
                <a16:creationId xmlns:a16="http://schemas.microsoft.com/office/drawing/2014/main" id="{F27F6617-91CA-A043-8D04-F9887938749B}"/>
              </a:ext>
            </a:extLst>
          </p:cNvPr>
          <p:cNvSpPr txBox="1"/>
          <p:nvPr/>
        </p:nvSpPr>
        <p:spPr>
          <a:xfrm>
            <a:off x="344384" y="1579897"/>
            <a:ext cx="11009416" cy="230832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02124"/>
                </a:solidFill>
                <a:effectLst/>
                <a:latin typeface="Roboto" panose="02000000000000000000" pitchFamily="2" charset="0"/>
              </a:rPr>
              <a:t>Bigtable stores data in massively scalable tables, each of which is a sorted key/value map</a:t>
            </a:r>
          </a:p>
          <a:p>
            <a:pPr marL="285750" indent="-285750">
              <a:buFont typeface="Arial" panose="020B0604020202020204" pitchFamily="34" charset="0"/>
              <a:buChar char="•"/>
            </a:pPr>
            <a:r>
              <a:rPr lang="en-US" dirty="0"/>
              <a:t>The table is composed of:</a:t>
            </a:r>
          </a:p>
          <a:p>
            <a:pPr marL="742950" lvl="1" indent="-285750">
              <a:buFont typeface="Arial" panose="020B0604020202020204" pitchFamily="34" charset="0"/>
              <a:buChar char="•"/>
            </a:pPr>
            <a:r>
              <a:rPr lang="en-US" dirty="0"/>
              <a:t> </a:t>
            </a:r>
            <a:r>
              <a:rPr lang="en-US" i="1" dirty="0">
                <a:highlight>
                  <a:srgbClr val="FFFF00"/>
                </a:highlight>
              </a:rPr>
              <a:t>rows</a:t>
            </a:r>
            <a:r>
              <a:rPr lang="en-US" dirty="0"/>
              <a:t>, each of which typically describes a single entity, and </a:t>
            </a:r>
          </a:p>
          <a:p>
            <a:pPr marL="742950" lvl="1" indent="-285750">
              <a:buFont typeface="Arial" panose="020B0604020202020204" pitchFamily="34" charset="0"/>
              <a:buChar char="•"/>
            </a:pPr>
            <a:r>
              <a:rPr lang="en-US" i="1" dirty="0">
                <a:highlight>
                  <a:srgbClr val="FFFF00"/>
                </a:highlight>
              </a:rPr>
              <a:t>columns</a:t>
            </a:r>
            <a:r>
              <a:rPr lang="en-US" dirty="0"/>
              <a:t>, which contain individual values for each row. </a:t>
            </a:r>
          </a:p>
          <a:p>
            <a:pPr marL="285750" indent="-285750">
              <a:buFont typeface="Arial" panose="020B0604020202020204" pitchFamily="34" charset="0"/>
              <a:buChar char="•"/>
            </a:pPr>
            <a:r>
              <a:rPr lang="en-US" dirty="0"/>
              <a:t>Each row is indexed by a single </a:t>
            </a:r>
            <a:r>
              <a:rPr lang="en-US" i="1" dirty="0">
                <a:highlight>
                  <a:srgbClr val="FFFF00"/>
                </a:highlight>
              </a:rPr>
              <a:t>row key.</a:t>
            </a:r>
          </a:p>
          <a:p>
            <a:pPr marL="285750" indent="-285750">
              <a:buFont typeface="Arial" panose="020B0604020202020204" pitchFamily="34" charset="0"/>
              <a:buChar char="•"/>
            </a:pPr>
            <a:r>
              <a:rPr lang="en-US" dirty="0"/>
              <a:t>Columns that are related to one another are typically grouped together into a </a:t>
            </a:r>
            <a:r>
              <a:rPr lang="en-US" i="1" dirty="0">
                <a:highlight>
                  <a:srgbClr val="FFFF00"/>
                </a:highlight>
              </a:rPr>
              <a:t>column family</a:t>
            </a:r>
            <a:r>
              <a:rPr lang="en-US" dirty="0"/>
              <a:t>. </a:t>
            </a:r>
          </a:p>
          <a:p>
            <a:pPr marL="285750" indent="-285750">
              <a:buFont typeface="Arial" panose="020B0604020202020204" pitchFamily="34" charset="0"/>
              <a:buChar char="•"/>
            </a:pPr>
            <a:r>
              <a:rPr lang="en-US" dirty="0"/>
              <a:t>Each row/column intersection can contain multiple </a:t>
            </a:r>
            <a:r>
              <a:rPr lang="en-US" i="1" dirty="0">
                <a:highlight>
                  <a:srgbClr val="FFFF00"/>
                </a:highlight>
              </a:rPr>
              <a:t>cells</a:t>
            </a:r>
            <a:r>
              <a:rPr lang="en-US" dirty="0"/>
              <a:t>. Each cell contains a unique timestamped version of the data for that row and column.</a:t>
            </a:r>
          </a:p>
        </p:txBody>
      </p:sp>
      <p:sp>
        <p:nvSpPr>
          <p:cNvPr id="9" name="Footer Placeholder 8">
            <a:extLst>
              <a:ext uri="{FF2B5EF4-FFF2-40B4-BE49-F238E27FC236}">
                <a16:creationId xmlns:a16="http://schemas.microsoft.com/office/drawing/2014/main" id="{884F88D1-8B3D-7C40-9E2F-79D234E5465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6375159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Bigtable Example</a:t>
            </a:r>
          </a:p>
        </p:txBody>
      </p:sp>
      <p:pic>
        <p:nvPicPr>
          <p:cNvPr id="5" name="Content Placeholder 4"/>
          <p:cNvPicPr>
            <a:picLocks noGrp="1" noChangeAspect="1"/>
          </p:cNvPicPr>
          <p:nvPr>
            <p:ph idx="1"/>
          </p:nvPr>
        </p:nvPicPr>
        <p:blipFill>
          <a:blip r:embed="rId2"/>
          <a:stretch>
            <a:fillRect/>
          </a:stretch>
        </p:blipFill>
        <p:spPr>
          <a:xfrm>
            <a:off x="838200" y="1888178"/>
            <a:ext cx="11049000" cy="3800828"/>
          </a:xfrm>
          <a:prstGeom prst="rect">
            <a:avLst/>
          </a:prstGeom>
        </p:spPr>
      </p:pic>
      <p:sp>
        <p:nvSpPr>
          <p:cNvPr id="4" name="Slide Number Placeholder 3"/>
          <p:cNvSpPr>
            <a:spLocks noGrp="1"/>
          </p:cNvSpPr>
          <p:nvPr>
            <p:ph type="sldNum" sz="quarter" idx="12"/>
          </p:nvPr>
        </p:nvSpPr>
        <p:spPr/>
        <p:txBody>
          <a:bodyPr/>
          <a:lstStyle/>
          <a:p>
            <a:fld id="{BD332752-9405-3B49-87A2-9A38CAF0CA50}" type="slidenum">
              <a:rPr lang="en-US" smtClean="0"/>
              <a:t>62</a:t>
            </a:fld>
            <a:endParaRPr lang="en-US"/>
          </a:p>
        </p:txBody>
      </p:sp>
      <p:sp>
        <p:nvSpPr>
          <p:cNvPr id="3" name="Footer Placeholder 2">
            <a:extLst>
              <a:ext uri="{FF2B5EF4-FFF2-40B4-BE49-F238E27FC236}">
                <a16:creationId xmlns:a16="http://schemas.microsoft.com/office/drawing/2014/main" id="{A6882074-2143-534C-A45C-1E3F5FA2D716}"/>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090715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Relationships</a:t>
            </a:r>
          </a:p>
        </p:txBody>
      </p:sp>
      <p:sp>
        <p:nvSpPr>
          <p:cNvPr id="3" name="Content Placeholder 2"/>
          <p:cNvSpPr>
            <a:spLocks noGrp="1"/>
          </p:cNvSpPr>
          <p:nvPr>
            <p:ph idx="1"/>
          </p:nvPr>
        </p:nvSpPr>
        <p:spPr/>
        <p:txBody>
          <a:bodyPr>
            <a:normAutofit fontScale="92500" lnSpcReduction="10000"/>
          </a:bodyPr>
          <a:lstStyle/>
          <a:p>
            <a:pPr>
              <a:lnSpc>
                <a:spcPct val="110000"/>
              </a:lnSpc>
            </a:pPr>
            <a:r>
              <a:rPr lang="en-US" dirty="0">
                <a:highlight>
                  <a:srgbClr val="FFFF00"/>
                </a:highlight>
              </a:rPr>
              <a:t>If you have data with a lot of relationships, then a RDBMS is preferred over a NoSQL</a:t>
            </a:r>
          </a:p>
          <a:p>
            <a:pPr>
              <a:lnSpc>
                <a:spcPct val="110000"/>
              </a:lnSpc>
            </a:pPr>
            <a:endParaRPr lang="en-US" dirty="0"/>
          </a:p>
          <a:p>
            <a:pPr>
              <a:lnSpc>
                <a:spcPct val="110000"/>
              </a:lnSpc>
            </a:pPr>
            <a:r>
              <a:rPr lang="en-US" dirty="0"/>
              <a:t>However, joins are also a main obstacle in relational databases, and it can cause performance degradation.</a:t>
            </a:r>
          </a:p>
          <a:p>
            <a:pPr>
              <a:lnSpc>
                <a:spcPct val="110000"/>
              </a:lnSpc>
            </a:pPr>
            <a:r>
              <a:rPr lang="en-US" b="1" dirty="0">
                <a:highlight>
                  <a:srgbClr val="FFFF00"/>
                </a:highlight>
              </a:rPr>
              <a:t>Graph Databases </a:t>
            </a:r>
            <a:r>
              <a:rPr lang="en-US" dirty="0">
                <a:highlight>
                  <a:srgbClr val="FFFF00"/>
                </a:highlight>
              </a:rPr>
              <a:t>are an odd fish in the NoSQL pond </a:t>
            </a:r>
            <a:r>
              <a:rPr lang="en-US" dirty="0"/>
              <a:t>since it motivated by small records with complex interconnections (not big data nor clusters).</a:t>
            </a:r>
          </a:p>
          <a:p>
            <a:pPr lvl="1">
              <a:lnSpc>
                <a:spcPct val="110000"/>
              </a:lnSpc>
            </a:pPr>
            <a:r>
              <a:rPr lang="en-US" dirty="0"/>
              <a:t>Mostly used to represent graphs in ’social networks’ or ‘product preferences’</a:t>
            </a:r>
          </a:p>
          <a:p>
            <a:pPr lvl="1">
              <a:lnSpc>
                <a:spcPct val="110000"/>
              </a:lnSpc>
            </a:pPr>
            <a:r>
              <a:rPr lang="en-US" dirty="0">
                <a:solidFill>
                  <a:srgbClr val="FF0000"/>
                </a:solidFill>
              </a:rPr>
              <a:t>Why Graph databases are categorized as NoSQL? </a:t>
            </a:r>
            <a:r>
              <a:rPr lang="en-US" dirty="0"/>
              <a:t>because of the rejection of the relational data model</a:t>
            </a:r>
          </a:p>
        </p:txBody>
      </p:sp>
      <p:sp>
        <p:nvSpPr>
          <p:cNvPr id="4" name="Slide Number Placeholder 3"/>
          <p:cNvSpPr>
            <a:spLocks noGrp="1"/>
          </p:cNvSpPr>
          <p:nvPr>
            <p:ph type="sldNum" sz="quarter" idx="12"/>
          </p:nvPr>
        </p:nvSpPr>
        <p:spPr/>
        <p:txBody>
          <a:bodyPr/>
          <a:lstStyle/>
          <a:p>
            <a:fld id="{BD332752-9405-3B49-87A2-9A38CAF0CA50}" type="slidenum">
              <a:rPr lang="en-US" smtClean="0"/>
              <a:t>63</a:t>
            </a:fld>
            <a:endParaRPr lang="en-US"/>
          </a:p>
        </p:txBody>
      </p:sp>
      <p:sp>
        <p:nvSpPr>
          <p:cNvPr id="5" name="Footer Placeholder 4">
            <a:extLst>
              <a:ext uri="{FF2B5EF4-FFF2-40B4-BE49-F238E27FC236}">
                <a16:creationId xmlns:a16="http://schemas.microsoft.com/office/drawing/2014/main" id="{F029AED9-332D-4B49-8028-7174BA09CB4E}"/>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82633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218709" cy="1325563"/>
          </a:xfrm>
        </p:spPr>
        <p:txBody>
          <a:bodyPr/>
          <a:lstStyle/>
          <a:p>
            <a:r>
              <a:rPr lang="en-US" dirty="0"/>
              <a:t>An example of a Graph Database</a:t>
            </a:r>
          </a:p>
        </p:txBody>
      </p:sp>
      <p:sp>
        <p:nvSpPr>
          <p:cNvPr id="9" name="Text Placeholder 8"/>
          <p:cNvSpPr>
            <a:spLocks noGrp="1"/>
          </p:cNvSpPr>
          <p:nvPr>
            <p:ph sz="half" idx="1"/>
          </p:nvPr>
        </p:nvSpPr>
        <p:spPr>
          <a:xfrm>
            <a:off x="561109" y="1690688"/>
            <a:ext cx="5465618" cy="4351338"/>
          </a:xfrm>
        </p:spPr>
        <p:txBody>
          <a:bodyPr>
            <a:noAutofit/>
          </a:bodyPr>
          <a:lstStyle/>
          <a:p>
            <a:pPr marL="285750" indent="-285750">
              <a:buFont typeface="Arial" charset="0"/>
              <a:buChar char="•"/>
            </a:pPr>
            <a:r>
              <a:rPr lang="en-US" sz="2400" dirty="0"/>
              <a:t>In the shown graph, the nodes a very small (just a name):</a:t>
            </a:r>
          </a:p>
          <a:p>
            <a:pPr marL="742950" lvl="1" indent="-285750">
              <a:buFont typeface="Arial" charset="0"/>
              <a:buChar char="•"/>
            </a:pPr>
            <a:r>
              <a:rPr lang="en-US" sz="1400" dirty="0"/>
              <a:t>A node can be either:</a:t>
            </a:r>
          </a:p>
          <a:p>
            <a:pPr marL="1200150" lvl="2" indent="-285750">
              <a:buFont typeface="Arial" charset="0"/>
              <a:buChar char="•"/>
            </a:pPr>
            <a:r>
              <a:rPr lang="en-US" sz="1400" dirty="0"/>
              <a:t>Book title</a:t>
            </a:r>
          </a:p>
          <a:p>
            <a:pPr marL="1200150" lvl="2" indent="-285750">
              <a:buFont typeface="Arial" charset="0"/>
              <a:buChar char="•"/>
            </a:pPr>
            <a:r>
              <a:rPr lang="en-US" sz="1400" dirty="0"/>
              <a:t>Category</a:t>
            </a:r>
          </a:p>
          <a:p>
            <a:pPr marL="1200150" lvl="2" indent="-285750">
              <a:buFont typeface="Arial" charset="0"/>
              <a:buChar char="•"/>
            </a:pPr>
            <a:r>
              <a:rPr lang="en-US" sz="1400" dirty="0"/>
              <a:t>Person name</a:t>
            </a:r>
          </a:p>
          <a:p>
            <a:pPr marL="1200150" lvl="2" indent="-285750">
              <a:buFont typeface="Arial" charset="0"/>
              <a:buChar char="•"/>
            </a:pPr>
            <a:r>
              <a:rPr lang="en-US" sz="1400" dirty="0"/>
              <a:t>Publisher name</a:t>
            </a:r>
            <a:endParaRPr lang="en-US" sz="2400" dirty="0"/>
          </a:p>
          <a:p>
            <a:pPr marL="285750" indent="-285750">
              <a:buFont typeface="Arial" charset="0"/>
              <a:buChar char="•"/>
            </a:pPr>
            <a:r>
              <a:rPr lang="en-US" sz="2400" dirty="0"/>
              <a:t>But there is a rich structure of interconnections between them.</a:t>
            </a:r>
          </a:p>
          <a:p>
            <a:pPr marL="742950" lvl="1" indent="-285750">
              <a:buFont typeface="Arial" charset="0"/>
              <a:buChar char="•"/>
            </a:pPr>
            <a:r>
              <a:rPr lang="en-US" sz="1400" dirty="0"/>
              <a:t>A relationship can be:</a:t>
            </a:r>
          </a:p>
          <a:p>
            <a:pPr marL="1200150" lvl="2" indent="-285750">
              <a:buFont typeface="Arial" charset="0"/>
              <a:buChar char="•"/>
            </a:pPr>
            <a:r>
              <a:rPr lang="en-US" sz="1400" dirty="0"/>
              <a:t>Person </a:t>
            </a:r>
            <a:r>
              <a:rPr lang="en-US" sz="1400" dirty="0">
                <a:solidFill>
                  <a:srgbClr val="FF0000"/>
                </a:solidFill>
              </a:rPr>
              <a:t>Likes</a:t>
            </a:r>
            <a:r>
              <a:rPr lang="en-US" sz="1400" dirty="0"/>
              <a:t> Book</a:t>
            </a:r>
          </a:p>
          <a:p>
            <a:pPr marL="1200150" lvl="2" indent="-285750">
              <a:buFont typeface="Arial" charset="0"/>
              <a:buChar char="•"/>
            </a:pPr>
            <a:r>
              <a:rPr lang="en-US" sz="1400" dirty="0"/>
              <a:t>Person </a:t>
            </a:r>
            <a:r>
              <a:rPr lang="en-US" sz="1400" dirty="0">
                <a:solidFill>
                  <a:srgbClr val="FF0000"/>
                </a:solidFill>
              </a:rPr>
              <a:t>Employee </a:t>
            </a:r>
            <a:r>
              <a:rPr lang="en-US" sz="1400" dirty="0"/>
              <a:t>at publisher</a:t>
            </a:r>
          </a:p>
          <a:p>
            <a:pPr marL="1200150" lvl="2" indent="-285750">
              <a:buFont typeface="Arial" charset="0"/>
              <a:buChar char="•"/>
            </a:pPr>
            <a:r>
              <a:rPr lang="en-US" sz="1400" dirty="0"/>
              <a:t>Person </a:t>
            </a:r>
            <a:r>
              <a:rPr lang="en-US" sz="1400" dirty="0">
                <a:solidFill>
                  <a:srgbClr val="FF0000"/>
                </a:solidFill>
              </a:rPr>
              <a:t>Friend</a:t>
            </a:r>
            <a:r>
              <a:rPr lang="en-US" sz="1400" dirty="0"/>
              <a:t> with Person</a:t>
            </a:r>
          </a:p>
          <a:p>
            <a:pPr marL="1200150" lvl="2" indent="-285750">
              <a:buFont typeface="Arial" charset="0"/>
              <a:buChar char="•"/>
            </a:pPr>
            <a:r>
              <a:rPr lang="en-US" sz="1400" dirty="0"/>
              <a:t>Person </a:t>
            </a:r>
            <a:r>
              <a:rPr lang="en-US" sz="1400" dirty="0">
                <a:solidFill>
                  <a:srgbClr val="FF0000"/>
                </a:solidFill>
              </a:rPr>
              <a:t>Author</a:t>
            </a:r>
            <a:r>
              <a:rPr lang="en-US" sz="1400" dirty="0"/>
              <a:t> Book</a:t>
            </a:r>
            <a:endParaRPr lang="en-US" sz="2400" dirty="0"/>
          </a:p>
          <a:p>
            <a:pPr marL="285750" indent="-285750">
              <a:buFont typeface="Arial" charset="0"/>
              <a:buChar char="•"/>
            </a:pPr>
            <a:r>
              <a:rPr lang="en-US" sz="2400" dirty="0"/>
              <a:t>Example query:</a:t>
            </a:r>
          </a:p>
          <a:p>
            <a:pPr marL="742950" lvl="1" indent="-285750">
              <a:lnSpc>
                <a:spcPct val="100000"/>
              </a:lnSpc>
              <a:buFont typeface="Arial" charset="0"/>
              <a:buChar char="•"/>
            </a:pPr>
            <a:r>
              <a:rPr lang="en-US" sz="1400" dirty="0"/>
              <a:t>Find the books in the database category that are written by someone whom a friend of mine likes.</a:t>
            </a:r>
          </a:p>
        </p:txBody>
      </p:sp>
      <p:sp>
        <p:nvSpPr>
          <p:cNvPr id="4" name="Slide Number Placeholder 3"/>
          <p:cNvSpPr>
            <a:spLocks noGrp="1"/>
          </p:cNvSpPr>
          <p:nvPr>
            <p:ph type="sldNum" sz="quarter" idx="12"/>
          </p:nvPr>
        </p:nvSpPr>
        <p:spPr/>
        <p:txBody>
          <a:bodyPr/>
          <a:lstStyle/>
          <a:p>
            <a:fld id="{BD332752-9405-3B49-87A2-9A38CAF0CA50}" type="slidenum">
              <a:rPr lang="en-US" smtClean="0"/>
              <a:t>64</a:t>
            </a:fld>
            <a:endParaRPr lang="en-US"/>
          </a:p>
        </p:txBody>
      </p:sp>
      <p:pic>
        <p:nvPicPr>
          <p:cNvPr id="5" name="Picture 4"/>
          <p:cNvPicPr>
            <a:picLocks noChangeAspect="1"/>
          </p:cNvPicPr>
          <p:nvPr/>
        </p:nvPicPr>
        <p:blipFill>
          <a:blip r:embed="rId2"/>
          <a:stretch>
            <a:fillRect/>
          </a:stretch>
        </p:blipFill>
        <p:spPr>
          <a:xfrm>
            <a:off x="6303818" y="0"/>
            <a:ext cx="5591648" cy="6858000"/>
          </a:xfrm>
          <a:prstGeom prst="rect">
            <a:avLst/>
          </a:prstGeom>
        </p:spPr>
      </p:pic>
      <p:sp>
        <p:nvSpPr>
          <p:cNvPr id="3" name="Footer Placeholder 2">
            <a:extLst>
              <a:ext uri="{FF2B5EF4-FFF2-40B4-BE49-F238E27FC236}">
                <a16:creationId xmlns:a16="http://schemas.microsoft.com/office/drawing/2014/main" id="{3BE5ABB5-F4D5-4345-8978-6D0066C6111F}"/>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959293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8A8C-83D3-E14B-A82F-9FBAB26E521A}"/>
              </a:ext>
            </a:extLst>
          </p:cNvPr>
          <p:cNvSpPr>
            <a:spLocks noGrp="1"/>
          </p:cNvSpPr>
          <p:nvPr>
            <p:ph type="title"/>
          </p:nvPr>
        </p:nvSpPr>
        <p:spPr/>
        <p:txBody>
          <a:bodyPr/>
          <a:lstStyle/>
          <a:p>
            <a:r>
              <a:rPr lang="en-US" dirty="0"/>
              <a:t>Another example for Graph databases: Twitter Data</a:t>
            </a:r>
          </a:p>
        </p:txBody>
      </p:sp>
      <p:pic>
        <p:nvPicPr>
          <p:cNvPr id="8" name="Content Placeholder 7">
            <a:extLst>
              <a:ext uri="{FF2B5EF4-FFF2-40B4-BE49-F238E27FC236}">
                <a16:creationId xmlns:a16="http://schemas.microsoft.com/office/drawing/2014/main" id="{E7B920DB-BC3F-3742-BA47-D5C703F49D13}"/>
              </a:ext>
            </a:extLst>
          </p:cNvPr>
          <p:cNvPicPr>
            <a:picLocks noGrp="1" noChangeAspect="1"/>
          </p:cNvPicPr>
          <p:nvPr>
            <p:ph sz="half" idx="1"/>
          </p:nvPr>
        </p:nvPicPr>
        <p:blipFill>
          <a:blip r:embed="rId2"/>
          <a:stretch>
            <a:fillRect/>
          </a:stretch>
        </p:blipFill>
        <p:spPr>
          <a:xfrm>
            <a:off x="908050" y="2407444"/>
            <a:ext cx="5041900" cy="3187700"/>
          </a:xfrm>
        </p:spPr>
      </p:pic>
      <p:pic>
        <p:nvPicPr>
          <p:cNvPr id="10" name="Content Placeholder 9">
            <a:extLst>
              <a:ext uri="{FF2B5EF4-FFF2-40B4-BE49-F238E27FC236}">
                <a16:creationId xmlns:a16="http://schemas.microsoft.com/office/drawing/2014/main" id="{9798DF18-3B9A-CD4B-9AB1-2CE196282F03}"/>
              </a:ext>
            </a:extLst>
          </p:cNvPr>
          <p:cNvPicPr>
            <a:picLocks noGrp="1" noChangeAspect="1"/>
          </p:cNvPicPr>
          <p:nvPr>
            <p:ph sz="half" idx="2"/>
          </p:nvPr>
        </p:nvPicPr>
        <p:blipFill>
          <a:blip r:embed="rId3"/>
          <a:stretch>
            <a:fillRect/>
          </a:stretch>
        </p:blipFill>
        <p:spPr>
          <a:xfrm>
            <a:off x="6242053" y="2125683"/>
            <a:ext cx="5205760" cy="3752603"/>
          </a:xfrm>
        </p:spPr>
      </p:pic>
      <p:sp>
        <p:nvSpPr>
          <p:cNvPr id="5" name="Footer Placeholder 4">
            <a:extLst>
              <a:ext uri="{FF2B5EF4-FFF2-40B4-BE49-F238E27FC236}">
                <a16:creationId xmlns:a16="http://schemas.microsoft.com/office/drawing/2014/main" id="{63AE0CA2-5D14-3B47-83CF-46E5D955DB0D}"/>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F0BA3B2E-CC9A-AB49-B038-6C1257396E81}"/>
              </a:ext>
            </a:extLst>
          </p:cNvPr>
          <p:cNvSpPr>
            <a:spLocks noGrp="1"/>
          </p:cNvSpPr>
          <p:nvPr>
            <p:ph type="sldNum" sz="quarter" idx="12"/>
          </p:nvPr>
        </p:nvSpPr>
        <p:spPr/>
        <p:txBody>
          <a:bodyPr/>
          <a:lstStyle/>
          <a:p>
            <a:fld id="{BD332752-9405-3B49-87A2-9A38CAF0CA50}" type="slidenum">
              <a:rPr lang="en-US" smtClean="0"/>
              <a:t>65</a:t>
            </a:fld>
            <a:endParaRPr lang="en-US"/>
          </a:p>
        </p:txBody>
      </p:sp>
    </p:spTree>
    <p:extLst>
      <p:ext uri="{BB962C8B-B14F-4D97-AF65-F5344CB8AC3E}">
        <p14:creationId xmlns:p14="http://schemas.microsoft.com/office/powerpoint/2010/main" val="14383157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000" dirty="0"/>
              <a:t>Difference between RDBM and Graph databases</a:t>
            </a:r>
          </a:p>
        </p:txBody>
      </p:sp>
      <p:sp>
        <p:nvSpPr>
          <p:cNvPr id="7" name="Content Placeholder 6"/>
          <p:cNvSpPr>
            <a:spLocks noGrp="1"/>
          </p:cNvSpPr>
          <p:nvPr>
            <p:ph idx="1"/>
          </p:nvPr>
        </p:nvSpPr>
        <p:spPr/>
        <p:txBody>
          <a:bodyPr/>
          <a:lstStyle/>
          <a:p>
            <a:pPr>
              <a:lnSpc>
                <a:spcPct val="100000"/>
              </a:lnSpc>
            </a:pPr>
            <a:r>
              <a:rPr lang="en-US" dirty="0"/>
              <a:t>RDBMS can implement relationships using foreign keys, however, join required to do that can get expensive which means performance is often poor for highly connected data models.</a:t>
            </a:r>
          </a:p>
          <a:p>
            <a:pPr>
              <a:lnSpc>
                <a:spcPct val="100000"/>
              </a:lnSpc>
            </a:pPr>
            <a:endParaRPr lang="en-US" dirty="0"/>
          </a:p>
          <a:p>
            <a:pPr>
              <a:lnSpc>
                <a:spcPct val="100000"/>
              </a:lnSpc>
            </a:pPr>
            <a:r>
              <a:rPr lang="en-US" dirty="0">
                <a:highlight>
                  <a:srgbClr val="FFFF00"/>
                </a:highlight>
              </a:rPr>
              <a:t>Graph databases make traversal along the relationships very efficient:</a:t>
            </a:r>
          </a:p>
          <a:p>
            <a:pPr lvl="1">
              <a:lnSpc>
                <a:spcPct val="100000"/>
              </a:lnSpc>
            </a:pPr>
            <a:r>
              <a:rPr lang="en-US" dirty="0"/>
              <a:t>Graph database shifts the time to represent connections to insert time instead of query time</a:t>
            </a:r>
          </a:p>
          <a:p>
            <a:pPr lvl="1">
              <a:lnSpc>
                <a:spcPct val="100000"/>
              </a:lnSpc>
            </a:pPr>
            <a:r>
              <a:rPr lang="en-US" dirty="0"/>
              <a:t>This is useful when query performance is more important than insert speed.</a:t>
            </a:r>
          </a:p>
          <a:p>
            <a:pPr lvl="1">
              <a:lnSpc>
                <a:spcPct val="100000"/>
              </a:lnSpc>
            </a:pPr>
            <a:r>
              <a:rPr lang="en-US" dirty="0"/>
              <a:t>Most of the query work to be navigating relationships.</a:t>
            </a:r>
          </a:p>
        </p:txBody>
      </p:sp>
      <p:sp>
        <p:nvSpPr>
          <p:cNvPr id="5" name="Slide Number Placeholder 4"/>
          <p:cNvSpPr>
            <a:spLocks noGrp="1"/>
          </p:cNvSpPr>
          <p:nvPr>
            <p:ph type="sldNum" sz="quarter" idx="12"/>
          </p:nvPr>
        </p:nvSpPr>
        <p:spPr/>
        <p:txBody>
          <a:bodyPr/>
          <a:lstStyle/>
          <a:p>
            <a:fld id="{BD332752-9405-3B49-87A2-9A38CAF0CA50}" type="slidenum">
              <a:rPr lang="en-US" smtClean="0"/>
              <a:t>66</a:t>
            </a:fld>
            <a:endParaRPr lang="en-US"/>
          </a:p>
        </p:txBody>
      </p:sp>
      <p:sp>
        <p:nvSpPr>
          <p:cNvPr id="2" name="Footer Placeholder 1">
            <a:extLst>
              <a:ext uri="{FF2B5EF4-FFF2-40B4-BE49-F238E27FC236}">
                <a16:creationId xmlns:a16="http://schemas.microsoft.com/office/drawing/2014/main" id="{B8456CEA-1E78-2A4F-902E-FD43B4DB660B}"/>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5007089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Aggregate-Oriented Databases</a:t>
            </a:r>
          </a:p>
        </p:txBody>
      </p:sp>
      <p:sp>
        <p:nvSpPr>
          <p:cNvPr id="3" name="Content Placeholder 2"/>
          <p:cNvSpPr>
            <a:spLocks noGrp="1"/>
          </p:cNvSpPr>
          <p:nvPr>
            <p:ph idx="1"/>
          </p:nvPr>
        </p:nvSpPr>
        <p:spPr/>
        <p:txBody>
          <a:bodyPr>
            <a:normAutofit/>
          </a:bodyPr>
          <a:lstStyle/>
          <a:p>
            <a:pPr>
              <a:lnSpc>
                <a:spcPct val="100000"/>
              </a:lnSpc>
            </a:pPr>
            <a:r>
              <a:rPr lang="en-US" sz="2400" dirty="0"/>
              <a:t>Aggregate-oriented data models share the notion of an aggregate indexed by a key that can be used for look up.</a:t>
            </a:r>
          </a:p>
          <a:p>
            <a:pPr>
              <a:lnSpc>
                <a:spcPct val="100000"/>
              </a:lnSpc>
            </a:pPr>
            <a:endParaRPr lang="en-US" sz="2400" dirty="0"/>
          </a:p>
          <a:p>
            <a:pPr>
              <a:lnSpc>
                <a:spcPct val="100000"/>
              </a:lnSpc>
            </a:pPr>
            <a:r>
              <a:rPr lang="en-US" sz="2400" dirty="0"/>
              <a:t>The aggregate acts as the atomic unit for updates (limited amount of transactional control) or distribution on the cluster.</a:t>
            </a:r>
          </a:p>
          <a:p>
            <a:pPr>
              <a:lnSpc>
                <a:spcPct val="100000"/>
              </a:lnSpc>
            </a:pPr>
            <a:endParaRPr lang="en-US" sz="2400" dirty="0"/>
          </a:p>
          <a:p>
            <a:pPr>
              <a:lnSpc>
                <a:spcPct val="100000"/>
              </a:lnSpc>
            </a:pPr>
            <a:r>
              <a:rPr lang="en-US" sz="2400" dirty="0"/>
              <a:t>The aggregate is central to running on a cluster, as the database will ensure that all the data for an aggregate is stored together on one node.</a:t>
            </a:r>
          </a:p>
          <a:p>
            <a:endParaRPr lang="en-US" sz="2400" dirty="0"/>
          </a:p>
        </p:txBody>
      </p:sp>
      <p:sp>
        <p:nvSpPr>
          <p:cNvPr id="4" name="Slide Number Placeholder 3"/>
          <p:cNvSpPr>
            <a:spLocks noGrp="1"/>
          </p:cNvSpPr>
          <p:nvPr>
            <p:ph type="sldNum" sz="quarter" idx="12"/>
          </p:nvPr>
        </p:nvSpPr>
        <p:spPr/>
        <p:txBody>
          <a:bodyPr/>
          <a:lstStyle/>
          <a:p>
            <a:fld id="{BD332752-9405-3B49-87A2-9A38CAF0CA50}" type="slidenum">
              <a:rPr lang="en-US" smtClean="0"/>
              <a:t>67</a:t>
            </a:fld>
            <a:endParaRPr lang="en-US"/>
          </a:p>
        </p:txBody>
      </p:sp>
      <p:sp>
        <p:nvSpPr>
          <p:cNvPr id="5" name="Footer Placeholder 4">
            <a:extLst>
              <a:ext uri="{FF2B5EF4-FFF2-40B4-BE49-F238E27FC236}">
                <a16:creationId xmlns:a16="http://schemas.microsoft.com/office/drawing/2014/main" id="{F6CD45A9-337F-9F4D-9123-041FBE0ED0CE}"/>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710968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Aggregate-Oriented Databases (continued)</a:t>
            </a:r>
          </a:p>
        </p:txBody>
      </p:sp>
      <p:sp>
        <p:nvSpPr>
          <p:cNvPr id="3" name="Content Placeholder 2"/>
          <p:cNvSpPr>
            <a:spLocks noGrp="1"/>
          </p:cNvSpPr>
          <p:nvPr>
            <p:ph idx="1"/>
          </p:nvPr>
        </p:nvSpPr>
        <p:spPr/>
        <p:txBody>
          <a:bodyPr>
            <a:normAutofit fontScale="70000" lnSpcReduction="20000"/>
          </a:bodyPr>
          <a:lstStyle/>
          <a:p>
            <a:pPr>
              <a:lnSpc>
                <a:spcPct val="120000"/>
              </a:lnSpc>
            </a:pPr>
            <a:r>
              <a:rPr lang="en-US" b="1" dirty="0"/>
              <a:t>Key-values model:</a:t>
            </a:r>
            <a:r>
              <a:rPr lang="en-US" dirty="0"/>
              <a:t> treats the aggregate as an opaque whole, which means you can only do key lookup for the whole aggregate – you cannot run a query nor retrieve a part of the aggregate.</a:t>
            </a:r>
          </a:p>
          <a:p>
            <a:pPr>
              <a:lnSpc>
                <a:spcPct val="120000"/>
              </a:lnSpc>
            </a:pPr>
            <a:endParaRPr lang="en-US" dirty="0"/>
          </a:p>
          <a:p>
            <a:pPr>
              <a:lnSpc>
                <a:spcPct val="120000"/>
              </a:lnSpc>
            </a:pPr>
            <a:r>
              <a:rPr lang="en-US" b="1" dirty="0"/>
              <a:t>Document model: </a:t>
            </a:r>
            <a:r>
              <a:rPr lang="en-US" dirty="0"/>
              <a:t>makes the aggregate transparent to the database allowing you to do queries and partial retrievals.</a:t>
            </a:r>
          </a:p>
          <a:p>
            <a:pPr lvl="1">
              <a:lnSpc>
                <a:spcPct val="120000"/>
              </a:lnSpc>
            </a:pPr>
            <a:r>
              <a:rPr lang="en-US" dirty="0"/>
              <a:t>The document has no schema, and hence the database cannot do much on the structure to optimize the storage and retrieval of parts of the aggregate</a:t>
            </a:r>
          </a:p>
          <a:p>
            <a:pPr lvl="1">
              <a:lnSpc>
                <a:spcPct val="120000"/>
              </a:lnSpc>
            </a:pPr>
            <a:endParaRPr lang="en-US" dirty="0"/>
          </a:p>
          <a:p>
            <a:pPr>
              <a:lnSpc>
                <a:spcPct val="120000"/>
              </a:lnSpc>
            </a:pPr>
            <a:r>
              <a:rPr lang="en-US" b="1" dirty="0"/>
              <a:t>Column-family model: </a:t>
            </a:r>
            <a:r>
              <a:rPr lang="en-US" dirty="0"/>
              <a:t>divides the aggregate into column families, allowing the database to treat them as units of data within the row aggregate:</a:t>
            </a:r>
          </a:p>
          <a:p>
            <a:pPr lvl="1">
              <a:lnSpc>
                <a:spcPct val="120000"/>
              </a:lnSpc>
            </a:pPr>
            <a:r>
              <a:rPr lang="en-US" dirty="0"/>
              <a:t>This imposes some structure on the aggregate and allows the database to take advantage of that structure to improve its accessibility.</a:t>
            </a:r>
          </a:p>
        </p:txBody>
      </p:sp>
      <p:sp>
        <p:nvSpPr>
          <p:cNvPr id="4" name="Slide Number Placeholder 3"/>
          <p:cNvSpPr>
            <a:spLocks noGrp="1"/>
          </p:cNvSpPr>
          <p:nvPr>
            <p:ph type="sldNum" sz="quarter" idx="12"/>
          </p:nvPr>
        </p:nvSpPr>
        <p:spPr/>
        <p:txBody>
          <a:bodyPr/>
          <a:lstStyle/>
          <a:p>
            <a:fld id="{BD332752-9405-3B49-87A2-9A38CAF0CA50}" type="slidenum">
              <a:rPr lang="en-US" smtClean="0"/>
              <a:t>68</a:t>
            </a:fld>
            <a:endParaRPr lang="en-US"/>
          </a:p>
        </p:txBody>
      </p:sp>
      <p:sp>
        <p:nvSpPr>
          <p:cNvPr id="5" name="Footer Placeholder 4">
            <a:extLst>
              <a:ext uri="{FF2B5EF4-FFF2-40B4-BE49-F238E27FC236}">
                <a16:creationId xmlns:a16="http://schemas.microsoft.com/office/drawing/2014/main" id="{0EB8C4DC-2BB0-4D4F-9698-5A877AC9D2C7}"/>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5924183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Choosing a database service</a:t>
            </a:r>
          </a:p>
        </p:txBody>
      </p:sp>
      <p:graphicFrame>
        <p:nvGraphicFramePr>
          <p:cNvPr id="4" name="Diagram 3"/>
          <p:cNvGraphicFramePr/>
          <p:nvPr/>
        </p:nvGraphicFramePr>
        <p:xfrm>
          <a:off x="4936236" y="1350498"/>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p:cNvGraphicFramePr/>
          <p:nvPr/>
        </p:nvGraphicFramePr>
        <p:xfrm>
          <a:off x="419100" y="1757548"/>
          <a:ext cx="5573737" cy="475029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 name="Footer Placeholder 2"/>
          <p:cNvSpPr>
            <a:spLocks noGrp="1"/>
          </p:cNvSpPr>
          <p:nvPr>
            <p:ph type="ftr" sz="quarter" idx="4294967295"/>
          </p:nvPr>
        </p:nvSpPr>
        <p:spPr>
          <a:xfrm>
            <a:off x="419100" y="6356350"/>
            <a:ext cx="6871048" cy="365125"/>
          </a:xfrm>
          <a:prstGeom prst="rect">
            <a:avLst/>
          </a:prstGeo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mazon Ember Light" panose="020B0403020204020204" pitchFamily="34" charset="0"/>
              </a:rPr>
              <a:t>Distributed and Cloud Computing - Fall 2021</a:t>
            </a:r>
            <a:endParaRPr kumimoji="0" lang="en-US" sz="1000" b="0"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8" name="TextBox 7">
            <a:extLst>
              <a:ext uri="{FF2B5EF4-FFF2-40B4-BE49-F238E27FC236}">
                <a16:creationId xmlns:a16="http://schemas.microsoft.com/office/drawing/2014/main" id="{38321B3D-1165-3344-8561-E1295D786EC0}"/>
              </a:ext>
            </a:extLst>
          </p:cNvPr>
          <p:cNvSpPr txBox="1"/>
          <p:nvPr/>
        </p:nvSpPr>
        <p:spPr>
          <a:xfrm>
            <a:off x="419100" y="1234247"/>
            <a:ext cx="653142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Amazon Ember Light"/>
                <a:ea typeface="+mn-ea"/>
                <a:cs typeface="+mn-cs"/>
              </a:rPr>
              <a:t>Choosing the right database service requires a good understanding of both the capabilities of the service and the needs of the application.</a:t>
            </a:r>
          </a:p>
        </p:txBody>
      </p:sp>
    </p:spTree>
    <p:custDataLst>
      <p:tags r:id="rId1"/>
    </p:custDataLst>
    <p:extLst>
      <p:ext uri="{BB962C8B-B14F-4D97-AF65-F5344CB8AC3E}">
        <p14:creationId xmlns:p14="http://schemas.microsoft.com/office/powerpoint/2010/main" val="30972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lnSpcReduction="10000"/>
          </a:bodyPr>
          <a:lstStyle/>
          <a:p>
            <a:pPr>
              <a:lnSpc>
                <a:spcPct val="110000"/>
              </a:lnSpc>
            </a:pPr>
            <a:r>
              <a:rPr lang="en-US" dirty="0"/>
              <a:t>The emergence of NoSQL to overcome the limitations of RDBMS for a certain type of applications.</a:t>
            </a:r>
          </a:p>
          <a:p>
            <a:pPr marL="0" indent="0">
              <a:lnSpc>
                <a:spcPct val="110000"/>
              </a:lnSpc>
              <a:buNone/>
            </a:pPr>
            <a:endParaRPr lang="en-US" dirty="0"/>
          </a:p>
          <a:p>
            <a:pPr>
              <a:lnSpc>
                <a:spcPct val="110000"/>
              </a:lnSpc>
            </a:pPr>
            <a:r>
              <a:rPr lang="en-US" dirty="0"/>
              <a:t>Data Modeling for NoSQL systems.</a:t>
            </a:r>
          </a:p>
          <a:p>
            <a:pPr marL="0" indent="0">
              <a:lnSpc>
                <a:spcPct val="110000"/>
              </a:lnSpc>
              <a:buNone/>
            </a:pPr>
            <a:endParaRPr lang="en-US" dirty="0"/>
          </a:p>
          <a:p>
            <a:pPr>
              <a:lnSpc>
                <a:spcPct val="110000"/>
              </a:lnSpc>
            </a:pPr>
            <a:r>
              <a:rPr lang="en-US" dirty="0"/>
              <a:t>Trading Consistency for Availability &amp; the CAP theorem.</a:t>
            </a:r>
          </a:p>
          <a:p>
            <a:pPr marL="0" indent="0">
              <a:lnSpc>
                <a:spcPct val="110000"/>
              </a:lnSpc>
              <a:buNone/>
            </a:pPr>
            <a:endParaRPr lang="en-US" dirty="0"/>
          </a:p>
          <a:p>
            <a:pPr>
              <a:lnSpc>
                <a:spcPct val="110000"/>
              </a:lnSpc>
            </a:pPr>
            <a:r>
              <a:rPr lang="en-US" dirty="0"/>
              <a:t>Amazon DynamoDB</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BD332752-9405-3B49-87A2-9A38CAF0CA50}" type="slidenum">
              <a:rPr lang="en-US" smtClean="0"/>
              <a:t>7</a:t>
            </a:fld>
            <a:endParaRPr lang="en-US"/>
          </a:p>
        </p:txBody>
      </p:sp>
      <p:sp>
        <p:nvSpPr>
          <p:cNvPr id="5" name="Footer Placeholder 4">
            <a:extLst>
              <a:ext uri="{FF2B5EF4-FFF2-40B4-BE49-F238E27FC236}">
                <a16:creationId xmlns:a16="http://schemas.microsoft.com/office/drawing/2014/main" id="{F55895EF-605D-254E-A16A-0CE929EA83F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847642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AWS database recommendations</a:t>
            </a:r>
          </a:p>
        </p:txBody>
      </p:sp>
      <p:sp>
        <p:nvSpPr>
          <p:cNvPr id="3" name="Content Placeholder 2"/>
          <p:cNvSpPr>
            <a:spLocks noGrp="1"/>
          </p:cNvSpPr>
          <p:nvPr>
            <p:ph idx="1"/>
          </p:nvPr>
        </p:nvSpPr>
        <p:spPr/>
        <p:txBody>
          <a:bodyPr/>
          <a:lstStyle/>
          <a:p>
            <a:endParaRPr lang="en-US" dirty="0"/>
          </a:p>
        </p:txBody>
      </p:sp>
      <p:graphicFrame>
        <p:nvGraphicFramePr>
          <p:cNvPr id="6" name="Content Placeholder 4"/>
          <p:cNvGraphicFramePr>
            <a:graphicFrameLocks/>
          </p:cNvGraphicFramePr>
          <p:nvPr/>
        </p:nvGraphicFramePr>
        <p:xfrm>
          <a:off x="238540" y="1318139"/>
          <a:ext cx="11723353" cy="510591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137517">
                  <a:extLst>
                    <a:ext uri="{9D8B030D-6E8A-4147-A177-3AD203B41FA5}">
                      <a16:colId xmlns:a16="http://schemas.microsoft.com/office/drawing/2014/main" val="1108963174"/>
                    </a:ext>
                  </a:extLst>
                </a:gridCol>
                <a:gridCol w="3788229">
                  <a:extLst>
                    <a:ext uri="{9D8B030D-6E8A-4147-A177-3AD203B41FA5}">
                      <a16:colId xmlns:a16="http://schemas.microsoft.com/office/drawing/2014/main" val="160303429"/>
                    </a:ext>
                  </a:extLst>
                </a:gridCol>
                <a:gridCol w="3797607">
                  <a:extLst>
                    <a:ext uri="{9D8B030D-6E8A-4147-A177-3AD203B41FA5}">
                      <a16:colId xmlns:a16="http://schemas.microsoft.com/office/drawing/2014/main" val="357096861"/>
                    </a:ext>
                  </a:extLst>
                </a:gridCol>
              </a:tblGrid>
              <a:tr h="397749">
                <a:tc>
                  <a:txBody>
                    <a:bodyPr/>
                    <a:lstStyle/>
                    <a:p>
                      <a:pPr algn="ctr"/>
                      <a:r>
                        <a:rPr lang="en-US" sz="2400" dirty="0">
                          <a:solidFill>
                            <a:schemeClr val="bg1"/>
                          </a:solidFill>
                          <a:latin typeface="Amazon Ember" panose="02000000000000000000" pitchFamily="2" charset="0"/>
                          <a:ea typeface="Amazon Ember" panose="02000000000000000000" pitchFamily="2" charset="0"/>
                          <a:cs typeface="Amazon Ember Medium" panose="020B0603020204030204" pitchFamily="34" charset="0"/>
                        </a:rPr>
                        <a:t>If</a:t>
                      </a:r>
                      <a:r>
                        <a:rPr lang="en-US" sz="2400" baseline="0" dirty="0">
                          <a:solidFill>
                            <a:schemeClr val="bg1"/>
                          </a:solidFill>
                          <a:latin typeface="Amazon Ember" panose="02000000000000000000" pitchFamily="2" charset="0"/>
                          <a:ea typeface="Amazon Ember" panose="02000000000000000000" pitchFamily="2" charset="0"/>
                          <a:cs typeface="Amazon Ember Medium" panose="020B0603020204030204" pitchFamily="34" charset="0"/>
                        </a:rPr>
                        <a:t> You Need</a:t>
                      </a:r>
                      <a:endParaRPr lang="en-US" sz="2400" dirty="0">
                        <a:solidFill>
                          <a:schemeClr val="bg1"/>
                        </a:solidFill>
                        <a:latin typeface="Amazon Ember" panose="02000000000000000000" pitchFamily="2" charset="0"/>
                        <a:ea typeface="Amazon Ember" panose="02000000000000000000" pitchFamily="2" charset="0"/>
                        <a:cs typeface="Amazon Ember Medium" panose="020B0603020204030204" pitchFamily="34" charset="0"/>
                      </a:endParaRPr>
                    </a:p>
                  </a:txBody>
                  <a:tcPr marL="68580" marR="68580" marT="34290" marB="34290"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2400" dirty="0">
                          <a:latin typeface="Amazon Ember" panose="02000000000000000000" pitchFamily="2" charset="0"/>
                          <a:ea typeface="Amazon Ember" panose="02000000000000000000" pitchFamily="2" charset="0"/>
                          <a:cs typeface="Amazon Ember Medium" panose="020B0603020204030204" pitchFamily="34" charset="0"/>
                        </a:rPr>
                        <a:t>Product Type</a:t>
                      </a:r>
                    </a:p>
                  </a:txBody>
                  <a:tcPr marL="68580" marR="68580" marT="34290" marB="34290" anchor="ctr">
                    <a:lnT w="38100" cap="flat" cmpd="sng" algn="ctr">
                      <a:solidFill>
                        <a:schemeClr val="tx1"/>
                      </a:solidFill>
                      <a:prstDash val="solid"/>
                      <a:round/>
                      <a:headEnd type="none" w="med" len="med"/>
                      <a:tailEnd type="none" w="med" len="med"/>
                    </a:lnT>
                    <a:solidFill>
                      <a:schemeClr val="tx2">
                        <a:lumMod val="75000"/>
                      </a:schemeClr>
                    </a:solidFill>
                  </a:tcPr>
                </a:tc>
                <a:tc>
                  <a:txBody>
                    <a:bodyPr/>
                    <a:lstStyle/>
                    <a:p>
                      <a:pPr algn="ctr"/>
                      <a:r>
                        <a:rPr lang="en-US" sz="2400" dirty="0">
                          <a:latin typeface="Amazon Ember" panose="02000000000000000000" pitchFamily="2" charset="0"/>
                          <a:ea typeface="Amazon Ember" panose="02000000000000000000" pitchFamily="2" charset="0"/>
                          <a:cs typeface="Amazon Ember Medium" panose="020B0603020204030204" pitchFamily="34" charset="0"/>
                        </a:rPr>
                        <a:t>Consider Using</a:t>
                      </a:r>
                    </a:p>
                  </a:txBody>
                  <a:tcPr marL="68580" marR="68580" marT="34290" marB="34290"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2">
                        <a:lumMod val="75000"/>
                      </a:schemeClr>
                    </a:solidFill>
                  </a:tcPr>
                </a:tc>
                <a:extLst>
                  <a:ext uri="{0D108BD9-81ED-4DB2-BD59-A6C34878D82A}">
                    <a16:rowId xmlns:a16="http://schemas.microsoft.com/office/drawing/2014/main" val="1564790236"/>
                  </a:ext>
                </a:extLst>
              </a:tr>
              <a:tr h="860433">
                <a:tc>
                  <a:txBody>
                    <a:bodyPr/>
                    <a:lstStyle/>
                    <a:p>
                      <a:pPr algn="ctr"/>
                      <a:r>
                        <a:rPr lang="en-US" sz="18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Managed relational</a:t>
                      </a:r>
                      <a:r>
                        <a:rPr lang="en-US" sz="1800" baseline="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 database that is launched with a choice of six popular database engines</a:t>
                      </a:r>
                      <a:endParaRPr lang="en-US" sz="18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68580" marR="68580" marT="34290" marB="34290" anchor="ctr">
                    <a:lnL w="38100" cap="flat" cmpd="sng" algn="ctr">
                      <a:solidFill>
                        <a:schemeClr val="tx1"/>
                      </a:solidFill>
                      <a:prstDash val="solid"/>
                      <a:round/>
                      <a:headEnd type="none" w="med" len="med"/>
                      <a:tailEnd type="none" w="med" len="med"/>
                    </a:lnL>
                    <a:solidFill>
                      <a:schemeClr val="accent1"/>
                    </a:solidFill>
                  </a:tcPr>
                </a:tc>
                <a:tc>
                  <a:txBody>
                    <a:bodyPr/>
                    <a:lstStyle/>
                    <a:p>
                      <a:pPr algn="ctr"/>
                      <a:r>
                        <a:rPr lang="en-US" sz="1800" dirty="0">
                          <a:latin typeface="Amazon Ember" panose="02000000000000000000" pitchFamily="2" charset="0"/>
                          <a:ea typeface="Amazon Ember" panose="02000000000000000000" pitchFamily="2" charset="0"/>
                          <a:cs typeface="Amazon Ember Light" panose="020B0403020204020204" pitchFamily="34" charset="0"/>
                        </a:rPr>
                        <a:t>Relational database</a:t>
                      </a:r>
                    </a:p>
                  </a:txBody>
                  <a:tcPr marL="68580" marR="68580" marT="34290" marB="34290" anchor="ctr"/>
                </a:tc>
                <a:tc>
                  <a:txBody>
                    <a:bodyPr/>
                    <a:lstStyle/>
                    <a:p>
                      <a:pPr algn="ctr"/>
                      <a:r>
                        <a:rPr lang="en-US" sz="1800" b="1" dirty="0">
                          <a:latin typeface="Amazon Ember" panose="02000000000000000000" pitchFamily="2" charset="0"/>
                          <a:ea typeface="Amazon Ember" panose="02000000000000000000" pitchFamily="2" charset="0"/>
                          <a:cs typeface="Amazon Ember Light" panose="020B0403020204020204" pitchFamily="34" charset="0"/>
                        </a:rPr>
                        <a:t>Amazon RDS</a:t>
                      </a:r>
                    </a:p>
                  </a:txBody>
                  <a:tcPr marL="68580" marR="68580" marT="34290" marB="3429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85925559"/>
                  </a:ext>
                </a:extLst>
              </a:tr>
              <a:tr h="756006">
                <a:tc>
                  <a:txBody>
                    <a:bodyPr/>
                    <a:lstStyle/>
                    <a:p>
                      <a:pPr algn="ctr"/>
                      <a:r>
                        <a:rPr lang="en-US" sz="18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MySQL- and PostgreSQL-compatible relational database built for the cloud</a:t>
                      </a:r>
                    </a:p>
                  </a:txBody>
                  <a:tcPr marL="68580" marR="68580" marT="34290" marB="34290" anchor="ctr">
                    <a:lnL w="38100" cap="flat" cmpd="sng" algn="ctr">
                      <a:solidFill>
                        <a:schemeClr val="tx1"/>
                      </a:solidFill>
                      <a:prstDash val="solid"/>
                      <a:round/>
                      <a:headEnd type="none" w="med" len="med"/>
                      <a:tailEnd type="none" w="med" len="med"/>
                    </a:lnL>
                    <a:solidFill>
                      <a:schemeClr val="accent1"/>
                    </a:solidFill>
                  </a:tcPr>
                </a:tc>
                <a:tc>
                  <a:txBody>
                    <a:bodyPr/>
                    <a:lstStyle/>
                    <a:p>
                      <a:pPr algn="ctr"/>
                      <a:r>
                        <a:rPr lang="en-US" sz="1800" dirty="0">
                          <a:latin typeface="Amazon Ember" panose="02000000000000000000" pitchFamily="2" charset="0"/>
                          <a:ea typeface="Amazon Ember" panose="02000000000000000000" pitchFamily="2" charset="0"/>
                          <a:cs typeface="Amazon Ember Light" panose="020B0403020204020204" pitchFamily="34" charset="0"/>
                        </a:rPr>
                        <a:t>Relational database</a:t>
                      </a:r>
                    </a:p>
                  </a:txBody>
                  <a:tcPr marL="68580" marR="68580" marT="34290" marB="34290" anchor="ctr"/>
                </a:tc>
                <a:tc>
                  <a:txBody>
                    <a:bodyPr/>
                    <a:lstStyle/>
                    <a:p>
                      <a:pPr algn="ctr"/>
                      <a:r>
                        <a:rPr lang="en-US" sz="1800" b="1" dirty="0">
                          <a:latin typeface="Amazon Ember" panose="02000000000000000000" pitchFamily="2" charset="0"/>
                          <a:ea typeface="Amazon Ember" panose="02000000000000000000" pitchFamily="2" charset="0"/>
                          <a:cs typeface="Amazon Ember Light" panose="020B0403020204020204" pitchFamily="34" charset="0"/>
                        </a:rPr>
                        <a:t>Amazon Aurora</a:t>
                      </a:r>
                    </a:p>
                  </a:txBody>
                  <a:tcPr marL="68580" marR="68580" marT="34290" marB="3429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91405526"/>
                  </a:ext>
                </a:extLst>
              </a:tr>
              <a:tr h="756006">
                <a:tc>
                  <a:txBody>
                    <a:bodyPr/>
                    <a:lstStyle/>
                    <a:p>
                      <a:pPr algn="ctr"/>
                      <a:r>
                        <a:rPr lang="en-US" sz="18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Fully</a:t>
                      </a:r>
                      <a:r>
                        <a:rPr lang="en-US" sz="1800" baseline="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 managed NoSQL database </a:t>
                      </a:r>
                      <a:endParaRPr lang="en-US" sz="18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68580" marR="68580" marT="34290" marB="34290" anchor="ctr">
                    <a:lnL w="38100" cap="flat" cmpd="sng" algn="ctr">
                      <a:solidFill>
                        <a:schemeClr val="tx1"/>
                      </a:solidFill>
                      <a:prstDash val="solid"/>
                      <a:round/>
                      <a:headEnd type="none" w="med" len="med"/>
                      <a:tailEnd type="none" w="med" len="med"/>
                    </a:lnL>
                    <a:solidFill>
                      <a:schemeClr val="accent1"/>
                    </a:solidFill>
                  </a:tcPr>
                </a:tc>
                <a:tc>
                  <a:txBody>
                    <a:bodyPr/>
                    <a:lstStyle/>
                    <a:p>
                      <a:pPr algn="ctr"/>
                      <a:r>
                        <a:rPr lang="en-US" sz="1800" dirty="0">
                          <a:latin typeface="Amazon Ember" panose="02000000000000000000" pitchFamily="2" charset="0"/>
                          <a:ea typeface="Amazon Ember" panose="02000000000000000000" pitchFamily="2" charset="0"/>
                          <a:cs typeface="Amazon Ember Light" panose="020B0403020204020204" pitchFamily="34" charset="0"/>
                        </a:rPr>
                        <a:t>NoSQL</a:t>
                      </a: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 database</a:t>
                      </a:r>
                      <a:endParaRPr lang="en-US" sz="1800" dirty="0">
                        <a:latin typeface="Amazon Ember" panose="02000000000000000000" pitchFamily="2" charset="0"/>
                        <a:ea typeface="Amazon Ember" panose="02000000000000000000" pitchFamily="2" charset="0"/>
                        <a:cs typeface="Amazon Ember Light" panose="020B0403020204020204" pitchFamily="34" charset="0"/>
                      </a:endParaRPr>
                    </a:p>
                  </a:txBody>
                  <a:tcPr marL="68580" marR="68580" marT="34290" marB="34290" anchor="ctr"/>
                </a:tc>
                <a:tc>
                  <a:txBody>
                    <a:bodyPr/>
                    <a:lstStyle/>
                    <a:p>
                      <a:pPr algn="ctr"/>
                      <a:r>
                        <a:rPr lang="en-US" sz="1800" b="1" dirty="0">
                          <a:latin typeface="Amazon Ember" panose="02000000000000000000" pitchFamily="2" charset="0"/>
                          <a:ea typeface="Amazon Ember" panose="02000000000000000000" pitchFamily="2" charset="0"/>
                          <a:cs typeface="Amazon Ember Light" panose="020B0403020204020204" pitchFamily="34" charset="0"/>
                        </a:rPr>
                        <a:t>Amazon DynamoDB</a:t>
                      </a:r>
                    </a:p>
                  </a:txBody>
                  <a:tcPr marL="68580" marR="68580" marT="34290" marB="3429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4385076"/>
                  </a:ext>
                </a:extLst>
              </a:tr>
              <a:tr h="756006">
                <a:tc>
                  <a:txBody>
                    <a:bodyPr/>
                    <a:lstStyle/>
                    <a:p>
                      <a:pPr algn="ctr"/>
                      <a:r>
                        <a:rPr lang="en-US" sz="18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Managed graph database</a:t>
                      </a:r>
                    </a:p>
                  </a:txBody>
                  <a:tcPr marL="68580" marR="68580" marT="34290" marB="34290" anchor="ctr">
                    <a:lnL w="38100" cap="flat" cmpd="sng" algn="ctr">
                      <a:solidFill>
                        <a:schemeClr val="tx1"/>
                      </a:solidFill>
                      <a:prstDash val="solid"/>
                      <a:round/>
                      <a:headEnd type="none" w="med" len="med"/>
                      <a:tailEnd type="none" w="med" len="med"/>
                    </a:lnL>
                    <a:solidFill>
                      <a:schemeClr val="accent1"/>
                    </a:solidFill>
                  </a:tcPr>
                </a:tc>
                <a:tc>
                  <a:txBody>
                    <a:bodyPr/>
                    <a:lstStyle/>
                    <a:p>
                      <a:pPr algn="ctr"/>
                      <a:r>
                        <a:rPr lang="en-US" sz="1800" dirty="0">
                          <a:latin typeface="Amazon Ember" panose="02000000000000000000" pitchFamily="2" charset="0"/>
                          <a:ea typeface="Amazon Ember" panose="02000000000000000000" pitchFamily="2" charset="0"/>
                          <a:cs typeface="Amazon Ember Light" panose="020B0403020204020204" pitchFamily="34" charset="0"/>
                        </a:rPr>
                        <a:t>NoSQL database</a:t>
                      </a:r>
                    </a:p>
                  </a:txBody>
                  <a:tcPr marL="68580" marR="68580" marT="34290" marB="34290" anchor="ctr"/>
                </a:tc>
                <a:tc>
                  <a:txBody>
                    <a:bodyPr/>
                    <a:lstStyle/>
                    <a:p>
                      <a:pPr algn="ctr"/>
                      <a:r>
                        <a:rPr lang="en-US" sz="1800" b="1" dirty="0">
                          <a:latin typeface="Amazon Ember" panose="02000000000000000000" pitchFamily="2" charset="0"/>
                          <a:ea typeface="Amazon Ember" panose="02000000000000000000" pitchFamily="2" charset="0"/>
                          <a:cs typeface="Amazon Ember Light" panose="020B0403020204020204" pitchFamily="34" charset="0"/>
                        </a:rPr>
                        <a:t>Amazon Neptune</a:t>
                      </a:r>
                    </a:p>
                  </a:txBody>
                  <a:tcPr marL="68580" marR="68580" marT="34290" marB="3429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44043433"/>
                  </a:ext>
                </a:extLst>
              </a:tr>
              <a:tr h="756006">
                <a:tc>
                  <a:txBody>
                    <a:bodyPr/>
                    <a:lstStyle/>
                    <a:p>
                      <a:pPr algn="ctr"/>
                      <a:r>
                        <a:rPr lang="en-US" sz="18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Managed Redis key-value store</a:t>
                      </a:r>
                    </a:p>
                  </a:txBody>
                  <a:tcPr marL="68580" marR="68580" marT="34290" marB="34290" anchor="ctr">
                    <a:lnL w="38100" cap="flat" cmpd="sng" algn="ctr">
                      <a:solidFill>
                        <a:schemeClr val="tx1"/>
                      </a:solidFill>
                      <a:prstDash val="solid"/>
                      <a:round/>
                      <a:headEnd type="none" w="med" len="med"/>
                      <a:tailEnd type="none" w="med" len="med"/>
                    </a:lnL>
                    <a:solidFill>
                      <a:schemeClr val="accent1"/>
                    </a:solidFill>
                  </a:tcPr>
                </a:tc>
                <a:tc>
                  <a:txBody>
                    <a:bodyPr/>
                    <a:lstStyle/>
                    <a:p>
                      <a:pPr algn="ctr"/>
                      <a:r>
                        <a:rPr lang="en-US" sz="1800" dirty="0">
                          <a:latin typeface="Amazon Ember" panose="02000000000000000000" pitchFamily="2" charset="0"/>
                          <a:ea typeface="Amazon Ember" panose="02000000000000000000" pitchFamily="2" charset="0"/>
                          <a:cs typeface="Amazon Ember Light" panose="020B0403020204020204" pitchFamily="34" charset="0"/>
                        </a:rPr>
                        <a:t>NoSQL database</a:t>
                      </a:r>
                    </a:p>
                  </a:txBody>
                  <a:tcPr marL="68580" marR="68580" marT="34290" marB="34290" anchor="ctr"/>
                </a:tc>
                <a:tc>
                  <a:txBody>
                    <a:bodyPr/>
                    <a:lstStyle/>
                    <a:p>
                      <a:pPr algn="ctr"/>
                      <a:r>
                        <a:rPr lang="en-US" sz="1800" b="1" dirty="0">
                          <a:latin typeface="Amazon Ember" panose="02000000000000000000" pitchFamily="2" charset="0"/>
                          <a:ea typeface="Amazon Ember" panose="02000000000000000000" pitchFamily="2" charset="0"/>
                          <a:cs typeface="Amazon Ember Light" panose="020B0403020204020204" pitchFamily="34" charset="0"/>
                        </a:rPr>
                        <a:t>Amazon ElastiCache</a:t>
                      </a:r>
                    </a:p>
                  </a:txBody>
                  <a:tcPr marL="68580" marR="68580" marT="34290" marB="34290"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31844883"/>
                  </a:ext>
                </a:extLst>
              </a:tr>
              <a:tr h="756006">
                <a:tc>
                  <a:txBody>
                    <a:bodyPr/>
                    <a:lstStyle/>
                    <a:p>
                      <a:pPr algn="ctr"/>
                      <a:r>
                        <a:rPr lang="en-US" sz="18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Columnar storage SQL data warehouse</a:t>
                      </a:r>
                    </a:p>
                  </a:txBody>
                  <a:tcPr marL="68580" marR="68580" marT="34290" marB="3429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1"/>
                    </a:solidFill>
                  </a:tcPr>
                </a:tc>
                <a:tc>
                  <a:txBody>
                    <a:bodyPr/>
                    <a:lstStyle/>
                    <a:p>
                      <a:pPr algn="ctr"/>
                      <a:r>
                        <a:rPr lang="en-US" sz="1800" dirty="0">
                          <a:latin typeface="Amazon Ember" panose="02000000000000000000" pitchFamily="2" charset="0"/>
                          <a:ea typeface="Amazon Ember" panose="02000000000000000000" pitchFamily="2" charset="0"/>
                          <a:cs typeface="Amazon Ember Light" panose="020B0403020204020204" pitchFamily="34" charset="0"/>
                        </a:rPr>
                        <a:t>Relational database</a:t>
                      </a:r>
                    </a:p>
                  </a:txBody>
                  <a:tcPr marL="68580" marR="68580" marT="34290" marB="34290" anchor="ctr">
                    <a:lnB w="38100" cap="flat" cmpd="sng" algn="ctr">
                      <a:solidFill>
                        <a:schemeClr val="tx1"/>
                      </a:solidFill>
                      <a:prstDash val="solid"/>
                      <a:round/>
                      <a:headEnd type="none" w="med" len="med"/>
                      <a:tailEnd type="none" w="med" len="med"/>
                    </a:lnB>
                  </a:tcPr>
                </a:tc>
                <a:tc>
                  <a:txBody>
                    <a:bodyPr/>
                    <a:lstStyle/>
                    <a:p>
                      <a:pPr algn="ctr"/>
                      <a:r>
                        <a:rPr lang="en-US" sz="1800" b="1" dirty="0">
                          <a:latin typeface="Amazon Ember" panose="02000000000000000000" pitchFamily="2" charset="0"/>
                          <a:ea typeface="Amazon Ember" panose="02000000000000000000" pitchFamily="2" charset="0"/>
                          <a:cs typeface="Amazon Ember Light" panose="020B0403020204020204" pitchFamily="34" charset="0"/>
                        </a:rPr>
                        <a:t>Amazon Redshift</a:t>
                      </a:r>
                    </a:p>
                  </a:txBody>
                  <a:tcPr marL="68580" marR="68580" marT="34290" marB="3429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2965257"/>
                  </a:ext>
                </a:extLst>
              </a:tr>
            </a:tbl>
          </a:graphicData>
        </a:graphic>
      </p:graphicFrame>
      <p:sp>
        <p:nvSpPr>
          <p:cNvPr id="5" name="Footer Placeholder 2"/>
          <p:cNvSpPr>
            <a:spLocks noGrp="1"/>
          </p:cNvSpPr>
          <p:nvPr>
            <p:ph type="ftr" sz="quarter" idx="4294967295"/>
          </p:nvPr>
        </p:nvSpPr>
        <p:spPr>
          <a:xfrm>
            <a:off x="419100" y="6356350"/>
            <a:ext cx="6871048" cy="365125"/>
          </a:xfrm>
          <a:prstGeom prst="rect">
            <a:avLst/>
          </a:prstGeom>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mazon Ember Light" panose="020B0403020204020204" pitchFamily="34" charset="0"/>
              </a:rPr>
              <a:t>Distributed and Cloud Computing - Fall 2021</a:t>
            </a:r>
            <a:endParaRPr kumimoji="0" lang="en-US" sz="1000" b="0"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0025588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lnSpcReduction="10000"/>
          </a:bodyPr>
          <a:lstStyle/>
          <a:p>
            <a:pPr>
              <a:lnSpc>
                <a:spcPct val="110000"/>
              </a:lnSpc>
            </a:pPr>
            <a:r>
              <a:rPr lang="en-US" dirty="0">
                <a:solidFill>
                  <a:schemeClr val="bg1">
                    <a:lumMod val="50000"/>
                  </a:schemeClr>
                </a:solidFill>
              </a:rPr>
              <a:t>The emergence of NoSQL to overcome the limitations of RDBMS for a certain type of applications</a:t>
            </a:r>
          </a:p>
          <a:p>
            <a:pPr marL="0" indent="0">
              <a:lnSpc>
                <a:spcPct val="110000"/>
              </a:lnSpc>
              <a:buNone/>
            </a:pPr>
            <a:endParaRPr lang="en-US" dirty="0"/>
          </a:p>
          <a:p>
            <a:pPr>
              <a:lnSpc>
                <a:spcPct val="110000"/>
              </a:lnSpc>
            </a:pPr>
            <a:r>
              <a:rPr lang="en-US" dirty="0">
                <a:solidFill>
                  <a:schemeClr val="bg1">
                    <a:lumMod val="50000"/>
                  </a:schemeClr>
                </a:solidFill>
              </a:rPr>
              <a:t>Data Modeling for NoSQL systems.</a:t>
            </a:r>
          </a:p>
          <a:p>
            <a:pPr marL="0" indent="0">
              <a:lnSpc>
                <a:spcPct val="110000"/>
              </a:lnSpc>
              <a:buNone/>
            </a:pPr>
            <a:endParaRPr lang="en-US" dirty="0">
              <a:solidFill>
                <a:schemeClr val="bg1">
                  <a:lumMod val="65000"/>
                </a:schemeClr>
              </a:solidFill>
            </a:endParaRPr>
          </a:p>
          <a:p>
            <a:pPr>
              <a:lnSpc>
                <a:spcPct val="110000"/>
              </a:lnSpc>
            </a:pPr>
            <a:r>
              <a:rPr lang="en-US" dirty="0"/>
              <a:t>Trading Consistency for Availability &amp; the CAP theorem.</a:t>
            </a:r>
          </a:p>
          <a:p>
            <a:pPr>
              <a:lnSpc>
                <a:spcPct val="110000"/>
              </a:lnSpc>
            </a:pPr>
            <a:endParaRPr lang="en-US" dirty="0">
              <a:solidFill>
                <a:schemeClr val="bg1">
                  <a:lumMod val="65000"/>
                </a:schemeClr>
              </a:solidFill>
            </a:endParaRPr>
          </a:p>
          <a:p>
            <a:pPr>
              <a:lnSpc>
                <a:spcPct val="110000"/>
              </a:lnSpc>
            </a:pPr>
            <a:r>
              <a:rPr lang="en-US" dirty="0">
                <a:solidFill>
                  <a:schemeClr val="bg1">
                    <a:lumMod val="65000"/>
                  </a:schemeClr>
                </a:solidFill>
              </a:rPr>
              <a:t>Amazon DynamoDB</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BD332752-9405-3B49-87A2-9A38CAF0CA50}" type="slidenum">
              <a:rPr lang="en-US" smtClean="0"/>
              <a:t>71</a:t>
            </a:fld>
            <a:endParaRPr lang="en-US"/>
          </a:p>
        </p:txBody>
      </p:sp>
      <p:sp>
        <p:nvSpPr>
          <p:cNvPr id="5" name="Footer Placeholder 4">
            <a:extLst>
              <a:ext uri="{FF2B5EF4-FFF2-40B4-BE49-F238E27FC236}">
                <a16:creationId xmlns:a16="http://schemas.microsoft.com/office/drawing/2014/main" id="{F55895EF-605D-254E-A16A-0CE929EA83F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377264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consistency</a:t>
            </a:r>
          </a:p>
        </p:txBody>
      </p:sp>
      <p:sp>
        <p:nvSpPr>
          <p:cNvPr id="3" name="Content Placeholder 2"/>
          <p:cNvSpPr>
            <a:spLocks noGrp="1"/>
          </p:cNvSpPr>
          <p:nvPr>
            <p:ph idx="1"/>
          </p:nvPr>
        </p:nvSpPr>
        <p:spPr/>
        <p:txBody>
          <a:bodyPr>
            <a:normAutofit fontScale="85000" lnSpcReduction="20000"/>
          </a:bodyPr>
          <a:lstStyle/>
          <a:p>
            <a:pPr>
              <a:lnSpc>
                <a:spcPct val="120000"/>
              </a:lnSpc>
            </a:pPr>
            <a:r>
              <a:rPr lang="en-US" dirty="0"/>
              <a:t>One of the biggest differences a centralized relational database to a cluster-oriented NoSQL database is in how you think about </a:t>
            </a:r>
            <a:r>
              <a:rPr lang="en-US" b="1" dirty="0">
                <a:solidFill>
                  <a:srgbClr val="FF0000"/>
                </a:solidFill>
              </a:rPr>
              <a:t>consistency</a:t>
            </a:r>
            <a:r>
              <a:rPr lang="en-US" dirty="0"/>
              <a:t>.</a:t>
            </a:r>
          </a:p>
          <a:p>
            <a:pPr>
              <a:lnSpc>
                <a:spcPct val="120000"/>
              </a:lnSpc>
            </a:pPr>
            <a:endParaRPr lang="en-US" dirty="0"/>
          </a:p>
          <a:p>
            <a:pPr>
              <a:lnSpc>
                <a:spcPct val="120000"/>
              </a:lnSpc>
            </a:pPr>
            <a:r>
              <a:rPr lang="en-US" dirty="0"/>
              <a:t>Relational databases exhibit </a:t>
            </a:r>
            <a:r>
              <a:rPr lang="en-US" b="1" dirty="0">
                <a:solidFill>
                  <a:srgbClr val="FF0000"/>
                </a:solidFill>
              </a:rPr>
              <a:t>strong consistency </a:t>
            </a:r>
            <a:r>
              <a:rPr lang="en-US" dirty="0"/>
              <a:t>by avoiding all the various inconsistencies (using ACID).</a:t>
            </a:r>
          </a:p>
          <a:p>
            <a:pPr>
              <a:lnSpc>
                <a:spcPct val="120000"/>
              </a:lnSpc>
            </a:pPr>
            <a:endParaRPr lang="en-US" dirty="0"/>
          </a:p>
          <a:p>
            <a:pPr>
              <a:lnSpc>
                <a:spcPct val="120000"/>
              </a:lnSpc>
            </a:pPr>
            <a:r>
              <a:rPr lang="en-US" dirty="0"/>
              <a:t>The NoSQL world define new </a:t>
            </a:r>
            <a:r>
              <a:rPr lang="en-US" b="1" dirty="0">
                <a:solidFill>
                  <a:srgbClr val="FF0000"/>
                </a:solidFill>
              </a:rPr>
              <a:t>relaxed consistency </a:t>
            </a:r>
            <a:r>
              <a:rPr lang="en-US" dirty="0"/>
              <a:t>measures, for example, </a:t>
            </a:r>
            <a:r>
              <a:rPr lang="en-US" b="1" dirty="0">
                <a:solidFill>
                  <a:srgbClr val="FF0000"/>
                </a:solidFill>
              </a:rPr>
              <a:t>eventual consistency</a:t>
            </a:r>
            <a:r>
              <a:rPr lang="en-US" b="1" dirty="0"/>
              <a:t>.</a:t>
            </a:r>
          </a:p>
          <a:p>
            <a:pPr>
              <a:lnSpc>
                <a:spcPct val="120000"/>
              </a:lnSpc>
            </a:pPr>
            <a:endParaRPr lang="en-US" b="1" dirty="0"/>
          </a:p>
          <a:p>
            <a:pPr marL="0" indent="0">
              <a:buNone/>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72</a:t>
            </a:fld>
            <a:endParaRPr lang="en-US"/>
          </a:p>
        </p:txBody>
      </p:sp>
      <p:sp>
        <p:nvSpPr>
          <p:cNvPr id="5" name="Footer Placeholder 4">
            <a:extLst>
              <a:ext uri="{FF2B5EF4-FFF2-40B4-BE49-F238E27FC236}">
                <a16:creationId xmlns:a16="http://schemas.microsoft.com/office/drawing/2014/main" id="{1BC972A1-3D4F-4E41-990B-4A1E859AB679}"/>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62724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745" y="115743"/>
            <a:ext cx="10515600" cy="1325563"/>
          </a:xfrm>
        </p:spPr>
        <p:txBody>
          <a:bodyPr/>
          <a:lstStyle/>
          <a:p>
            <a:r>
              <a:rPr lang="en-US" dirty="0"/>
              <a:t>Replication and Inconsistency</a:t>
            </a:r>
          </a:p>
        </p:txBody>
      </p:sp>
      <p:sp>
        <p:nvSpPr>
          <p:cNvPr id="4" name="Slide Number Placeholder 3"/>
          <p:cNvSpPr>
            <a:spLocks noGrp="1"/>
          </p:cNvSpPr>
          <p:nvPr>
            <p:ph type="sldNum" sz="quarter" idx="12"/>
          </p:nvPr>
        </p:nvSpPr>
        <p:spPr/>
        <p:txBody>
          <a:bodyPr/>
          <a:lstStyle/>
          <a:p>
            <a:fld id="{BD332752-9405-3B49-87A2-9A38CAF0CA50}" type="slidenum">
              <a:rPr lang="en-US" smtClean="0"/>
              <a:t>73</a:t>
            </a:fld>
            <a:endParaRPr lang="en-US"/>
          </a:p>
        </p:txBody>
      </p:sp>
      <p:pic>
        <p:nvPicPr>
          <p:cNvPr id="5" name="Picture 4"/>
          <p:cNvPicPr>
            <a:picLocks noChangeAspect="1"/>
          </p:cNvPicPr>
          <p:nvPr/>
        </p:nvPicPr>
        <p:blipFill>
          <a:blip r:embed="rId2"/>
          <a:stretch>
            <a:fillRect/>
          </a:stretch>
        </p:blipFill>
        <p:spPr>
          <a:xfrm>
            <a:off x="1461655" y="1353633"/>
            <a:ext cx="8769927" cy="5090391"/>
          </a:xfrm>
          <a:prstGeom prst="rect">
            <a:avLst/>
          </a:prstGeom>
        </p:spPr>
      </p:pic>
      <p:sp>
        <p:nvSpPr>
          <p:cNvPr id="3" name="Footer Placeholder 2">
            <a:extLst>
              <a:ext uri="{FF2B5EF4-FFF2-40B4-BE49-F238E27FC236}">
                <a16:creationId xmlns:a16="http://schemas.microsoft.com/office/drawing/2014/main" id="{264DF03A-EC2C-1747-B946-05653518D03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0605434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Eventual Consistency</a:t>
            </a:r>
          </a:p>
        </p:txBody>
      </p:sp>
      <p:sp>
        <p:nvSpPr>
          <p:cNvPr id="3" name="Content Placeholder 2"/>
          <p:cNvSpPr>
            <a:spLocks noGrp="1"/>
          </p:cNvSpPr>
          <p:nvPr>
            <p:ph idx="1"/>
          </p:nvPr>
        </p:nvSpPr>
        <p:spPr/>
        <p:txBody>
          <a:bodyPr>
            <a:normAutofit fontScale="92500"/>
          </a:bodyPr>
          <a:lstStyle/>
          <a:p>
            <a:pPr>
              <a:lnSpc>
                <a:spcPct val="110000"/>
              </a:lnSpc>
            </a:pPr>
            <a:r>
              <a:rPr lang="en-US" b="1" dirty="0"/>
              <a:t>Eventual consistency </a:t>
            </a:r>
            <a:r>
              <a:rPr lang="en-US" dirty="0"/>
              <a:t>means that, at any point in time, nodes may have replication inconsistencies but, if there are no further updates, eventually all nodes will be updated to the same value. </a:t>
            </a:r>
          </a:p>
          <a:p>
            <a:pPr lvl="1">
              <a:lnSpc>
                <a:spcPct val="110000"/>
              </a:lnSpc>
            </a:pPr>
            <a:r>
              <a:rPr lang="en-US" dirty="0"/>
              <a:t>Data that is out of date is generally referred to as </a:t>
            </a:r>
            <a:r>
              <a:rPr lang="en-US" b="1" dirty="0"/>
              <a:t>stale</a:t>
            </a:r>
            <a:r>
              <a:rPr lang="en-US" dirty="0"/>
              <a:t>.</a:t>
            </a:r>
          </a:p>
          <a:p>
            <a:pPr>
              <a:lnSpc>
                <a:spcPct val="110000"/>
              </a:lnSpc>
            </a:pPr>
            <a:endParaRPr lang="en-US" dirty="0"/>
          </a:p>
          <a:p>
            <a:pPr>
              <a:lnSpc>
                <a:spcPct val="110000"/>
              </a:lnSpc>
            </a:pPr>
            <a:r>
              <a:rPr lang="en-US" dirty="0"/>
              <a:t>Consistency guarantees aren’t something that’s global to an application.</a:t>
            </a:r>
          </a:p>
          <a:p>
            <a:pPr lvl="1">
              <a:lnSpc>
                <a:spcPct val="110000"/>
              </a:lnSpc>
            </a:pPr>
            <a:r>
              <a:rPr lang="en-US" dirty="0">
                <a:highlight>
                  <a:srgbClr val="FFFF00"/>
                </a:highlight>
              </a:rPr>
              <a:t>You can usually specify the level of consistency you want with individual requests.</a:t>
            </a:r>
          </a:p>
          <a:p>
            <a:pPr lvl="1">
              <a:lnSpc>
                <a:spcPct val="110000"/>
              </a:lnSpc>
            </a:pPr>
            <a:r>
              <a:rPr lang="en-US" dirty="0"/>
              <a:t>This allows you to use </a:t>
            </a:r>
            <a:r>
              <a:rPr lang="en-US" b="1" dirty="0"/>
              <a:t>weak consistency </a:t>
            </a:r>
            <a:r>
              <a:rPr lang="en-US" dirty="0"/>
              <a:t>most of the time when it isn’t an issue but request </a:t>
            </a:r>
            <a:r>
              <a:rPr lang="en-US" b="1" dirty="0"/>
              <a:t>strong consistency </a:t>
            </a:r>
            <a:r>
              <a:rPr lang="en-US" dirty="0"/>
              <a:t>when it is.</a:t>
            </a:r>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74</a:t>
            </a:fld>
            <a:endParaRPr lang="en-US"/>
          </a:p>
        </p:txBody>
      </p:sp>
      <p:sp>
        <p:nvSpPr>
          <p:cNvPr id="5" name="Footer Placeholder 4">
            <a:extLst>
              <a:ext uri="{FF2B5EF4-FFF2-40B4-BE49-F238E27FC236}">
                <a16:creationId xmlns:a16="http://schemas.microsoft.com/office/drawing/2014/main" id="{E3499DE8-7C5E-EA40-8CE5-04DA4F5C6A5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706326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Eventual Consistency- A Facebook Example (1/3)</a:t>
            </a:r>
          </a:p>
        </p:txBody>
      </p:sp>
      <p:sp>
        <p:nvSpPr>
          <p:cNvPr id="3" name="Content Placeholder 2"/>
          <p:cNvSpPr>
            <a:spLocks noGrp="1"/>
          </p:cNvSpPr>
          <p:nvPr>
            <p:ph idx="1"/>
          </p:nvPr>
        </p:nvSpPr>
        <p:spPr/>
        <p:txBody>
          <a:bodyPr/>
          <a:lstStyle/>
          <a:p>
            <a:r>
              <a:rPr lang="en-US" dirty="0"/>
              <a:t>Bob finds an interesting story and shares with Alice by posting on her Facebook wall</a:t>
            </a:r>
          </a:p>
          <a:p>
            <a:r>
              <a:rPr lang="en-US" dirty="0"/>
              <a:t>Bob asks Alice to check it out</a:t>
            </a:r>
          </a:p>
          <a:p>
            <a:r>
              <a:rPr lang="en-US" dirty="0"/>
              <a:t>Alice logs in her account, checks her Facebook wall but finds:</a:t>
            </a:r>
          </a:p>
          <a:p>
            <a:pPr marL="0" indent="0">
              <a:buNone/>
            </a:pPr>
            <a:r>
              <a:rPr lang="en-US" dirty="0"/>
              <a:t>	- </a:t>
            </a:r>
            <a:r>
              <a:rPr lang="en-US" b="1" dirty="0"/>
              <a:t>Nothing is there!</a:t>
            </a:r>
          </a:p>
        </p:txBody>
      </p:sp>
      <p:pic>
        <p:nvPicPr>
          <p:cNvPr id="4" name="Picture 3"/>
          <p:cNvPicPr>
            <a:picLocks noChangeAspect="1"/>
          </p:cNvPicPr>
          <p:nvPr/>
        </p:nvPicPr>
        <p:blipFill>
          <a:blip r:embed="rId3"/>
          <a:stretch>
            <a:fillRect/>
          </a:stretch>
        </p:blipFill>
        <p:spPr>
          <a:xfrm>
            <a:off x="2247226" y="5072142"/>
            <a:ext cx="2417519" cy="1468979"/>
          </a:xfrm>
          <a:prstGeom prst="rect">
            <a:avLst/>
          </a:prstGeom>
        </p:spPr>
      </p:pic>
      <p:pic>
        <p:nvPicPr>
          <p:cNvPr id="5" name="Picture 4"/>
          <p:cNvPicPr>
            <a:picLocks noChangeAspect="1"/>
          </p:cNvPicPr>
          <p:nvPr/>
        </p:nvPicPr>
        <p:blipFill>
          <a:blip r:embed="rId4"/>
          <a:stretch>
            <a:fillRect/>
          </a:stretch>
        </p:blipFill>
        <p:spPr>
          <a:xfrm>
            <a:off x="8023972" y="4684300"/>
            <a:ext cx="1952400" cy="1952400"/>
          </a:xfrm>
          <a:prstGeom prst="rect">
            <a:avLst/>
          </a:prstGeom>
        </p:spPr>
      </p:pic>
      <p:pic>
        <p:nvPicPr>
          <p:cNvPr id="6" name="Picture 5"/>
          <p:cNvPicPr>
            <a:picLocks noChangeAspect="1"/>
          </p:cNvPicPr>
          <p:nvPr/>
        </p:nvPicPr>
        <p:blipFill>
          <a:blip r:embed="rId5"/>
          <a:stretch>
            <a:fillRect/>
          </a:stretch>
        </p:blipFill>
        <p:spPr>
          <a:xfrm>
            <a:off x="5548502" y="4889075"/>
            <a:ext cx="1560652" cy="1560652"/>
          </a:xfrm>
          <a:prstGeom prst="rect">
            <a:avLst/>
          </a:prstGeom>
        </p:spPr>
      </p:pic>
      <p:sp>
        <p:nvSpPr>
          <p:cNvPr id="7" name="Right Arrow 6"/>
          <p:cNvSpPr/>
          <p:nvPr/>
        </p:nvSpPr>
        <p:spPr>
          <a:xfrm>
            <a:off x="4664745" y="5775877"/>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a:off x="7259270" y="5798454"/>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413597" y="4852547"/>
            <a:ext cx="505555" cy="923330"/>
          </a:xfrm>
          <a:prstGeom prst="rect">
            <a:avLst/>
          </a:prstGeom>
          <a:noFill/>
          <a:ln>
            <a:noFill/>
          </a:ln>
        </p:spPr>
        <p:txBody>
          <a:bodyPr wrap="none" lIns="91440" tIns="45720" rIns="91440" bIns="45720">
            <a:spAutoFit/>
          </a:bodyPr>
          <a:lstStyle/>
          <a:p>
            <a:pPr algn="ctr"/>
            <a:r>
              <a:rPr lang="en-US" sz="5400" b="1" dirty="0">
                <a:ln w="12700">
                  <a:solidFill>
                    <a:schemeClr val="tx2">
                      <a:satMod val="155000"/>
                    </a:schemeClr>
                  </a:solidFill>
                  <a:prstDash val="solid"/>
                </a:ln>
                <a:solidFill>
                  <a:schemeClr val="accent5"/>
                </a:solidFill>
                <a:effectLst>
                  <a:outerShdw blurRad="41275" dist="20320" dir="1800000" algn="tl" rotWithShape="0">
                    <a:srgbClr val="000000">
                      <a:alpha val="40000"/>
                    </a:srgbClr>
                  </a:outerShdw>
                </a:effectLst>
              </a:rPr>
              <a:t>?</a:t>
            </a:r>
          </a:p>
        </p:txBody>
      </p:sp>
      <p:sp>
        <p:nvSpPr>
          <p:cNvPr id="10" name="Slide Number Placeholder 9"/>
          <p:cNvSpPr>
            <a:spLocks noGrp="1"/>
          </p:cNvSpPr>
          <p:nvPr>
            <p:ph type="sldNum" sz="quarter" idx="12"/>
          </p:nvPr>
        </p:nvSpPr>
        <p:spPr/>
        <p:txBody>
          <a:bodyPr/>
          <a:lstStyle/>
          <a:p>
            <a:fld id="{BD332752-9405-3B49-87A2-9A38CAF0CA50}" type="slidenum">
              <a:rPr lang="en-US" smtClean="0"/>
              <a:t>75</a:t>
            </a:fld>
            <a:endParaRPr lang="en-US"/>
          </a:p>
        </p:txBody>
      </p:sp>
      <p:sp>
        <p:nvSpPr>
          <p:cNvPr id="11" name="Footer Placeholder 10">
            <a:extLst>
              <a:ext uri="{FF2B5EF4-FFF2-40B4-BE49-F238E27FC236}">
                <a16:creationId xmlns:a16="http://schemas.microsoft.com/office/drawing/2014/main" id="{1D5821E4-6655-EF4B-A075-3975D99B96F9}"/>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717524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Eventual Consistency- A Facebook Example (2/3)</a:t>
            </a:r>
          </a:p>
        </p:txBody>
      </p:sp>
      <p:sp>
        <p:nvSpPr>
          <p:cNvPr id="3" name="Content Placeholder 2"/>
          <p:cNvSpPr>
            <a:spLocks noGrp="1"/>
          </p:cNvSpPr>
          <p:nvPr>
            <p:ph idx="1"/>
          </p:nvPr>
        </p:nvSpPr>
        <p:spPr/>
        <p:txBody>
          <a:bodyPr/>
          <a:lstStyle/>
          <a:p>
            <a:r>
              <a:rPr lang="en-US" dirty="0"/>
              <a:t>Bob tells Alice to wait a bit and check out later</a:t>
            </a:r>
          </a:p>
          <a:p>
            <a:r>
              <a:rPr lang="en-US" dirty="0"/>
              <a:t>Alice waits for a minute or so and checks back:</a:t>
            </a:r>
          </a:p>
          <a:p>
            <a:pPr marL="0" indent="0">
              <a:buNone/>
            </a:pPr>
            <a:r>
              <a:rPr lang="en-US" dirty="0"/>
              <a:t>	- </a:t>
            </a:r>
            <a:r>
              <a:rPr lang="en-US" b="1" dirty="0"/>
              <a:t>She finds the story Bob shared with her!</a:t>
            </a:r>
          </a:p>
        </p:txBody>
      </p:sp>
      <p:pic>
        <p:nvPicPr>
          <p:cNvPr id="4" name="Picture 3"/>
          <p:cNvPicPr>
            <a:picLocks noChangeAspect="1"/>
          </p:cNvPicPr>
          <p:nvPr/>
        </p:nvPicPr>
        <p:blipFill>
          <a:blip r:embed="rId2"/>
          <a:stretch>
            <a:fillRect/>
          </a:stretch>
        </p:blipFill>
        <p:spPr>
          <a:xfrm>
            <a:off x="1981202" y="5072142"/>
            <a:ext cx="2417519" cy="1468979"/>
          </a:xfrm>
          <a:prstGeom prst="rect">
            <a:avLst/>
          </a:prstGeom>
        </p:spPr>
      </p:pic>
      <p:pic>
        <p:nvPicPr>
          <p:cNvPr id="5" name="Picture 4"/>
          <p:cNvPicPr>
            <a:picLocks noChangeAspect="1"/>
          </p:cNvPicPr>
          <p:nvPr/>
        </p:nvPicPr>
        <p:blipFill>
          <a:blip r:embed="rId3"/>
          <a:stretch>
            <a:fillRect/>
          </a:stretch>
        </p:blipFill>
        <p:spPr>
          <a:xfrm>
            <a:off x="8258400" y="4684300"/>
            <a:ext cx="1952400" cy="1952400"/>
          </a:xfrm>
          <a:prstGeom prst="rect">
            <a:avLst/>
          </a:prstGeom>
        </p:spPr>
      </p:pic>
      <p:pic>
        <p:nvPicPr>
          <p:cNvPr id="6" name="Picture 5"/>
          <p:cNvPicPr>
            <a:picLocks noChangeAspect="1"/>
          </p:cNvPicPr>
          <p:nvPr/>
        </p:nvPicPr>
        <p:blipFill>
          <a:blip r:embed="rId4"/>
          <a:stretch>
            <a:fillRect/>
          </a:stretch>
        </p:blipFill>
        <p:spPr>
          <a:xfrm>
            <a:off x="5357327" y="4884343"/>
            <a:ext cx="1560652" cy="1560652"/>
          </a:xfrm>
          <a:prstGeom prst="rect">
            <a:avLst/>
          </a:prstGeom>
        </p:spPr>
      </p:pic>
      <p:sp>
        <p:nvSpPr>
          <p:cNvPr id="7" name="Right Arrow 6"/>
          <p:cNvSpPr/>
          <p:nvPr/>
        </p:nvSpPr>
        <p:spPr>
          <a:xfrm>
            <a:off x="4398720" y="5775877"/>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a:off x="7259270" y="5798454"/>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7152409" y="4566206"/>
            <a:ext cx="1105993" cy="1011866"/>
          </a:xfrm>
          <a:prstGeom prst="rect">
            <a:avLst/>
          </a:prstGeom>
        </p:spPr>
      </p:pic>
      <p:sp>
        <p:nvSpPr>
          <p:cNvPr id="9" name="Slide Number Placeholder 8"/>
          <p:cNvSpPr>
            <a:spLocks noGrp="1"/>
          </p:cNvSpPr>
          <p:nvPr>
            <p:ph type="sldNum" sz="quarter" idx="12"/>
          </p:nvPr>
        </p:nvSpPr>
        <p:spPr/>
        <p:txBody>
          <a:bodyPr/>
          <a:lstStyle/>
          <a:p>
            <a:fld id="{BD332752-9405-3B49-87A2-9A38CAF0CA50}" type="slidenum">
              <a:rPr lang="en-US" smtClean="0"/>
              <a:t>76</a:t>
            </a:fld>
            <a:endParaRPr lang="en-US"/>
          </a:p>
        </p:txBody>
      </p:sp>
      <p:sp>
        <p:nvSpPr>
          <p:cNvPr id="11" name="Footer Placeholder 10">
            <a:extLst>
              <a:ext uri="{FF2B5EF4-FFF2-40B4-BE49-F238E27FC236}">
                <a16:creationId xmlns:a16="http://schemas.microsoft.com/office/drawing/2014/main" id="{2B362788-F6AD-D44F-A5F4-BB843D484E2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3160474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Eventual Consistency- A Facebook Example (3/3)</a:t>
            </a:r>
          </a:p>
        </p:txBody>
      </p:sp>
      <p:sp>
        <p:nvSpPr>
          <p:cNvPr id="3" name="Content Placeholder 2"/>
          <p:cNvSpPr>
            <a:spLocks noGrp="1"/>
          </p:cNvSpPr>
          <p:nvPr>
            <p:ph idx="1"/>
          </p:nvPr>
        </p:nvSpPr>
        <p:spPr/>
        <p:txBody>
          <a:bodyPr>
            <a:normAutofit/>
          </a:bodyPr>
          <a:lstStyle/>
          <a:p>
            <a:r>
              <a:rPr lang="en-US" dirty="0"/>
              <a:t>Facebook uses an </a:t>
            </a:r>
            <a:r>
              <a:rPr lang="en-US" b="1" dirty="0">
                <a:solidFill>
                  <a:srgbClr val="FF0000"/>
                </a:solidFill>
              </a:rPr>
              <a:t>eventually consistent model</a:t>
            </a:r>
          </a:p>
          <a:p>
            <a:endParaRPr lang="en-US" dirty="0"/>
          </a:p>
          <a:p>
            <a:r>
              <a:rPr lang="en-US" dirty="0"/>
              <a:t>Why Facebook chooses eventual consistent model over the strong consistent one?</a:t>
            </a:r>
          </a:p>
          <a:p>
            <a:pPr lvl="1"/>
            <a:r>
              <a:rPr lang="en-US" dirty="0"/>
              <a:t>Facebook has more than 1 billion active users</a:t>
            </a:r>
          </a:p>
          <a:p>
            <a:pPr lvl="1"/>
            <a:r>
              <a:rPr lang="en-US" dirty="0"/>
              <a:t>It is non-trivial to efficiently and reliably store the huge amount of data generated at any given time</a:t>
            </a:r>
          </a:p>
          <a:p>
            <a:pPr lvl="1"/>
            <a:r>
              <a:rPr lang="en-US" dirty="0"/>
              <a:t>Eventual consistent model offers the option to </a:t>
            </a:r>
            <a:r>
              <a:rPr lang="en-US" b="1" dirty="0"/>
              <a:t>reduce the load and improve availability </a:t>
            </a:r>
          </a:p>
        </p:txBody>
      </p:sp>
      <p:sp>
        <p:nvSpPr>
          <p:cNvPr id="4" name="Slide Number Placeholder 3"/>
          <p:cNvSpPr>
            <a:spLocks noGrp="1"/>
          </p:cNvSpPr>
          <p:nvPr>
            <p:ph type="sldNum" sz="quarter" idx="12"/>
          </p:nvPr>
        </p:nvSpPr>
        <p:spPr/>
        <p:txBody>
          <a:bodyPr/>
          <a:lstStyle/>
          <a:p>
            <a:fld id="{BD332752-9405-3B49-87A2-9A38CAF0CA50}" type="slidenum">
              <a:rPr lang="en-US" smtClean="0"/>
              <a:t>77</a:t>
            </a:fld>
            <a:endParaRPr lang="en-US"/>
          </a:p>
        </p:txBody>
      </p:sp>
      <p:sp>
        <p:nvSpPr>
          <p:cNvPr id="5" name="Footer Placeholder 4">
            <a:extLst>
              <a:ext uri="{FF2B5EF4-FFF2-40B4-BE49-F238E27FC236}">
                <a16:creationId xmlns:a16="http://schemas.microsoft.com/office/drawing/2014/main" id="{2258CEFB-18AA-BD4E-9015-DF5E4AA683CB}"/>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87485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Eventual Consistency - A Dropbox Example (1/2)</a:t>
            </a:r>
          </a:p>
        </p:txBody>
      </p:sp>
      <p:sp>
        <p:nvSpPr>
          <p:cNvPr id="3" name="Content Placeholder 2"/>
          <p:cNvSpPr>
            <a:spLocks noGrp="1"/>
          </p:cNvSpPr>
          <p:nvPr>
            <p:ph idx="1"/>
          </p:nvPr>
        </p:nvSpPr>
        <p:spPr/>
        <p:txBody>
          <a:bodyPr/>
          <a:lstStyle/>
          <a:p>
            <a:r>
              <a:rPr lang="en-US" dirty="0"/>
              <a:t>Dropbox enables immediate consistency via synchronization in many cases.</a:t>
            </a:r>
          </a:p>
          <a:p>
            <a:r>
              <a:rPr lang="en-US" dirty="0"/>
              <a:t>However, what happens in case of a network partition? </a:t>
            </a:r>
          </a:p>
        </p:txBody>
      </p:sp>
      <p:pic>
        <p:nvPicPr>
          <p:cNvPr id="10" name="Picture 9"/>
          <p:cNvPicPr>
            <a:picLocks noChangeAspect="1"/>
          </p:cNvPicPr>
          <p:nvPr/>
        </p:nvPicPr>
        <p:blipFill>
          <a:blip r:embed="rId2"/>
          <a:stretch>
            <a:fillRect/>
          </a:stretch>
        </p:blipFill>
        <p:spPr>
          <a:xfrm>
            <a:off x="7514299" y="3959820"/>
            <a:ext cx="2348508" cy="2348508"/>
          </a:xfrm>
          <a:prstGeom prst="rect">
            <a:avLst/>
          </a:prstGeom>
        </p:spPr>
      </p:pic>
      <p:pic>
        <p:nvPicPr>
          <p:cNvPr id="11" name="Picture 10"/>
          <p:cNvPicPr>
            <a:picLocks noChangeAspect="1"/>
          </p:cNvPicPr>
          <p:nvPr/>
        </p:nvPicPr>
        <p:blipFill>
          <a:blip r:embed="rId3"/>
          <a:stretch>
            <a:fillRect/>
          </a:stretch>
        </p:blipFill>
        <p:spPr>
          <a:xfrm>
            <a:off x="2220405" y="3959823"/>
            <a:ext cx="2793913" cy="2567057"/>
          </a:xfrm>
          <a:prstGeom prst="rect">
            <a:avLst/>
          </a:prstGeom>
        </p:spPr>
      </p:pic>
      <p:pic>
        <p:nvPicPr>
          <p:cNvPr id="12" name="Picture 11"/>
          <p:cNvPicPr>
            <a:picLocks noChangeAspect="1"/>
          </p:cNvPicPr>
          <p:nvPr/>
        </p:nvPicPr>
        <p:blipFill>
          <a:blip r:embed="rId4"/>
          <a:stretch>
            <a:fillRect/>
          </a:stretch>
        </p:blipFill>
        <p:spPr>
          <a:xfrm>
            <a:off x="5571199" y="4164641"/>
            <a:ext cx="1605227" cy="1605227"/>
          </a:xfrm>
          <a:prstGeom prst="rect">
            <a:avLst/>
          </a:prstGeom>
        </p:spPr>
      </p:pic>
      <p:sp>
        <p:nvSpPr>
          <p:cNvPr id="4" name="Slide Number Placeholder 3"/>
          <p:cNvSpPr>
            <a:spLocks noGrp="1"/>
          </p:cNvSpPr>
          <p:nvPr>
            <p:ph type="sldNum" sz="quarter" idx="12"/>
          </p:nvPr>
        </p:nvSpPr>
        <p:spPr/>
        <p:txBody>
          <a:bodyPr/>
          <a:lstStyle/>
          <a:p>
            <a:fld id="{BD332752-9405-3B49-87A2-9A38CAF0CA50}" type="slidenum">
              <a:rPr lang="en-US" smtClean="0"/>
              <a:t>78</a:t>
            </a:fld>
            <a:endParaRPr lang="en-US"/>
          </a:p>
        </p:txBody>
      </p:sp>
      <p:sp>
        <p:nvSpPr>
          <p:cNvPr id="5" name="Footer Placeholder 4">
            <a:extLst>
              <a:ext uri="{FF2B5EF4-FFF2-40B4-BE49-F238E27FC236}">
                <a16:creationId xmlns:a16="http://schemas.microsoft.com/office/drawing/2014/main" id="{278227BF-8322-BD47-8F16-F949EF8B61C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72703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Eventual Consistency - A Dropbox Example (2/2)</a:t>
            </a:r>
          </a:p>
        </p:txBody>
      </p:sp>
      <p:sp>
        <p:nvSpPr>
          <p:cNvPr id="3" name="Content Placeholder 2"/>
          <p:cNvSpPr>
            <a:spLocks noGrp="1"/>
          </p:cNvSpPr>
          <p:nvPr>
            <p:ph idx="1"/>
          </p:nvPr>
        </p:nvSpPr>
        <p:spPr/>
        <p:txBody>
          <a:bodyPr>
            <a:normAutofit/>
          </a:bodyPr>
          <a:lstStyle/>
          <a:p>
            <a:r>
              <a:rPr lang="en-US" dirty="0"/>
              <a:t>Let’s do a simple experiment here:</a:t>
            </a:r>
          </a:p>
          <a:p>
            <a:pPr lvl="1"/>
            <a:r>
              <a:rPr lang="en-US" dirty="0"/>
              <a:t>Open a file in your drop box</a:t>
            </a:r>
          </a:p>
          <a:p>
            <a:pPr lvl="1"/>
            <a:r>
              <a:rPr lang="en-US" dirty="0"/>
              <a:t>Disable your network connection (e.g., </a:t>
            </a:r>
            <a:r>
              <a:rPr lang="en-US" dirty="0" err="1"/>
              <a:t>WiFi</a:t>
            </a:r>
            <a:r>
              <a:rPr lang="en-US" dirty="0"/>
              <a:t>, 4G) </a:t>
            </a:r>
          </a:p>
          <a:p>
            <a:pPr lvl="1"/>
            <a:r>
              <a:rPr lang="en-US" dirty="0"/>
              <a:t>Try to edit the file in the drop box: can you do that?</a:t>
            </a:r>
          </a:p>
          <a:p>
            <a:pPr lvl="1"/>
            <a:r>
              <a:rPr lang="en-US" dirty="0"/>
              <a:t>Re-enable your network connection: what happens to your Dropbox folder?</a:t>
            </a:r>
          </a:p>
          <a:p>
            <a:pPr lvl="1"/>
            <a:endParaRPr lang="en-US" dirty="0"/>
          </a:p>
          <a:p>
            <a:r>
              <a:rPr lang="en-US" b="1" dirty="0"/>
              <a:t>Dropbox embraces eventual consistency:</a:t>
            </a:r>
          </a:p>
          <a:p>
            <a:pPr lvl="1"/>
            <a:r>
              <a:rPr lang="en-US" dirty="0">
                <a:highlight>
                  <a:srgbClr val="FFFF00"/>
                </a:highlight>
              </a:rPr>
              <a:t>Immediate consistency is impossible in case of a network partition</a:t>
            </a:r>
          </a:p>
          <a:p>
            <a:pPr lvl="1"/>
            <a:r>
              <a:rPr lang="en-US" dirty="0"/>
              <a:t>Users will feel bad if their word documents freeze each time they hit </a:t>
            </a:r>
            <a:r>
              <a:rPr lang="en-US" dirty="0" err="1"/>
              <a:t>Ctrl+S</a:t>
            </a:r>
            <a:r>
              <a:rPr lang="en-US" dirty="0"/>
              <a:t> , simply due to the large latency to update all devices across the network. </a:t>
            </a:r>
          </a:p>
          <a:p>
            <a:pPr lvl="1"/>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79</a:t>
            </a:fld>
            <a:endParaRPr lang="en-US"/>
          </a:p>
        </p:txBody>
      </p:sp>
      <p:sp>
        <p:nvSpPr>
          <p:cNvPr id="5" name="Footer Placeholder 4">
            <a:extLst>
              <a:ext uri="{FF2B5EF4-FFF2-40B4-BE49-F238E27FC236}">
                <a16:creationId xmlns:a16="http://schemas.microsoft.com/office/drawing/2014/main" id="{FCFB73B1-3B20-4B46-B220-9CD305565FB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59841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lnSpcReduction="10000"/>
          </a:bodyPr>
          <a:lstStyle/>
          <a:p>
            <a:pPr>
              <a:lnSpc>
                <a:spcPct val="110000"/>
              </a:lnSpc>
            </a:pPr>
            <a:r>
              <a:rPr lang="en-US" dirty="0"/>
              <a:t>The emergence of NoSQL to overcome the limitations of RDBMS for a certain type of applications.</a:t>
            </a:r>
          </a:p>
          <a:p>
            <a:pPr marL="0" indent="0">
              <a:buNone/>
            </a:pPr>
            <a:endParaRPr lang="en-US" dirty="0"/>
          </a:p>
          <a:p>
            <a:r>
              <a:rPr lang="en-US" dirty="0">
                <a:solidFill>
                  <a:schemeClr val="bg1">
                    <a:lumMod val="65000"/>
                  </a:schemeClr>
                </a:solidFill>
              </a:rPr>
              <a:t>Data Modeling for NoSQL systems.</a:t>
            </a:r>
          </a:p>
          <a:p>
            <a:pPr marL="0" indent="0">
              <a:buNone/>
            </a:pPr>
            <a:endParaRPr lang="en-US" dirty="0">
              <a:solidFill>
                <a:schemeClr val="bg1">
                  <a:lumMod val="65000"/>
                </a:schemeClr>
              </a:solidFill>
            </a:endParaRPr>
          </a:p>
          <a:p>
            <a:r>
              <a:rPr lang="en-US" dirty="0">
                <a:solidFill>
                  <a:schemeClr val="bg1">
                    <a:lumMod val="50000"/>
                  </a:schemeClr>
                </a:solidFill>
              </a:rPr>
              <a:t>Trading Consistency for Availability &amp; the CAP theorem.</a:t>
            </a:r>
          </a:p>
          <a:p>
            <a:pPr marL="0" indent="0">
              <a:buNone/>
            </a:pPr>
            <a:endParaRPr lang="en-US" dirty="0">
              <a:solidFill>
                <a:schemeClr val="bg1">
                  <a:lumMod val="65000"/>
                </a:schemeClr>
              </a:solidFill>
            </a:endParaRPr>
          </a:p>
          <a:p>
            <a:r>
              <a:rPr lang="en-US" dirty="0">
                <a:solidFill>
                  <a:schemeClr val="bg1">
                    <a:lumMod val="65000"/>
                  </a:schemeClr>
                </a:solidFill>
              </a:rPr>
              <a:t>Amazon DynamoDB</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BD332752-9405-3B49-87A2-9A38CAF0CA50}" type="slidenum">
              <a:rPr lang="en-US" smtClean="0"/>
              <a:t>8</a:t>
            </a:fld>
            <a:endParaRPr lang="en-US"/>
          </a:p>
        </p:txBody>
      </p:sp>
      <p:sp>
        <p:nvSpPr>
          <p:cNvPr id="5" name="Footer Placeholder 4">
            <a:extLst>
              <a:ext uri="{FF2B5EF4-FFF2-40B4-BE49-F238E27FC236}">
                <a16:creationId xmlns:a16="http://schemas.microsoft.com/office/drawing/2014/main" id="{F55895EF-605D-254E-A16A-0CE929EA83F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0426699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910" y="207565"/>
            <a:ext cx="8229600" cy="1143000"/>
          </a:xfrm>
        </p:spPr>
        <p:txBody>
          <a:bodyPr>
            <a:normAutofit fontScale="90000"/>
          </a:bodyPr>
          <a:lstStyle/>
          <a:p>
            <a:r>
              <a:rPr lang="en-US" dirty="0"/>
              <a:t>Eventual Consistency- An ATM Example</a:t>
            </a:r>
          </a:p>
        </p:txBody>
      </p:sp>
      <p:sp>
        <p:nvSpPr>
          <p:cNvPr id="3" name="Content Placeholder 2"/>
          <p:cNvSpPr>
            <a:spLocks noGrp="1"/>
          </p:cNvSpPr>
          <p:nvPr>
            <p:ph idx="1"/>
          </p:nvPr>
        </p:nvSpPr>
        <p:spPr>
          <a:xfrm>
            <a:off x="484910" y="1539795"/>
            <a:ext cx="8932222" cy="4525963"/>
          </a:xfrm>
        </p:spPr>
        <p:txBody>
          <a:bodyPr>
            <a:normAutofit/>
          </a:bodyPr>
          <a:lstStyle/>
          <a:p>
            <a:pPr>
              <a:lnSpc>
                <a:spcPct val="100000"/>
              </a:lnSpc>
            </a:pPr>
            <a:r>
              <a:rPr lang="en-US" dirty="0"/>
              <a:t>In Automated Teller Machine (ATM):</a:t>
            </a:r>
          </a:p>
          <a:p>
            <a:pPr lvl="1">
              <a:lnSpc>
                <a:spcPct val="100000"/>
              </a:lnSpc>
            </a:pPr>
            <a:r>
              <a:rPr lang="en-US" dirty="0"/>
              <a:t>Strong consistency appear to be a nature choice</a:t>
            </a:r>
          </a:p>
          <a:p>
            <a:pPr lvl="1">
              <a:lnSpc>
                <a:spcPct val="100000"/>
              </a:lnSpc>
            </a:pPr>
            <a:r>
              <a:rPr lang="en-US" dirty="0"/>
              <a:t>However, in practice, </a:t>
            </a:r>
            <a:r>
              <a:rPr lang="en-US" b="1" dirty="0"/>
              <a:t>Availability beats Consistency</a:t>
            </a:r>
          </a:p>
          <a:p>
            <a:pPr lvl="1">
              <a:lnSpc>
                <a:spcPct val="100000"/>
              </a:lnSpc>
            </a:pPr>
            <a:r>
              <a:rPr lang="en-US" dirty="0"/>
              <a:t>Higher availability means </a:t>
            </a:r>
            <a:r>
              <a:rPr lang="en-US" b="1" dirty="0"/>
              <a:t>higher revenue</a:t>
            </a:r>
          </a:p>
          <a:p>
            <a:pPr lvl="1">
              <a:lnSpc>
                <a:spcPct val="100000"/>
              </a:lnSpc>
            </a:pPr>
            <a:r>
              <a:rPr lang="en-US" dirty="0"/>
              <a:t>ATM will allow you to withdraw money </a:t>
            </a:r>
            <a:r>
              <a:rPr lang="en-US" i="1" dirty="0"/>
              <a:t>even if the machine is partitioned from the network</a:t>
            </a:r>
          </a:p>
          <a:p>
            <a:pPr lvl="1">
              <a:lnSpc>
                <a:spcPct val="100000"/>
              </a:lnSpc>
            </a:pPr>
            <a:r>
              <a:rPr lang="en-US" dirty="0"/>
              <a:t>However, it puts </a:t>
            </a:r>
            <a:r>
              <a:rPr lang="en-US" b="1" dirty="0"/>
              <a:t>a limit </a:t>
            </a:r>
            <a:r>
              <a:rPr lang="en-US" dirty="0"/>
              <a:t>on the amount of withdraw (e.g., $200).</a:t>
            </a:r>
          </a:p>
          <a:p>
            <a:pPr lvl="1">
              <a:lnSpc>
                <a:spcPct val="100000"/>
              </a:lnSpc>
            </a:pPr>
            <a:r>
              <a:rPr lang="en-US" dirty="0"/>
              <a:t>The bank might also charge you a fee when an overdraft happens.</a:t>
            </a:r>
          </a:p>
          <a:p>
            <a:pPr marL="0" indent="0">
              <a:buNone/>
            </a:pPr>
            <a:endParaRPr lang="en-US" dirty="0"/>
          </a:p>
        </p:txBody>
      </p:sp>
      <p:pic>
        <p:nvPicPr>
          <p:cNvPr id="4" name="Picture 3"/>
          <p:cNvPicPr>
            <a:picLocks noChangeAspect="1"/>
          </p:cNvPicPr>
          <p:nvPr/>
        </p:nvPicPr>
        <p:blipFill>
          <a:blip r:embed="rId2"/>
          <a:stretch>
            <a:fillRect/>
          </a:stretch>
        </p:blipFill>
        <p:spPr>
          <a:xfrm>
            <a:off x="9081805" y="664699"/>
            <a:ext cx="2625285" cy="1371732"/>
          </a:xfrm>
          <a:prstGeom prst="rect">
            <a:avLst/>
          </a:prstGeom>
        </p:spPr>
      </p:pic>
      <p:sp>
        <p:nvSpPr>
          <p:cNvPr id="5" name="Slide Number Placeholder 4"/>
          <p:cNvSpPr>
            <a:spLocks noGrp="1"/>
          </p:cNvSpPr>
          <p:nvPr>
            <p:ph type="sldNum" sz="quarter" idx="12"/>
          </p:nvPr>
        </p:nvSpPr>
        <p:spPr/>
        <p:txBody>
          <a:bodyPr/>
          <a:lstStyle/>
          <a:p>
            <a:fld id="{BD332752-9405-3B49-87A2-9A38CAF0CA50}" type="slidenum">
              <a:rPr lang="en-US" smtClean="0"/>
              <a:t>80</a:t>
            </a:fld>
            <a:endParaRPr lang="en-US"/>
          </a:p>
        </p:txBody>
      </p:sp>
      <p:sp>
        <p:nvSpPr>
          <p:cNvPr id="6" name="Footer Placeholder 5">
            <a:extLst>
              <a:ext uri="{FF2B5EF4-FFF2-40B4-BE49-F238E27FC236}">
                <a16:creationId xmlns:a16="http://schemas.microsoft.com/office/drawing/2014/main" id="{FA48B4CD-70AB-7344-B2F6-1D8F4BF6E7B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06228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consistency</a:t>
            </a:r>
          </a:p>
        </p:txBody>
      </p:sp>
      <p:sp>
        <p:nvSpPr>
          <p:cNvPr id="3" name="Content Placeholder 2"/>
          <p:cNvSpPr>
            <a:spLocks noGrp="1"/>
          </p:cNvSpPr>
          <p:nvPr>
            <p:ph idx="1"/>
          </p:nvPr>
        </p:nvSpPr>
        <p:spPr/>
        <p:txBody>
          <a:bodyPr>
            <a:normAutofit fontScale="92500" lnSpcReduction="20000"/>
          </a:bodyPr>
          <a:lstStyle/>
          <a:p>
            <a:pPr>
              <a:lnSpc>
                <a:spcPct val="110000"/>
              </a:lnSpc>
            </a:pPr>
            <a:r>
              <a:rPr lang="en-US" dirty="0"/>
              <a:t>Issue:</a:t>
            </a:r>
          </a:p>
          <a:p>
            <a:pPr lvl="1">
              <a:lnSpc>
                <a:spcPct val="110000"/>
              </a:lnSpc>
            </a:pPr>
            <a:r>
              <a:rPr lang="en-US" dirty="0"/>
              <a:t>Consider the example of posting comments on a blog entry. </a:t>
            </a:r>
          </a:p>
          <a:p>
            <a:pPr lvl="1">
              <a:lnSpc>
                <a:spcPct val="110000"/>
              </a:lnSpc>
            </a:pPr>
            <a:r>
              <a:rPr lang="en-US" dirty="0"/>
              <a:t>Systems usually handle the load of such sites by running on a cluster and load-balancing incoming requests to different nodes. </a:t>
            </a:r>
          </a:p>
          <a:p>
            <a:pPr lvl="1">
              <a:lnSpc>
                <a:spcPct val="110000"/>
              </a:lnSpc>
            </a:pPr>
            <a:r>
              <a:rPr lang="en-US" dirty="0"/>
              <a:t>There lies a danger: you may post a message using one node, then refresh your browser, but the refresh goes to a different node which hasn’t received your post yet—and it looks like your post was lost</a:t>
            </a:r>
          </a:p>
          <a:p>
            <a:pPr lvl="1">
              <a:lnSpc>
                <a:spcPct val="110000"/>
              </a:lnSpc>
            </a:pPr>
            <a:endParaRPr lang="en-US" b="1" dirty="0"/>
          </a:p>
          <a:p>
            <a:pPr>
              <a:lnSpc>
                <a:spcPct val="110000"/>
              </a:lnSpc>
            </a:pPr>
            <a:r>
              <a:rPr lang="en-US" b="1" dirty="0"/>
              <a:t>Session consistency </a:t>
            </a:r>
            <a:r>
              <a:rPr lang="en-US" dirty="0"/>
              <a:t>means that within a user’s session there is </a:t>
            </a:r>
            <a:r>
              <a:rPr lang="en-US" b="1" dirty="0"/>
              <a:t>read-your-writes consistency</a:t>
            </a:r>
            <a:r>
              <a:rPr lang="en-US" dirty="0"/>
              <a:t>. </a:t>
            </a:r>
          </a:p>
          <a:p>
            <a:pPr lvl="1">
              <a:lnSpc>
                <a:spcPct val="110000"/>
              </a:lnSpc>
            </a:pPr>
            <a:r>
              <a:rPr lang="en-US" dirty="0"/>
              <a:t>This does mean that the user may lose that consistency should their session end.</a:t>
            </a:r>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81</a:t>
            </a:fld>
            <a:endParaRPr lang="en-US" dirty="0"/>
          </a:p>
        </p:txBody>
      </p:sp>
      <p:sp>
        <p:nvSpPr>
          <p:cNvPr id="5" name="Footer Placeholder 4">
            <a:extLst>
              <a:ext uri="{FF2B5EF4-FFF2-40B4-BE49-F238E27FC236}">
                <a16:creationId xmlns:a16="http://schemas.microsoft.com/office/drawing/2014/main" id="{0B3268D3-8B5A-444A-BAE4-B53570702E4F}"/>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331743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Relaxing Consistency</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dirty="0"/>
              <a:t>Supporting consistency is a good thing but it is expensive too.</a:t>
            </a:r>
          </a:p>
          <a:p>
            <a:pPr>
              <a:lnSpc>
                <a:spcPct val="120000"/>
              </a:lnSpc>
            </a:pPr>
            <a:endParaRPr lang="en-US" dirty="0"/>
          </a:p>
          <a:p>
            <a:pPr>
              <a:lnSpc>
                <a:spcPct val="120000"/>
              </a:lnSpc>
            </a:pPr>
            <a:r>
              <a:rPr lang="en-US" dirty="0">
                <a:highlight>
                  <a:srgbClr val="FFFF00"/>
                </a:highlight>
              </a:rPr>
              <a:t>Systems often have to tradeoff consistency for availability.</a:t>
            </a:r>
          </a:p>
          <a:p>
            <a:pPr>
              <a:lnSpc>
                <a:spcPct val="120000"/>
              </a:lnSpc>
            </a:pPr>
            <a:endParaRPr lang="en-US" dirty="0"/>
          </a:p>
          <a:p>
            <a:pPr>
              <a:lnSpc>
                <a:spcPct val="120000"/>
              </a:lnSpc>
            </a:pPr>
            <a:r>
              <a:rPr lang="en-US" dirty="0"/>
              <a:t>Different domains have different tolerances for inconsistency, and we need to take this tolerance into account as we make our decisions.</a:t>
            </a:r>
          </a:p>
          <a:p>
            <a:pPr>
              <a:lnSpc>
                <a:spcPct val="120000"/>
              </a:lnSpc>
            </a:pPr>
            <a:endParaRPr lang="en-US" dirty="0"/>
          </a:p>
          <a:p>
            <a:pPr>
              <a:lnSpc>
                <a:spcPct val="120000"/>
              </a:lnSpc>
            </a:pPr>
            <a:r>
              <a:rPr lang="en-US" dirty="0"/>
              <a:t>Even transaction systems usually come with the ability to relax isolation levels:</a:t>
            </a:r>
          </a:p>
          <a:p>
            <a:pPr lvl="1">
              <a:lnSpc>
                <a:spcPct val="120000"/>
              </a:lnSpc>
            </a:pPr>
            <a:r>
              <a:rPr lang="en-US" dirty="0"/>
              <a:t>allowing queries to read data that hasn’t been committed yet, and in practice we see most applications relax consistency down from the highest isolation level (serialized) in order to get effective performance</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82</a:t>
            </a:fld>
            <a:endParaRPr lang="en-US"/>
          </a:p>
        </p:txBody>
      </p:sp>
      <p:sp>
        <p:nvSpPr>
          <p:cNvPr id="5" name="Footer Placeholder 4">
            <a:extLst>
              <a:ext uri="{FF2B5EF4-FFF2-40B4-BE49-F238E27FC236}">
                <a16:creationId xmlns:a16="http://schemas.microsoft.com/office/drawing/2014/main" id="{4626845D-AEED-444B-8D36-A4E5769E52D5}"/>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7626748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Relaxing Consistency (continued)</a:t>
            </a:r>
          </a:p>
        </p:txBody>
      </p:sp>
      <p:sp>
        <p:nvSpPr>
          <p:cNvPr id="3" name="Content Placeholder 2"/>
          <p:cNvSpPr>
            <a:spLocks noGrp="1"/>
          </p:cNvSpPr>
          <p:nvPr>
            <p:ph idx="1"/>
          </p:nvPr>
        </p:nvSpPr>
        <p:spPr/>
        <p:txBody>
          <a:bodyPr>
            <a:normAutofit fontScale="85000" lnSpcReduction="20000"/>
          </a:bodyPr>
          <a:lstStyle/>
          <a:p>
            <a:pPr>
              <a:lnSpc>
                <a:spcPct val="120000"/>
              </a:lnSpc>
            </a:pPr>
            <a:r>
              <a:rPr lang="en-US" dirty="0"/>
              <a:t>There are cases where you can deal gracefully with inconsistent answers to requests. </a:t>
            </a:r>
          </a:p>
          <a:p>
            <a:pPr lvl="1">
              <a:lnSpc>
                <a:spcPct val="120000"/>
              </a:lnSpc>
            </a:pPr>
            <a:r>
              <a:rPr lang="en-US" dirty="0"/>
              <a:t>These situations are closely tied to the domain and require domain knowledge to know how to resolve.</a:t>
            </a:r>
          </a:p>
          <a:p>
            <a:pPr>
              <a:lnSpc>
                <a:spcPct val="120000"/>
              </a:lnSpc>
            </a:pPr>
            <a:endParaRPr lang="en-US" dirty="0"/>
          </a:p>
          <a:p>
            <a:pPr>
              <a:lnSpc>
                <a:spcPct val="120000"/>
              </a:lnSpc>
            </a:pPr>
            <a:r>
              <a:rPr lang="en-US" dirty="0">
                <a:highlight>
                  <a:srgbClr val="FFFF00"/>
                </a:highlight>
              </a:rPr>
              <a:t>If you can find a way to handle inconsistent updates, this gives you more options to increase availability and performance.</a:t>
            </a:r>
          </a:p>
          <a:p>
            <a:pPr lvl="1">
              <a:lnSpc>
                <a:spcPct val="120000"/>
              </a:lnSpc>
            </a:pPr>
            <a:r>
              <a:rPr lang="en-US" dirty="0"/>
              <a:t>If you are trading financial instruments over a computerized exchange, you may not be able to tolerate any data that isn’t right up to date. </a:t>
            </a:r>
          </a:p>
          <a:p>
            <a:pPr lvl="1">
              <a:lnSpc>
                <a:spcPct val="120000"/>
              </a:lnSpc>
            </a:pPr>
            <a:r>
              <a:rPr lang="en-US" dirty="0"/>
              <a:t>However, if you are posting a news item to a media website, you may be able to tolerate old pages for minutes.</a:t>
            </a:r>
          </a:p>
          <a:p>
            <a:endParaRPr lang="en-US" dirty="0"/>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83</a:t>
            </a:fld>
            <a:endParaRPr lang="en-US" dirty="0"/>
          </a:p>
        </p:txBody>
      </p:sp>
      <p:sp>
        <p:nvSpPr>
          <p:cNvPr id="5" name="Footer Placeholder 4">
            <a:extLst>
              <a:ext uri="{FF2B5EF4-FFF2-40B4-BE49-F238E27FC236}">
                <a16:creationId xmlns:a16="http://schemas.microsoft.com/office/drawing/2014/main" id="{73676B79-DD37-474A-9398-587E1071773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8219048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need for Relaxed Consistency</a:t>
            </a:r>
          </a:p>
        </p:txBody>
      </p:sp>
      <p:sp>
        <p:nvSpPr>
          <p:cNvPr id="3" name="Content Placeholder 2"/>
          <p:cNvSpPr>
            <a:spLocks noGrp="1"/>
          </p:cNvSpPr>
          <p:nvPr>
            <p:ph idx="1"/>
          </p:nvPr>
        </p:nvSpPr>
        <p:spPr/>
        <p:txBody>
          <a:bodyPr>
            <a:normAutofit fontScale="92500" lnSpcReduction="10000"/>
          </a:bodyPr>
          <a:lstStyle/>
          <a:p>
            <a:pPr>
              <a:lnSpc>
                <a:spcPct val="110000"/>
              </a:lnSpc>
            </a:pPr>
            <a:r>
              <a:rPr lang="en-US" dirty="0"/>
              <a:t>Many websites liked the high speed of NoSQL and were prepared to live without transactions. </a:t>
            </a:r>
          </a:p>
          <a:p>
            <a:pPr>
              <a:lnSpc>
                <a:spcPct val="110000"/>
              </a:lnSpc>
            </a:pPr>
            <a:endParaRPr lang="en-US" dirty="0"/>
          </a:p>
          <a:p>
            <a:pPr>
              <a:lnSpc>
                <a:spcPct val="110000"/>
              </a:lnSpc>
            </a:pPr>
            <a:r>
              <a:rPr lang="en-US" dirty="0"/>
              <a:t>Some very large websites, such as eBay, have had to forgo transactions in order to perform acceptably.</a:t>
            </a:r>
          </a:p>
          <a:p>
            <a:pPr>
              <a:lnSpc>
                <a:spcPct val="110000"/>
              </a:lnSpc>
            </a:pPr>
            <a:endParaRPr lang="en-US" dirty="0"/>
          </a:p>
          <a:p>
            <a:pPr>
              <a:lnSpc>
                <a:spcPct val="110000"/>
              </a:lnSpc>
            </a:pPr>
            <a:r>
              <a:rPr lang="en-US" dirty="0"/>
              <a:t>Many application builders need to interact with remote systems that can’t be properly included within a transaction boundary, so updating outside of transactions is a quite common occurrence for enterprise applications.</a:t>
            </a:r>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84</a:t>
            </a:fld>
            <a:endParaRPr lang="en-US"/>
          </a:p>
        </p:txBody>
      </p:sp>
      <p:sp>
        <p:nvSpPr>
          <p:cNvPr id="5" name="Footer Placeholder 4">
            <a:extLst>
              <a:ext uri="{FF2B5EF4-FFF2-40B4-BE49-F238E27FC236}">
                <a16:creationId xmlns:a16="http://schemas.microsoft.com/office/drawing/2014/main" id="{A207DEA8-E095-2442-8DB4-1394E2DA032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824152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Trading off </a:t>
            </a:r>
            <a:r>
              <a:rPr lang="en-US" b="1" dirty="0"/>
              <a:t>consistency</a:t>
            </a:r>
            <a:r>
              <a:rPr lang="en-US" dirty="0"/>
              <a:t> and </a:t>
            </a:r>
            <a:r>
              <a:rPr lang="en-US" b="1" dirty="0"/>
              <a:t>availability</a:t>
            </a:r>
          </a:p>
        </p:txBody>
      </p:sp>
      <p:sp>
        <p:nvSpPr>
          <p:cNvPr id="3" name="Content Placeholder 2"/>
          <p:cNvSpPr>
            <a:spLocks noGrp="1"/>
          </p:cNvSpPr>
          <p:nvPr>
            <p:ph idx="1"/>
          </p:nvPr>
        </p:nvSpPr>
        <p:spPr/>
        <p:txBody>
          <a:bodyPr>
            <a:normAutofit/>
          </a:bodyPr>
          <a:lstStyle/>
          <a:p>
            <a:pPr>
              <a:lnSpc>
                <a:spcPct val="120000"/>
              </a:lnSpc>
            </a:pPr>
            <a:r>
              <a:rPr lang="en-US" dirty="0"/>
              <a:t>Distributed systems involves a fundamental tradeoff between:</a:t>
            </a:r>
          </a:p>
          <a:p>
            <a:pPr lvl="1">
              <a:lnSpc>
                <a:spcPct val="120000"/>
              </a:lnSpc>
            </a:pPr>
            <a:r>
              <a:rPr lang="en-US" b="1" dirty="0"/>
              <a:t>Safety:</a:t>
            </a:r>
            <a:r>
              <a:rPr lang="en-US" dirty="0"/>
              <a:t> avoiding errors such as update conflicts </a:t>
            </a:r>
          </a:p>
          <a:p>
            <a:pPr lvl="1">
              <a:lnSpc>
                <a:spcPct val="120000"/>
              </a:lnSpc>
            </a:pPr>
            <a:r>
              <a:rPr lang="en-US" b="1" dirty="0"/>
              <a:t>Liveness:</a:t>
            </a:r>
            <a:r>
              <a:rPr lang="en-US" dirty="0"/>
              <a:t> responding quickly to clients. </a:t>
            </a:r>
          </a:p>
          <a:p>
            <a:pPr>
              <a:lnSpc>
                <a:spcPct val="120000"/>
              </a:lnSpc>
            </a:pPr>
            <a:endParaRPr lang="en-US" dirty="0"/>
          </a:p>
          <a:p>
            <a:pPr>
              <a:lnSpc>
                <a:spcPct val="120000"/>
              </a:lnSpc>
            </a:pPr>
            <a:r>
              <a:rPr lang="en-US" dirty="0"/>
              <a:t>Pessimistic approaches guarantees safety but:</a:t>
            </a:r>
          </a:p>
          <a:p>
            <a:pPr lvl="1">
              <a:lnSpc>
                <a:spcPct val="120000"/>
              </a:lnSpc>
            </a:pPr>
            <a:r>
              <a:rPr lang="en-US" dirty="0"/>
              <a:t>degrade the responsiveness of a system to the degree that it becomes unfit for its purpose. </a:t>
            </a:r>
          </a:p>
          <a:p>
            <a:pPr lvl="1">
              <a:lnSpc>
                <a:spcPct val="120000"/>
              </a:lnSpc>
            </a:pPr>
            <a:r>
              <a:rPr lang="en-US" dirty="0"/>
              <a:t>often leads to deadlocks, which are hard to prevent and debug.</a:t>
            </a:r>
          </a:p>
          <a:p>
            <a:pPr lvl="1">
              <a:lnSpc>
                <a:spcPct val="120000"/>
              </a:lnSpc>
            </a:pPr>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85</a:t>
            </a:fld>
            <a:endParaRPr lang="en-US"/>
          </a:p>
        </p:txBody>
      </p:sp>
      <p:sp>
        <p:nvSpPr>
          <p:cNvPr id="5" name="Footer Placeholder 4">
            <a:extLst>
              <a:ext uri="{FF2B5EF4-FFF2-40B4-BE49-F238E27FC236}">
                <a16:creationId xmlns:a16="http://schemas.microsoft.com/office/drawing/2014/main" id="{377C19CE-EE6A-604D-AFE7-A2E8EAB26E82}"/>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1549279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Trading off </a:t>
            </a:r>
            <a:r>
              <a:rPr lang="en-US" b="1" dirty="0"/>
              <a:t>consistency</a:t>
            </a:r>
            <a:r>
              <a:rPr lang="en-US" dirty="0"/>
              <a:t> for </a:t>
            </a:r>
            <a:r>
              <a:rPr lang="en-US" b="1" dirty="0"/>
              <a:t>availability </a:t>
            </a:r>
            <a:r>
              <a:rPr lang="en-US" dirty="0"/>
              <a:t>(continued)</a:t>
            </a:r>
          </a:p>
        </p:txBody>
      </p:sp>
      <p:sp>
        <p:nvSpPr>
          <p:cNvPr id="3" name="Content Placeholder 2"/>
          <p:cNvSpPr>
            <a:spLocks noGrp="1"/>
          </p:cNvSpPr>
          <p:nvPr>
            <p:ph idx="1"/>
          </p:nvPr>
        </p:nvSpPr>
        <p:spPr/>
        <p:txBody>
          <a:bodyPr>
            <a:normAutofit fontScale="92500" lnSpcReduction="10000"/>
          </a:bodyPr>
          <a:lstStyle/>
          <a:p>
            <a:pPr marL="0" indent="0">
              <a:lnSpc>
                <a:spcPct val="110000"/>
              </a:lnSpc>
              <a:buNone/>
            </a:pPr>
            <a:r>
              <a:rPr lang="en-US" dirty="0"/>
              <a:t>When you work in a cluster, then data is replicated to ensure reliability.</a:t>
            </a:r>
          </a:p>
          <a:p>
            <a:pPr marL="0" indent="0">
              <a:lnSpc>
                <a:spcPct val="110000"/>
              </a:lnSpc>
              <a:buNone/>
            </a:pPr>
            <a:r>
              <a:rPr lang="en-US" dirty="0"/>
              <a:t>Replication raises the issue of to ensure consistency among the replicas.</a:t>
            </a:r>
            <a:endParaRPr lang="en-US" b="1" dirty="0"/>
          </a:p>
          <a:p>
            <a:pPr>
              <a:lnSpc>
                <a:spcPct val="110000"/>
              </a:lnSpc>
            </a:pPr>
            <a:r>
              <a:rPr lang="en-US" sz="2200" b="1" dirty="0"/>
              <a:t>If consistency has a higher priority:</a:t>
            </a:r>
          </a:p>
          <a:p>
            <a:pPr lvl="1">
              <a:lnSpc>
                <a:spcPct val="110000"/>
              </a:lnSpc>
            </a:pPr>
            <a:r>
              <a:rPr lang="en-US" sz="1900" dirty="0"/>
              <a:t>The replicas can coordinate to avoid a conflict.</a:t>
            </a:r>
          </a:p>
          <a:p>
            <a:pPr lvl="1">
              <a:lnSpc>
                <a:spcPct val="110000"/>
              </a:lnSpc>
            </a:pPr>
            <a:r>
              <a:rPr lang="en-US" sz="1900" dirty="0"/>
              <a:t>There is a cost of network traffic to coordinate the writes.</a:t>
            </a:r>
          </a:p>
          <a:p>
            <a:pPr lvl="1">
              <a:lnSpc>
                <a:spcPct val="110000"/>
              </a:lnSpc>
            </a:pPr>
            <a:r>
              <a:rPr lang="en-US" sz="1900" dirty="0"/>
              <a:t>Maybe we do not need all the replicas to agree on the write, </a:t>
            </a:r>
            <a:r>
              <a:rPr lang="en-US" sz="1900" dirty="0">
                <a:highlight>
                  <a:srgbClr val="FFFF00"/>
                </a:highlight>
              </a:rPr>
              <a:t>just a majority, </a:t>
            </a:r>
            <a:r>
              <a:rPr lang="en-US" sz="1900" dirty="0"/>
              <a:t>so we can still survive losing a minority of the replica nodes.</a:t>
            </a:r>
          </a:p>
          <a:p>
            <a:pPr lvl="1">
              <a:lnSpc>
                <a:spcPct val="110000"/>
              </a:lnSpc>
            </a:pPr>
            <a:endParaRPr lang="en-US" sz="1900" dirty="0"/>
          </a:p>
          <a:p>
            <a:pPr>
              <a:lnSpc>
                <a:spcPct val="110000"/>
              </a:lnSpc>
            </a:pPr>
            <a:r>
              <a:rPr lang="en-US" sz="2200" b="1" dirty="0"/>
              <a:t>If availability has a higher priority:</a:t>
            </a:r>
          </a:p>
          <a:p>
            <a:pPr lvl="1">
              <a:lnSpc>
                <a:spcPct val="110000"/>
              </a:lnSpc>
            </a:pPr>
            <a:r>
              <a:rPr lang="en-US" sz="1900" dirty="0"/>
              <a:t>we can decide to cope with an inconsistent write. </a:t>
            </a:r>
          </a:p>
          <a:p>
            <a:pPr lvl="1">
              <a:lnSpc>
                <a:spcPct val="110000"/>
              </a:lnSpc>
            </a:pPr>
            <a:r>
              <a:rPr lang="en-US" sz="1900" dirty="0"/>
              <a:t>Then come up with policy to merge inconsistent writes. </a:t>
            </a:r>
          </a:p>
          <a:p>
            <a:pPr lvl="1">
              <a:lnSpc>
                <a:spcPct val="110000"/>
              </a:lnSpc>
            </a:pPr>
            <a:r>
              <a:rPr lang="en-US" sz="1900" dirty="0"/>
              <a:t>In this case, we can get the full performance benefit of writing to any replica.</a:t>
            </a:r>
          </a:p>
          <a:p>
            <a:pPr lvl="1"/>
            <a:endParaRPr lang="en-US" sz="1900" dirty="0"/>
          </a:p>
          <a:p>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86</a:t>
            </a:fld>
            <a:endParaRPr lang="en-US"/>
          </a:p>
        </p:txBody>
      </p:sp>
      <p:sp>
        <p:nvSpPr>
          <p:cNvPr id="5" name="Footer Placeholder 4">
            <a:extLst>
              <a:ext uri="{FF2B5EF4-FFF2-40B4-BE49-F238E27FC236}">
                <a16:creationId xmlns:a16="http://schemas.microsoft.com/office/drawing/2014/main" id="{A3D64512-B636-DD4B-9CD3-13294353B753}"/>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6144935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036" y="201278"/>
            <a:ext cx="8229600" cy="1143000"/>
          </a:xfrm>
        </p:spPr>
        <p:txBody>
          <a:bodyPr/>
          <a:lstStyle/>
          <a:p>
            <a:r>
              <a:rPr lang="en-US" dirty="0"/>
              <a:t>Introducing the CAP Theorem</a:t>
            </a:r>
          </a:p>
        </p:txBody>
      </p:sp>
      <p:sp>
        <p:nvSpPr>
          <p:cNvPr id="6" name="TextBox 5"/>
          <p:cNvSpPr txBox="1"/>
          <p:nvPr/>
        </p:nvSpPr>
        <p:spPr>
          <a:xfrm>
            <a:off x="568035" y="1666515"/>
            <a:ext cx="8042565" cy="3847207"/>
          </a:xfrm>
          <a:prstGeom prst="rect">
            <a:avLst/>
          </a:prstGeom>
          <a:noFill/>
        </p:spPr>
        <p:txBody>
          <a:bodyPr wrap="square" rtlCol="0">
            <a:spAutoFit/>
          </a:bodyPr>
          <a:lstStyle/>
          <a:p>
            <a:pPr marL="285750" indent="-285750">
              <a:buFontTx/>
              <a:buChar char="•"/>
            </a:pPr>
            <a:r>
              <a:rPr lang="en-US" sz="2400" u="sng" dirty="0"/>
              <a:t>Prof. Eric Brewer </a:t>
            </a:r>
            <a:r>
              <a:rPr lang="en-US" sz="2400" dirty="0"/>
              <a:t>introduced the CAP theorem at the Principle of Distributed Computing conference in 2000.</a:t>
            </a:r>
          </a:p>
          <a:p>
            <a:endParaRPr lang="en-US" sz="2400" dirty="0"/>
          </a:p>
          <a:p>
            <a:pPr marL="285750" indent="-285750">
              <a:buFontTx/>
              <a:buChar char="•"/>
            </a:pPr>
            <a:r>
              <a:rPr lang="en-US" sz="2400" dirty="0"/>
              <a:t>Described the trade-offs involved in distributed system</a:t>
            </a:r>
          </a:p>
          <a:p>
            <a:endParaRPr lang="en-US" sz="2400" dirty="0"/>
          </a:p>
          <a:p>
            <a:pPr marL="285750" indent="-285750">
              <a:buFontTx/>
              <a:buChar char="•"/>
            </a:pPr>
            <a:r>
              <a:rPr lang="en-US" sz="2400" dirty="0">
                <a:solidFill>
                  <a:srgbClr val="FF0000"/>
                </a:solidFill>
              </a:rPr>
              <a:t>It is impossible for a web service to provide following </a:t>
            </a:r>
            <a:r>
              <a:rPr lang="en-US" sz="2400" i="1" dirty="0">
                <a:solidFill>
                  <a:srgbClr val="FF0000"/>
                </a:solidFill>
              </a:rPr>
              <a:t>three guarantees at the same time</a:t>
            </a:r>
            <a:r>
              <a:rPr lang="en-US" sz="2400" dirty="0">
                <a:solidFill>
                  <a:srgbClr val="FF0000"/>
                </a:solidFill>
              </a:rPr>
              <a:t>:</a:t>
            </a:r>
          </a:p>
          <a:p>
            <a:pPr marL="742950" lvl="1" indent="-285750">
              <a:buFontTx/>
              <a:buChar char="•"/>
            </a:pPr>
            <a:r>
              <a:rPr lang="en-US" sz="2400" b="1" dirty="0">
                <a:solidFill>
                  <a:srgbClr val="FF0000"/>
                </a:solidFill>
              </a:rPr>
              <a:t>Consistency</a:t>
            </a:r>
          </a:p>
          <a:p>
            <a:pPr marL="742950" lvl="1" indent="-285750">
              <a:buFontTx/>
              <a:buChar char="•"/>
            </a:pPr>
            <a:r>
              <a:rPr lang="en-US" sz="2400" b="1" dirty="0">
                <a:solidFill>
                  <a:srgbClr val="FF0000"/>
                </a:solidFill>
              </a:rPr>
              <a:t>Availability</a:t>
            </a:r>
          </a:p>
          <a:p>
            <a:pPr marL="742950" lvl="1" indent="-285750">
              <a:buFontTx/>
              <a:buChar char="•"/>
            </a:pPr>
            <a:r>
              <a:rPr lang="en-US" sz="2400" b="1" dirty="0">
                <a:solidFill>
                  <a:srgbClr val="FF0000"/>
                </a:solidFill>
              </a:rPr>
              <a:t>Partition-toleranc</a:t>
            </a:r>
            <a:r>
              <a:rPr lang="en-US" sz="2800" b="1" dirty="0">
                <a:solidFill>
                  <a:srgbClr val="FF0000"/>
                </a:solidFill>
              </a:rPr>
              <a:t>e </a:t>
            </a:r>
            <a:r>
              <a:rPr lang="en-US" sz="2800" b="1" dirty="0"/>
              <a:t> </a:t>
            </a:r>
          </a:p>
        </p:txBody>
      </p:sp>
      <p:sp>
        <p:nvSpPr>
          <p:cNvPr id="3" name="Slide Number Placeholder 2"/>
          <p:cNvSpPr>
            <a:spLocks noGrp="1"/>
          </p:cNvSpPr>
          <p:nvPr>
            <p:ph type="sldNum" sz="quarter" idx="12"/>
          </p:nvPr>
        </p:nvSpPr>
        <p:spPr/>
        <p:txBody>
          <a:bodyPr/>
          <a:lstStyle/>
          <a:p>
            <a:fld id="{BD332752-9405-3B49-87A2-9A38CAF0CA50}" type="slidenum">
              <a:rPr lang="en-US" smtClean="0"/>
              <a:t>87</a:t>
            </a:fld>
            <a:endParaRPr lang="en-US"/>
          </a:p>
        </p:txBody>
      </p:sp>
      <p:sp>
        <p:nvSpPr>
          <p:cNvPr id="4" name="Footer Placeholder 3">
            <a:extLst>
              <a:ext uri="{FF2B5EF4-FFF2-40B4-BE49-F238E27FC236}">
                <a16:creationId xmlns:a16="http://schemas.microsoft.com/office/drawing/2014/main" id="{56B62925-F55A-6C49-9388-5438ECDBBCA3}"/>
              </a:ext>
            </a:extLst>
          </p:cNvPr>
          <p:cNvSpPr>
            <a:spLocks noGrp="1"/>
          </p:cNvSpPr>
          <p:nvPr>
            <p:ph type="ftr" sz="quarter" idx="11"/>
          </p:nvPr>
        </p:nvSpPr>
        <p:spPr/>
        <p:txBody>
          <a:bodyPr/>
          <a:lstStyle/>
          <a:p>
            <a:r>
              <a:rPr lang="en-US"/>
              <a:t>Distributed and Cloud Computing - Fall 2021</a:t>
            </a:r>
          </a:p>
        </p:txBody>
      </p:sp>
      <p:pic>
        <p:nvPicPr>
          <p:cNvPr id="7" name="Picture 6">
            <a:extLst>
              <a:ext uri="{FF2B5EF4-FFF2-40B4-BE49-F238E27FC236}">
                <a16:creationId xmlns:a16="http://schemas.microsoft.com/office/drawing/2014/main" id="{BB8F33AC-3F55-5445-B1EA-210923880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5127" y="2646279"/>
            <a:ext cx="3285837" cy="3222337"/>
          </a:xfrm>
          <a:prstGeom prst="rect">
            <a:avLst/>
          </a:prstGeom>
        </p:spPr>
      </p:pic>
    </p:spTree>
    <p:extLst>
      <p:ext uri="{BB962C8B-B14F-4D97-AF65-F5344CB8AC3E}">
        <p14:creationId xmlns:p14="http://schemas.microsoft.com/office/powerpoint/2010/main" val="8336397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995F2-4307-406E-9FD6-75479F7EFE93}"/>
              </a:ext>
            </a:extLst>
          </p:cNvPr>
          <p:cNvSpPr>
            <a:spLocks noGrp="1"/>
          </p:cNvSpPr>
          <p:nvPr>
            <p:ph type="title"/>
          </p:nvPr>
        </p:nvSpPr>
        <p:spPr/>
        <p:txBody>
          <a:bodyPr/>
          <a:lstStyle/>
          <a:p>
            <a:r>
              <a:rPr lang="en-US" b="1" dirty="0"/>
              <a:t>C</a:t>
            </a:r>
            <a:r>
              <a:rPr lang="en-US" dirty="0"/>
              <a:t>onsistency </a:t>
            </a:r>
            <a:r>
              <a:rPr lang="en-US" b="1" dirty="0"/>
              <a:t>(C)</a:t>
            </a:r>
          </a:p>
        </p:txBody>
      </p:sp>
      <p:sp>
        <p:nvSpPr>
          <p:cNvPr id="4" name="Text Placeholder 3">
            <a:extLst>
              <a:ext uri="{FF2B5EF4-FFF2-40B4-BE49-F238E27FC236}">
                <a16:creationId xmlns:a16="http://schemas.microsoft.com/office/drawing/2014/main" id="{87EC3EE5-24B8-4A52-8582-1E5142639D78}"/>
              </a:ext>
            </a:extLst>
          </p:cNvPr>
          <p:cNvSpPr>
            <a:spLocks noGrp="1"/>
          </p:cNvSpPr>
          <p:nvPr>
            <p:ph idx="1"/>
          </p:nvPr>
        </p:nvSpPr>
        <p:spPr/>
        <p:txBody>
          <a:bodyPr/>
          <a:lstStyle/>
          <a:p>
            <a:r>
              <a:rPr lang="en-US" dirty="0"/>
              <a:t>All client programs that are reading the data from the </a:t>
            </a:r>
            <a:r>
              <a:rPr lang="en-US" b="1" dirty="0"/>
              <a:t>cluster see the same</a:t>
            </a:r>
            <a:r>
              <a:rPr lang="en-US" dirty="0"/>
              <a:t>, </a:t>
            </a:r>
            <a:r>
              <a:rPr lang="en-US" i="1" dirty="0"/>
              <a:t>most recent </a:t>
            </a:r>
            <a:r>
              <a:rPr lang="en-US" dirty="0"/>
              <a:t>data possible </a:t>
            </a:r>
          </a:p>
          <a:p>
            <a:endParaRPr lang="en-US" dirty="0"/>
          </a:p>
          <a:p>
            <a:r>
              <a:rPr lang="en-US" dirty="0"/>
              <a:t>If the data in some nodes are updated and in one or more other nodes are not updated yet</a:t>
            </a:r>
          </a:p>
          <a:p>
            <a:pPr lvl="1"/>
            <a:r>
              <a:rPr lang="en-US" dirty="0"/>
              <a:t>The system is not consistent</a:t>
            </a:r>
          </a:p>
          <a:p>
            <a:endParaRPr lang="en-US" dirty="0"/>
          </a:p>
          <a:p>
            <a:r>
              <a:rPr lang="en-US" dirty="0"/>
              <a:t>If the system sends an error to the client indicating that data is not up to data, the system can still be considered to be consistent</a:t>
            </a:r>
          </a:p>
        </p:txBody>
      </p:sp>
      <p:sp>
        <p:nvSpPr>
          <p:cNvPr id="5" name="Slide Number Placeholder 4">
            <a:extLst>
              <a:ext uri="{FF2B5EF4-FFF2-40B4-BE49-F238E27FC236}">
                <a16:creationId xmlns:a16="http://schemas.microsoft.com/office/drawing/2014/main" id="{4C2CBF25-1460-49DF-8466-9DC7C6FA9C00}"/>
              </a:ext>
            </a:extLst>
          </p:cNvPr>
          <p:cNvSpPr>
            <a:spLocks noGrp="1"/>
          </p:cNvSpPr>
          <p:nvPr>
            <p:ph type="sldNum" sz="quarter" idx="12"/>
          </p:nvPr>
        </p:nvSpPr>
        <p:spPr/>
        <p:txBody>
          <a:bodyPr/>
          <a:lstStyle/>
          <a:p>
            <a:fld id="{C2072F39-BFF9-4E74-AA69-57E4EE92C636}" type="slidenum">
              <a:rPr lang="en-US" smtClean="0"/>
              <a:pPr/>
              <a:t>88</a:t>
            </a:fld>
            <a:endParaRPr lang="en-US" dirty="0"/>
          </a:p>
        </p:txBody>
      </p:sp>
      <p:sp>
        <p:nvSpPr>
          <p:cNvPr id="7" name="Footer Placeholder 4">
            <a:extLst>
              <a:ext uri="{FF2B5EF4-FFF2-40B4-BE49-F238E27FC236}">
                <a16:creationId xmlns:a16="http://schemas.microsoft.com/office/drawing/2014/main" id="{67A1E968-64AE-EF42-B3CD-8DC508746251}"/>
              </a:ext>
            </a:extLst>
          </p:cNvPr>
          <p:cNvSpPr>
            <a:spLocks noGrp="1"/>
          </p:cNvSpPr>
          <p:nvPr>
            <p:ph type="ftr" sz="quarter" idx="11"/>
          </p:nvPr>
        </p:nvSpPr>
        <p:spPr>
          <a:xfrm>
            <a:off x="4038600" y="6356350"/>
            <a:ext cx="4114800" cy="365125"/>
          </a:xfrm>
        </p:spPr>
        <p:txBody>
          <a:bodyPr/>
          <a:lstStyle/>
          <a:p>
            <a:r>
              <a:rPr lang="en-US" dirty="0"/>
              <a:t>Distributed and Cloud Computing - Fall 2021</a:t>
            </a:r>
          </a:p>
        </p:txBody>
      </p:sp>
    </p:spTree>
    <p:extLst>
      <p:ext uri="{BB962C8B-B14F-4D97-AF65-F5344CB8AC3E}">
        <p14:creationId xmlns:p14="http://schemas.microsoft.com/office/powerpoint/2010/main" val="11600357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0AF3-ACEA-4D3E-91DC-BAD91348E955}"/>
              </a:ext>
            </a:extLst>
          </p:cNvPr>
          <p:cNvSpPr>
            <a:spLocks noGrp="1"/>
          </p:cNvSpPr>
          <p:nvPr>
            <p:ph type="title"/>
          </p:nvPr>
        </p:nvSpPr>
        <p:spPr/>
        <p:txBody>
          <a:bodyPr/>
          <a:lstStyle/>
          <a:p>
            <a:r>
              <a:rPr lang="en-US" dirty="0"/>
              <a:t>Availability </a:t>
            </a:r>
            <a:r>
              <a:rPr lang="en-US" b="1" dirty="0"/>
              <a:t>(A)</a:t>
            </a:r>
          </a:p>
        </p:txBody>
      </p:sp>
      <p:sp>
        <p:nvSpPr>
          <p:cNvPr id="4" name="Text Placeholder 3">
            <a:extLst>
              <a:ext uri="{FF2B5EF4-FFF2-40B4-BE49-F238E27FC236}">
                <a16:creationId xmlns:a16="http://schemas.microsoft.com/office/drawing/2014/main" id="{DBE482CE-4008-41D5-9388-714A8B296020}"/>
              </a:ext>
            </a:extLst>
          </p:cNvPr>
          <p:cNvSpPr>
            <a:spLocks noGrp="1"/>
          </p:cNvSpPr>
          <p:nvPr>
            <p:ph idx="1"/>
          </p:nvPr>
        </p:nvSpPr>
        <p:spPr/>
        <p:txBody>
          <a:bodyPr/>
          <a:lstStyle/>
          <a:p>
            <a:r>
              <a:rPr lang="en-US" dirty="0"/>
              <a:t>The client programs should be able to read and retrieve the data even if the information may not be consistent</a:t>
            </a:r>
          </a:p>
        </p:txBody>
      </p:sp>
      <p:sp>
        <p:nvSpPr>
          <p:cNvPr id="5" name="Slide Number Placeholder 4">
            <a:extLst>
              <a:ext uri="{FF2B5EF4-FFF2-40B4-BE49-F238E27FC236}">
                <a16:creationId xmlns:a16="http://schemas.microsoft.com/office/drawing/2014/main" id="{5784FA46-A9D0-4A2E-9259-305AF3EADE24}"/>
              </a:ext>
            </a:extLst>
          </p:cNvPr>
          <p:cNvSpPr>
            <a:spLocks noGrp="1"/>
          </p:cNvSpPr>
          <p:nvPr>
            <p:ph type="sldNum" sz="quarter" idx="12"/>
          </p:nvPr>
        </p:nvSpPr>
        <p:spPr/>
        <p:txBody>
          <a:bodyPr/>
          <a:lstStyle/>
          <a:p>
            <a:fld id="{C2072F39-BFF9-4E74-AA69-57E4EE92C636}" type="slidenum">
              <a:rPr lang="en-US" smtClean="0"/>
              <a:pPr/>
              <a:t>89</a:t>
            </a:fld>
            <a:endParaRPr lang="en-US" dirty="0"/>
          </a:p>
        </p:txBody>
      </p:sp>
      <p:sp>
        <p:nvSpPr>
          <p:cNvPr id="6" name="Footer Placeholder 4">
            <a:extLst>
              <a:ext uri="{FF2B5EF4-FFF2-40B4-BE49-F238E27FC236}">
                <a16:creationId xmlns:a16="http://schemas.microsoft.com/office/drawing/2014/main" id="{B800E534-6906-604A-893F-61EF09B96E46}"/>
              </a:ext>
            </a:extLst>
          </p:cNvPr>
          <p:cNvSpPr>
            <a:spLocks noGrp="1"/>
          </p:cNvSpPr>
          <p:nvPr>
            <p:ph type="ftr" sz="quarter" idx="11"/>
          </p:nvPr>
        </p:nvSpPr>
        <p:spPr>
          <a:xfrm>
            <a:off x="4038600" y="6356350"/>
            <a:ext cx="4114800" cy="365125"/>
          </a:xfrm>
        </p:spPr>
        <p:txBody>
          <a:bodyPr/>
          <a:lstStyle/>
          <a:p>
            <a:r>
              <a:rPr lang="en-US" dirty="0"/>
              <a:t>Distributed and Cloud Computing - Fall 2021</a:t>
            </a:r>
          </a:p>
        </p:txBody>
      </p:sp>
    </p:spTree>
    <p:extLst>
      <p:ext uri="{BB962C8B-B14F-4D97-AF65-F5344CB8AC3E}">
        <p14:creationId xmlns:p14="http://schemas.microsoft.com/office/powerpoint/2010/main" val="2045033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NoSQL?</a:t>
            </a:r>
          </a:p>
        </p:txBody>
      </p:sp>
      <p:sp>
        <p:nvSpPr>
          <p:cNvPr id="3" name="Content Placeholder 2"/>
          <p:cNvSpPr>
            <a:spLocks noGrp="1"/>
          </p:cNvSpPr>
          <p:nvPr>
            <p:ph idx="1"/>
          </p:nvPr>
        </p:nvSpPr>
        <p:spPr/>
        <p:txBody>
          <a:bodyPr/>
          <a:lstStyle/>
          <a:p>
            <a:pPr marL="0" indent="0">
              <a:buNone/>
            </a:pPr>
            <a:r>
              <a:rPr lang="en-US" sz="2400" b="1" dirty="0"/>
              <a:t>R</a:t>
            </a:r>
            <a:r>
              <a:rPr lang="en-US" sz="2400" dirty="0"/>
              <a:t>elational </a:t>
            </a:r>
            <a:r>
              <a:rPr lang="en-US" sz="2400" b="1" dirty="0"/>
              <a:t>D</a:t>
            </a:r>
            <a:r>
              <a:rPr lang="en-US" sz="2400" dirty="0"/>
              <a:t>ata</a:t>
            </a:r>
            <a:r>
              <a:rPr lang="en-US" sz="2400" b="1" dirty="0"/>
              <a:t>b</a:t>
            </a:r>
            <a:r>
              <a:rPr lang="en-US" sz="2400" dirty="0"/>
              <a:t>ase </a:t>
            </a:r>
            <a:r>
              <a:rPr lang="en-US" sz="2400" b="1" dirty="0"/>
              <a:t>M</a:t>
            </a:r>
            <a:r>
              <a:rPr lang="en-US" sz="2400" dirty="0"/>
              <a:t>anagement </a:t>
            </a:r>
            <a:r>
              <a:rPr lang="en-US" sz="2400" b="1" dirty="0"/>
              <a:t>S</a:t>
            </a:r>
            <a:r>
              <a:rPr lang="en-US" sz="2400" dirty="0"/>
              <a:t>ystems (RDBMS) have always been the default choice for serious data storage.</a:t>
            </a:r>
            <a:endParaRPr lang="en-US" sz="2400" b="1" dirty="0">
              <a:solidFill>
                <a:srgbClr val="FF0000"/>
              </a:solidFill>
            </a:endParaRPr>
          </a:p>
          <a:p>
            <a:pPr marL="0" indent="0">
              <a:buNone/>
            </a:pPr>
            <a:r>
              <a:rPr lang="en-US" sz="2400" b="1" dirty="0">
                <a:solidFill>
                  <a:srgbClr val="FF0000"/>
                </a:solidFill>
              </a:rPr>
              <a:t>The values of RDBMS</a:t>
            </a:r>
          </a:p>
          <a:p>
            <a:pPr marL="914400" lvl="1" indent="-457200">
              <a:buFont typeface="+mj-lt"/>
              <a:buAutoNum type="arabicPeriod"/>
            </a:pPr>
            <a:r>
              <a:rPr lang="en-US" sz="2000" dirty="0"/>
              <a:t>Persistent Data</a:t>
            </a:r>
          </a:p>
          <a:p>
            <a:pPr marL="914400" lvl="1" indent="-457200">
              <a:buFont typeface="+mj-lt"/>
              <a:buAutoNum type="arabicPeriod"/>
            </a:pPr>
            <a:r>
              <a:rPr lang="en-US" sz="2000" dirty="0"/>
              <a:t>Concurrency</a:t>
            </a:r>
          </a:p>
          <a:p>
            <a:pPr marL="914400" lvl="1" indent="-457200">
              <a:buFont typeface="+mj-lt"/>
              <a:buAutoNum type="arabicPeriod"/>
            </a:pPr>
            <a:r>
              <a:rPr lang="en-US" sz="2000" dirty="0"/>
              <a:t>Integration</a:t>
            </a:r>
          </a:p>
          <a:p>
            <a:pPr marL="914400" lvl="1" indent="-457200">
              <a:buFont typeface="+mj-lt"/>
              <a:buAutoNum type="arabicPeriod"/>
            </a:pPr>
            <a:r>
              <a:rPr lang="en-US" sz="2000" dirty="0"/>
              <a:t>A (mostly) standard model</a:t>
            </a:r>
            <a:endParaRPr lang="en-US" sz="2400" b="1" dirty="0">
              <a:solidFill>
                <a:srgbClr val="FF0000"/>
              </a:solidFill>
            </a:endParaRPr>
          </a:p>
          <a:p>
            <a:pPr marL="0" indent="0">
              <a:buNone/>
            </a:pPr>
            <a:r>
              <a:rPr lang="en-US" sz="2400" b="1" dirty="0">
                <a:solidFill>
                  <a:srgbClr val="FF0000"/>
                </a:solidFill>
              </a:rPr>
              <a:t>The limitations of RDBMS for a certain type of applications</a:t>
            </a:r>
          </a:p>
          <a:p>
            <a:pPr marL="914400" lvl="1" indent="-457200">
              <a:buFont typeface="+mj-lt"/>
              <a:buAutoNum type="arabicPeriod"/>
            </a:pPr>
            <a:r>
              <a:rPr lang="en-US" sz="2000" dirty="0"/>
              <a:t>Impedance mismatch</a:t>
            </a:r>
          </a:p>
          <a:p>
            <a:pPr marL="914400" lvl="1" indent="-457200">
              <a:buFont typeface="+mj-lt"/>
              <a:buAutoNum type="arabicPeriod"/>
            </a:pPr>
            <a:r>
              <a:rPr lang="en-US" sz="2000" dirty="0"/>
              <a:t>Restricted data model</a:t>
            </a:r>
          </a:p>
          <a:p>
            <a:pPr marL="914400" lvl="1" indent="-457200">
              <a:buFont typeface="+mj-lt"/>
              <a:buAutoNum type="arabicPeriod"/>
            </a:pPr>
            <a:r>
              <a:rPr lang="en-US" sz="2000" dirty="0"/>
              <a:t>Not built to run on a cluster</a:t>
            </a:r>
          </a:p>
          <a:p>
            <a:pPr lvl="1"/>
            <a:endParaRPr lang="en-US" b="1" dirty="0"/>
          </a:p>
        </p:txBody>
      </p:sp>
      <p:sp>
        <p:nvSpPr>
          <p:cNvPr id="4" name="Slide Number Placeholder 3"/>
          <p:cNvSpPr>
            <a:spLocks noGrp="1"/>
          </p:cNvSpPr>
          <p:nvPr>
            <p:ph type="sldNum" sz="quarter" idx="12"/>
          </p:nvPr>
        </p:nvSpPr>
        <p:spPr/>
        <p:txBody>
          <a:bodyPr/>
          <a:lstStyle/>
          <a:p>
            <a:fld id="{BD332752-9405-3B49-87A2-9A38CAF0CA50}" type="slidenum">
              <a:rPr lang="en-US" smtClean="0"/>
              <a:t>9</a:t>
            </a:fld>
            <a:endParaRPr lang="en-US"/>
          </a:p>
        </p:txBody>
      </p:sp>
      <p:sp>
        <p:nvSpPr>
          <p:cNvPr id="5" name="Footer Placeholder 4">
            <a:extLst>
              <a:ext uri="{FF2B5EF4-FFF2-40B4-BE49-F238E27FC236}">
                <a16:creationId xmlns:a16="http://schemas.microsoft.com/office/drawing/2014/main" id="{C21DE174-DAA4-9243-A32F-019AEE28E3F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134565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B0BE4-F60A-42C0-91B5-5344D932B67F}"/>
              </a:ext>
            </a:extLst>
          </p:cNvPr>
          <p:cNvSpPr>
            <a:spLocks noGrp="1"/>
          </p:cNvSpPr>
          <p:nvPr>
            <p:ph type="title"/>
          </p:nvPr>
        </p:nvSpPr>
        <p:spPr/>
        <p:txBody>
          <a:bodyPr/>
          <a:lstStyle/>
          <a:p>
            <a:r>
              <a:rPr lang="en-US" dirty="0"/>
              <a:t>Partition Tolerance </a:t>
            </a:r>
            <a:r>
              <a:rPr lang="en-US" b="1" dirty="0"/>
              <a:t>(P)</a:t>
            </a:r>
          </a:p>
        </p:txBody>
      </p:sp>
      <p:sp>
        <p:nvSpPr>
          <p:cNvPr id="4" name="Text Placeholder 3">
            <a:extLst>
              <a:ext uri="{FF2B5EF4-FFF2-40B4-BE49-F238E27FC236}">
                <a16:creationId xmlns:a16="http://schemas.microsoft.com/office/drawing/2014/main" id="{740CC47A-2AD0-4DA4-83A1-190B2447191D}"/>
              </a:ext>
            </a:extLst>
          </p:cNvPr>
          <p:cNvSpPr>
            <a:spLocks noGrp="1"/>
          </p:cNvSpPr>
          <p:nvPr>
            <p:ph idx="1"/>
          </p:nvPr>
        </p:nvSpPr>
        <p:spPr/>
        <p:txBody>
          <a:bodyPr/>
          <a:lstStyle/>
          <a:p>
            <a:r>
              <a:rPr lang="en-US" dirty="0"/>
              <a:t>The cluster continues to function even if:</a:t>
            </a:r>
          </a:p>
          <a:p>
            <a:pPr lvl="1"/>
            <a:r>
              <a:rPr lang="en-US" dirty="0"/>
              <a:t>One or more nodes go down 	</a:t>
            </a:r>
          </a:p>
          <a:p>
            <a:pPr lvl="1"/>
            <a:r>
              <a:rPr lang="en-US" dirty="0"/>
              <a:t>There is a communication failure between two given nodes</a:t>
            </a:r>
          </a:p>
          <a:p>
            <a:endParaRPr lang="en-US" dirty="0"/>
          </a:p>
          <a:p>
            <a:r>
              <a:rPr lang="en-US" dirty="0"/>
              <a:t>Network failure occurs when all nodes are down or fail to communicate</a:t>
            </a:r>
          </a:p>
        </p:txBody>
      </p:sp>
      <p:sp>
        <p:nvSpPr>
          <p:cNvPr id="5" name="Slide Number Placeholder 4">
            <a:extLst>
              <a:ext uri="{FF2B5EF4-FFF2-40B4-BE49-F238E27FC236}">
                <a16:creationId xmlns:a16="http://schemas.microsoft.com/office/drawing/2014/main" id="{826B3E09-B57D-43ED-BDF1-B26F1509DF3E}"/>
              </a:ext>
            </a:extLst>
          </p:cNvPr>
          <p:cNvSpPr>
            <a:spLocks noGrp="1"/>
          </p:cNvSpPr>
          <p:nvPr>
            <p:ph type="sldNum" sz="quarter" idx="12"/>
          </p:nvPr>
        </p:nvSpPr>
        <p:spPr/>
        <p:txBody>
          <a:bodyPr/>
          <a:lstStyle/>
          <a:p>
            <a:fld id="{C2072F39-BFF9-4E74-AA69-57E4EE92C636}" type="slidenum">
              <a:rPr lang="en-US" smtClean="0"/>
              <a:pPr/>
              <a:t>90</a:t>
            </a:fld>
            <a:endParaRPr lang="en-US" dirty="0"/>
          </a:p>
        </p:txBody>
      </p:sp>
      <p:sp>
        <p:nvSpPr>
          <p:cNvPr id="6" name="Footer Placeholder 4">
            <a:extLst>
              <a:ext uri="{FF2B5EF4-FFF2-40B4-BE49-F238E27FC236}">
                <a16:creationId xmlns:a16="http://schemas.microsoft.com/office/drawing/2014/main" id="{4D005444-FDB5-6E4C-84AF-30DCD3078D3E}"/>
              </a:ext>
            </a:extLst>
          </p:cNvPr>
          <p:cNvSpPr>
            <a:spLocks noGrp="1"/>
          </p:cNvSpPr>
          <p:nvPr>
            <p:ph type="ftr" sz="quarter" idx="11"/>
          </p:nvPr>
        </p:nvSpPr>
        <p:spPr>
          <a:xfrm>
            <a:off x="4038600" y="6356350"/>
            <a:ext cx="4114800" cy="365125"/>
          </a:xfrm>
        </p:spPr>
        <p:txBody>
          <a:bodyPr/>
          <a:lstStyle/>
          <a:p>
            <a:r>
              <a:rPr lang="en-US" dirty="0"/>
              <a:t>Distributed and Cloud Computing - Fall 2021</a:t>
            </a:r>
          </a:p>
        </p:txBody>
      </p:sp>
    </p:spTree>
    <p:extLst>
      <p:ext uri="{BB962C8B-B14F-4D97-AF65-F5344CB8AC3E}">
        <p14:creationId xmlns:p14="http://schemas.microsoft.com/office/powerpoint/2010/main" val="30557244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b="1" dirty="0"/>
              <a:t>CAP</a:t>
            </a:r>
            <a:r>
              <a:rPr lang="en-US" dirty="0"/>
              <a:t> Theorem</a:t>
            </a:r>
          </a:p>
        </p:txBody>
      </p:sp>
      <p:sp>
        <p:nvSpPr>
          <p:cNvPr id="3" name="Content Placeholder 2"/>
          <p:cNvSpPr>
            <a:spLocks noGrp="1"/>
          </p:cNvSpPr>
          <p:nvPr>
            <p:ph idx="1"/>
          </p:nvPr>
        </p:nvSpPr>
        <p:spPr>
          <a:xfrm>
            <a:off x="838200" y="1825625"/>
            <a:ext cx="7772400" cy="4351338"/>
          </a:xfrm>
        </p:spPr>
        <p:txBody>
          <a:bodyPr>
            <a:normAutofit fontScale="77500" lnSpcReduction="20000"/>
          </a:bodyPr>
          <a:lstStyle/>
          <a:p>
            <a:pPr>
              <a:lnSpc>
                <a:spcPct val="120000"/>
              </a:lnSpc>
            </a:pPr>
            <a:r>
              <a:rPr lang="en-US" dirty="0"/>
              <a:t>Given the three properties of </a:t>
            </a:r>
            <a:r>
              <a:rPr lang="en-US" b="1" dirty="0"/>
              <a:t>Consistency</a:t>
            </a:r>
            <a:r>
              <a:rPr lang="en-US" dirty="0"/>
              <a:t>, </a:t>
            </a:r>
            <a:r>
              <a:rPr lang="en-US" b="1" dirty="0"/>
              <a:t>Availability</a:t>
            </a:r>
            <a:r>
              <a:rPr lang="en-US" dirty="0"/>
              <a:t>, and </a:t>
            </a:r>
            <a:r>
              <a:rPr lang="en-US" b="1" dirty="0"/>
              <a:t>Partition tolerance, </a:t>
            </a:r>
            <a:r>
              <a:rPr lang="en-US" dirty="0"/>
              <a:t>you can only get two: CA, CP, or AP</a:t>
            </a:r>
          </a:p>
          <a:p>
            <a:pPr lvl="1">
              <a:lnSpc>
                <a:spcPct val="120000"/>
              </a:lnSpc>
            </a:pPr>
            <a:endParaRPr lang="en-US" dirty="0"/>
          </a:p>
          <a:p>
            <a:pPr>
              <a:lnSpc>
                <a:spcPct val="120000"/>
              </a:lnSpc>
            </a:pPr>
            <a:r>
              <a:rPr lang="en-US" dirty="0">
                <a:highlight>
                  <a:srgbClr val="FFFF00"/>
                </a:highlight>
              </a:rPr>
              <a:t>In practice what it’s saying is that in a system that may suffer partitions, as distributed systems do, you have to trade off consistency versus availability.</a:t>
            </a:r>
          </a:p>
          <a:p>
            <a:pPr>
              <a:lnSpc>
                <a:spcPct val="120000"/>
              </a:lnSpc>
            </a:pPr>
            <a:endParaRPr lang="en-US" dirty="0"/>
          </a:p>
          <a:p>
            <a:pPr>
              <a:lnSpc>
                <a:spcPct val="120000"/>
              </a:lnSpc>
            </a:pPr>
            <a:endParaRPr lang="en-US" dirty="0"/>
          </a:p>
        </p:txBody>
      </p:sp>
      <p:sp>
        <p:nvSpPr>
          <p:cNvPr id="4" name="Slide Number Placeholder 3"/>
          <p:cNvSpPr>
            <a:spLocks noGrp="1"/>
          </p:cNvSpPr>
          <p:nvPr>
            <p:ph type="sldNum" sz="quarter" idx="12"/>
          </p:nvPr>
        </p:nvSpPr>
        <p:spPr/>
        <p:txBody>
          <a:bodyPr/>
          <a:lstStyle/>
          <a:p>
            <a:fld id="{BD332752-9405-3B49-87A2-9A38CAF0CA50}" type="slidenum">
              <a:rPr lang="en-US" smtClean="0"/>
              <a:t>91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6053" y="1502063"/>
            <a:ext cx="3285837" cy="3222337"/>
          </a:xfrm>
          <a:prstGeom prst="rect">
            <a:avLst/>
          </a:prstGeom>
        </p:spPr>
      </p:pic>
      <p:sp>
        <p:nvSpPr>
          <p:cNvPr id="6" name="Footer Placeholder 5">
            <a:extLst>
              <a:ext uri="{FF2B5EF4-FFF2-40B4-BE49-F238E27FC236}">
                <a16:creationId xmlns:a16="http://schemas.microsoft.com/office/drawing/2014/main" id="{D5BFAC38-303F-1F49-80E3-569D23D306B4}"/>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8588290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 explained</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064500" y="417018"/>
            <a:ext cx="3835400" cy="2120900"/>
          </a:xfrm>
        </p:spPr>
      </p:pic>
      <p:sp>
        <p:nvSpPr>
          <p:cNvPr id="6" name="Content Placeholder 5"/>
          <p:cNvSpPr>
            <a:spLocks noGrp="1"/>
          </p:cNvSpPr>
          <p:nvPr>
            <p:ph sz="half" idx="2"/>
          </p:nvPr>
        </p:nvSpPr>
        <p:spPr>
          <a:xfrm>
            <a:off x="619991" y="2188007"/>
            <a:ext cx="10952018" cy="4351338"/>
          </a:xfrm>
        </p:spPr>
        <p:txBody>
          <a:bodyPr>
            <a:normAutofit fontScale="62500" lnSpcReduction="20000"/>
          </a:bodyPr>
          <a:lstStyle/>
          <a:p>
            <a:pPr>
              <a:lnSpc>
                <a:spcPct val="120000"/>
              </a:lnSpc>
            </a:pPr>
            <a:r>
              <a:rPr lang="en-US" b="1" dirty="0">
                <a:solidFill>
                  <a:srgbClr val="FF0000"/>
                </a:solidFill>
              </a:rPr>
              <a:t>CA:</a:t>
            </a:r>
            <a:r>
              <a:rPr lang="en-US" dirty="0"/>
              <a:t> a single-server system is the obvious example of a CA system</a:t>
            </a:r>
          </a:p>
          <a:p>
            <a:pPr lvl="1">
              <a:lnSpc>
                <a:spcPct val="120000"/>
              </a:lnSpc>
            </a:pPr>
            <a:r>
              <a:rPr lang="en-US" dirty="0"/>
              <a:t>a system that has Consistency and Availability but not Partition tolerance.</a:t>
            </a:r>
          </a:p>
          <a:p>
            <a:pPr lvl="1">
              <a:lnSpc>
                <a:spcPct val="120000"/>
              </a:lnSpc>
            </a:pPr>
            <a:r>
              <a:rPr lang="en-US" dirty="0"/>
              <a:t>E.g., Relational Databases</a:t>
            </a:r>
          </a:p>
          <a:p>
            <a:pPr lvl="1">
              <a:lnSpc>
                <a:spcPct val="120000"/>
              </a:lnSpc>
            </a:pPr>
            <a:endParaRPr lang="en-US" dirty="0"/>
          </a:p>
          <a:p>
            <a:pPr>
              <a:lnSpc>
                <a:spcPct val="120000"/>
              </a:lnSpc>
            </a:pPr>
            <a:r>
              <a:rPr lang="en-US" b="1" dirty="0">
                <a:solidFill>
                  <a:srgbClr val="FF0000"/>
                </a:solidFill>
              </a:rPr>
              <a:t>CP</a:t>
            </a:r>
            <a:r>
              <a:rPr lang="en-US" dirty="0">
                <a:solidFill>
                  <a:srgbClr val="FF0000"/>
                </a:solidFill>
              </a:rPr>
              <a:t>: </a:t>
            </a:r>
            <a:r>
              <a:rPr lang="en-US" dirty="0"/>
              <a:t>wait for a response from the partitioned node which could result in a timeout error.</a:t>
            </a:r>
          </a:p>
          <a:p>
            <a:pPr lvl="1">
              <a:lnSpc>
                <a:spcPct val="120000"/>
              </a:lnSpc>
            </a:pPr>
            <a:r>
              <a:rPr lang="en-US" dirty="0"/>
              <a:t>The system can also choose to return an error, depending on the scenario you desire. </a:t>
            </a:r>
          </a:p>
          <a:p>
            <a:pPr lvl="1">
              <a:lnSpc>
                <a:spcPct val="120000"/>
              </a:lnSpc>
            </a:pPr>
            <a:r>
              <a:rPr lang="en-US" dirty="0">
                <a:highlight>
                  <a:srgbClr val="FFFF00"/>
                </a:highlight>
              </a:rPr>
              <a:t>Choose Consistency over Availability when your business requirements dictate atomic reads and writes.</a:t>
            </a:r>
          </a:p>
          <a:p>
            <a:pPr lvl="1">
              <a:lnSpc>
                <a:spcPct val="120000"/>
              </a:lnSpc>
            </a:pPr>
            <a:endParaRPr lang="en-US" dirty="0">
              <a:highlight>
                <a:srgbClr val="FFFF00"/>
              </a:highlight>
            </a:endParaRPr>
          </a:p>
          <a:p>
            <a:pPr>
              <a:lnSpc>
                <a:spcPct val="120000"/>
              </a:lnSpc>
            </a:pPr>
            <a:r>
              <a:rPr lang="en-US" b="1" dirty="0">
                <a:solidFill>
                  <a:srgbClr val="FF0000"/>
                </a:solidFill>
              </a:rPr>
              <a:t>AP:</a:t>
            </a:r>
            <a:r>
              <a:rPr lang="en-US" dirty="0"/>
              <a:t> return the most recent version of the data you have, which could be </a:t>
            </a:r>
            <a:r>
              <a:rPr lang="en-US" b="1" dirty="0">
                <a:highlight>
                  <a:srgbClr val="FFFF00"/>
                </a:highlight>
              </a:rPr>
              <a:t>stale</a:t>
            </a:r>
            <a:r>
              <a:rPr lang="en-US" dirty="0">
                <a:highlight>
                  <a:srgbClr val="FFFF00"/>
                </a:highlight>
              </a:rPr>
              <a:t>. </a:t>
            </a:r>
          </a:p>
          <a:p>
            <a:pPr lvl="1">
              <a:lnSpc>
                <a:spcPct val="120000"/>
              </a:lnSpc>
            </a:pPr>
            <a:r>
              <a:rPr lang="en-US" dirty="0"/>
              <a:t>This system state will also accept writes that can be processed later when the partition is resolved. </a:t>
            </a:r>
          </a:p>
          <a:p>
            <a:pPr lvl="1">
              <a:lnSpc>
                <a:spcPct val="120000"/>
              </a:lnSpc>
            </a:pPr>
            <a:r>
              <a:rPr lang="en-US" dirty="0">
                <a:highlight>
                  <a:srgbClr val="FFFF00"/>
                </a:highlight>
              </a:rPr>
              <a:t>Choose Availability over Consistency when your business requirements allow for some flexibility around when the data in the system synchronizes</a:t>
            </a:r>
            <a:r>
              <a:rPr lang="en-US" dirty="0"/>
              <a:t>. </a:t>
            </a:r>
          </a:p>
          <a:p>
            <a:pPr lvl="1">
              <a:lnSpc>
                <a:spcPct val="120000"/>
              </a:lnSpc>
            </a:pPr>
            <a:r>
              <a:rPr lang="en-US" dirty="0"/>
              <a:t>Availability is also a compelling option when the system needs to continue to function in spite of external errors (shopping carts, etc.) </a:t>
            </a:r>
          </a:p>
        </p:txBody>
      </p:sp>
      <p:sp>
        <p:nvSpPr>
          <p:cNvPr id="4" name="Slide Number Placeholder 3"/>
          <p:cNvSpPr>
            <a:spLocks noGrp="1"/>
          </p:cNvSpPr>
          <p:nvPr>
            <p:ph type="sldNum" sz="quarter" idx="12"/>
          </p:nvPr>
        </p:nvSpPr>
        <p:spPr/>
        <p:txBody>
          <a:bodyPr/>
          <a:lstStyle/>
          <a:p>
            <a:fld id="{BD332752-9405-3B49-87A2-9A38CAF0CA50}" type="slidenum">
              <a:rPr lang="en-US" smtClean="0"/>
              <a:t>92</a:t>
            </a:fld>
            <a:endParaRPr lang="en-US"/>
          </a:p>
        </p:txBody>
      </p:sp>
      <p:sp>
        <p:nvSpPr>
          <p:cNvPr id="3" name="Footer Placeholder 2">
            <a:extLst>
              <a:ext uri="{FF2B5EF4-FFF2-40B4-BE49-F238E27FC236}">
                <a16:creationId xmlns:a16="http://schemas.microsoft.com/office/drawing/2014/main" id="{D6AB3013-8B9E-4A4F-9D7A-8D186FB41499}"/>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4358890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on applying the  theorem</a:t>
            </a:r>
          </a:p>
        </p:txBody>
      </p:sp>
      <p:sp>
        <p:nvSpPr>
          <p:cNvPr id="7" name="Content Placeholder 6"/>
          <p:cNvSpPr>
            <a:spLocks noGrp="1"/>
          </p:cNvSpPr>
          <p:nvPr>
            <p:ph idx="1"/>
          </p:nvPr>
        </p:nvSpPr>
        <p:spPr/>
        <p:txBody>
          <a:bodyPr>
            <a:normAutofit fontScale="62500" lnSpcReduction="20000"/>
          </a:bodyPr>
          <a:lstStyle/>
          <a:p>
            <a:pPr>
              <a:lnSpc>
                <a:spcPct val="120000"/>
              </a:lnSpc>
            </a:pPr>
            <a:r>
              <a:rPr lang="en-US" dirty="0"/>
              <a:t>Martin and Pramod are both trying to book the last hotel room on a system with two nodes (London for Martin and Mumbai for Pramod). </a:t>
            </a:r>
          </a:p>
          <a:p>
            <a:pPr>
              <a:lnSpc>
                <a:spcPct val="120000"/>
              </a:lnSpc>
            </a:pPr>
            <a:endParaRPr lang="en-US" dirty="0"/>
          </a:p>
          <a:p>
            <a:pPr>
              <a:lnSpc>
                <a:spcPct val="120000"/>
              </a:lnSpc>
            </a:pPr>
            <a:r>
              <a:rPr lang="en-US" dirty="0"/>
              <a:t>If we want to ensure consistency, then when Martin tries to book his room on the London node, that node must communicate with the Mumbai node before confirming the booking. </a:t>
            </a:r>
          </a:p>
          <a:p>
            <a:pPr lvl="1">
              <a:lnSpc>
                <a:spcPct val="120000"/>
              </a:lnSpc>
            </a:pPr>
            <a:r>
              <a:rPr lang="en-US" dirty="0"/>
              <a:t>To ensure consistency, both nodes must agree on the serialization of their requests. </a:t>
            </a:r>
          </a:p>
          <a:p>
            <a:pPr lvl="1">
              <a:lnSpc>
                <a:spcPct val="120000"/>
              </a:lnSpc>
            </a:pPr>
            <a:r>
              <a:rPr lang="en-US" dirty="0"/>
              <a:t>But should the network link break, then neither system can book any hotel room, sacrificing availability.</a:t>
            </a:r>
          </a:p>
          <a:p>
            <a:pPr>
              <a:lnSpc>
                <a:spcPct val="120000"/>
              </a:lnSpc>
            </a:pPr>
            <a:endParaRPr lang="en-US" dirty="0"/>
          </a:p>
          <a:p>
            <a:pPr>
              <a:lnSpc>
                <a:spcPct val="120000"/>
              </a:lnSpc>
            </a:pPr>
            <a:r>
              <a:rPr lang="en-US" dirty="0"/>
              <a:t>To gain more availability, we might allow both systems to keep accepting hotel reservations even if the network link breaks down. </a:t>
            </a:r>
          </a:p>
          <a:p>
            <a:pPr lvl="1">
              <a:lnSpc>
                <a:spcPct val="120000"/>
              </a:lnSpc>
            </a:pPr>
            <a:r>
              <a:rPr lang="en-US" dirty="0"/>
              <a:t>The danger here is that Martin and </a:t>
            </a:r>
            <a:r>
              <a:rPr lang="en-US" dirty="0" err="1"/>
              <a:t>Pramod</a:t>
            </a:r>
            <a:r>
              <a:rPr lang="en-US" dirty="0"/>
              <a:t> book the last hotel room. </a:t>
            </a:r>
          </a:p>
          <a:p>
            <a:pPr lvl="1">
              <a:lnSpc>
                <a:spcPct val="120000"/>
              </a:lnSpc>
            </a:pPr>
            <a:r>
              <a:rPr lang="en-US" dirty="0"/>
              <a:t>However, depending on how this hotel operates, that may be fine. </a:t>
            </a:r>
          </a:p>
          <a:p>
            <a:pPr lvl="2">
              <a:lnSpc>
                <a:spcPct val="120000"/>
              </a:lnSpc>
            </a:pPr>
            <a:r>
              <a:rPr lang="en-US" dirty="0"/>
              <a:t>Often, travel companies tolerate a certain amount of overbooking in order to cope with no-shows.</a:t>
            </a:r>
          </a:p>
          <a:p>
            <a:pPr>
              <a:lnSpc>
                <a:spcPct val="110000"/>
              </a:lnSpc>
            </a:pPr>
            <a:endParaRPr lang="en-US" dirty="0"/>
          </a:p>
          <a:p>
            <a:endParaRPr lang="en-US" dirty="0"/>
          </a:p>
        </p:txBody>
      </p:sp>
      <p:sp>
        <p:nvSpPr>
          <p:cNvPr id="5" name="Slide Number Placeholder 4"/>
          <p:cNvSpPr>
            <a:spLocks noGrp="1"/>
          </p:cNvSpPr>
          <p:nvPr>
            <p:ph type="sldNum" sz="quarter" idx="12"/>
          </p:nvPr>
        </p:nvSpPr>
        <p:spPr/>
        <p:txBody>
          <a:bodyPr/>
          <a:lstStyle/>
          <a:p>
            <a:fld id="{BD332752-9405-3B49-87A2-9A38CAF0CA50}" type="slidenum">
              <a:rPr lang="en-US" smtClean="0"/>
              <a:t>93</a:t>
            </a:fld>
            <a:endParaRPr lang="en-US" dirty="0"/>
          </a:p>
        </p:txBody>
      </p:sp>
      <p:sp>
        <p:nvSpPr>
          <p:cNvPr id="2" name="Footer Placeholder 1">
            <a:extLst>
              <a:ext uri="{FF2B5EF4-FFF2-40B4-BE49-F238E27FC236}">
                <a16:creationId xmlns:a16="http://schemas.microsoft.com/office/drawing/2014/main" id="{F30FD6E5-CD33-9744-B115-2B9636B57F1A}"/>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4574986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 Example</a:t>
            </a:r>
          </a:p>
        </p:txBody>
      </p:sp>
      <p:sp>
        <p:nvSpPr>
          <p:cNvPr id="7" name="TextBox 6"/>
          <p:cNvSpPr txBox="1"/>
          <p:nvPr/>
        </p:nvSpPr>
        <p:spPr>
          <a:xfrm>
            <a:off x="3154947" y="2219162"/>
            <a:ext cx="6670842" cy="954107"/>
          </a:xfrm>
          <a:prstGeom prst="rect">
            <a:avLst/>
          </a:prstGeom>
          <a:noFill/>
        </p:spPr>
        <p:txBody>
          <a:bodyPr wrap="square" rtlCol="0">
            <a:spAutoFit/>
          </a:bodyPr>
          <a:lstStyle/>
          <a:p>
            <a:r>
              <a:rPr lang="en-US" sz="2800" b="1" dirty="0"/>
              <a:t>Hotel Booking</a:t>
            </a:r>
            <a:r>
              <a:rPr lang="en-US" sz="2800" dirty="0"/>
              <a:t>: are we double-booking the same room?</a:t>
            </a:r>
          </a:p>
        </p:txBody>
      </p:sp>
      <p:sp>
        <p:nvSpPr>
          <p:cNvPr id="8" name="TextBox 7"/>
          <p:cNvSpPr txBox="1"/>
          <p:nvPr/>
        </p:nvSpPr>
        <p:spPr>
          <a:xfrm>
            <a:off x="1684424" y="5551287"/>
            <a:ext cx="1323473" cy="523220"/>
          </a:xfrm>
          <a:prstGeom prst="rect">
            <a:avLst/>
          </a:prstGeom>
          <a:noFill/>
        </p:spPr>
        <p:txBody>
          <a:bodyPr wrap="square" rtlCol="0">
            <a:spAutoFit/>
          </a:bodyPr>
          <a:lstStyle/>
          <a:p>
            <a:r>
              <a:rPr lang="en-US" sz="2800" dirty="0"/>
              <a:t>Bob</a:t>
            </a:r>
          </a:p>
        </p:txBody>
      </p:sp>
      <p:sp>
        <p:nvSpPr>
          <p:cNvPr id="9" name="TextBox 8"/>
          <p:cNvSpPr txBox="1"/>
          <p:nvPr/>
        </p:nvSpPr>
        <p:spPr>
          <a:xfrm>
            <a:off x="8887329" y="5551287"/>
            <a:ext cx="1323473" cy="523220"/>
          </a:xfrm>
          <a:prstGeom prst="rect">
            <a:avLst/>
          </a:prstGeom>
          <a:noFill/>
        </p:spPr>
        <p:txBody>
          <a:bodyPr wrap="square" rtlCol="0">
            <a:spAutoFit/>
          </a:bodyPr>
          <a:lstStyle/>
          <a:p>
            <a:r>
              <a:rPr lang="en-US" sz="2800" dirty="0"/>
              <a:t>Dong</a:t>
            </a:r>
          </a:p>
        </p:txBody>
      </p:sp>
      <p:pic>
        <p:nvPicPr>
          <p:cNvPr id="10" name="Picture 9"/>
          <p:cNvPicPr>
            <a:picLocks noChangeAspect="1"/>
          </p:cNvPicPr>
          <p:nvPr/>
        </p:nvPicPr>
        <p:blipFill>
          <a:blip r:embed="rId3"/>
          <a:stretch>
            <a:fillRect/>
          </a:stretch>
        </p:blipFill>
        <p:spPr>
          <a:xfrm>
            <a:off x="9164052" y="4523617"/>
            <a:ext cx="757040" cy="900364"/>
          </a:xfrm>
          <a:prstGeom prst="rect">
            <a:avLst/>
          </a:prstGeom>
        </p:spPr>
      </p:pic>
      <p:pic>
        <p:nvPicPr>
          <p:cNvPr id="11" name="Picture 10"/>
          <p:cNvPicPr>
            <a:picLocks noChangeAspect="1"/>
          </p:cNvPicPr>
          <p:nvPr/>
        </p:nvPicPr>
        <p:blipFill>
          <a:blip r:embed="rId3"/>
          <a:stretch>
            <a:fillRect/>
          </a:stretch>
        </p:blipFill>
        <p:spPr>
          <a:xfrm>
            <a:off x="1831475" y="4380475"/>
            <a:ext cx="794175" cy="944529"/>
          </a:xfrm>
          <a:prstGeom prst="rect">
            <a:avLst/>
          </a:prstGeom>
        </p:spPr>
      </p:pic>
      <p:sp>
        <p:nvSpPr>
          <p:cNvPr id="12" name="Rectangle 11"/>
          <p:cNvSpPr/>
          <p:nvPr/>
        </p:nvSpPr>
        <p:spPr>
          <a:xfrm>
            <a:off x="3863476" y="4487114"/>
            <a:ext cx="1096211" cy="952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03452" y="4483516"/>
            <a:ext cx="1197810" cy="952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rapezoid 13"/>
          <p:cNvSpPr/>
          <p:nvPr/>
        </p:nvSpPr>
        <p:spPr>
          <a:xfrm>
            <a:off x="4424949" y="4781838"/>
            <a:ext cx="347579" cy="345831"/>
          </a:xfrm>
          <a:prstGeom prst="trapezoid">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rapezoid 14"/>
          <p:cNvSpPr/>
          <p:nvPr/>
        </p:nvSpPr>
        <p:spPr>
          <a:xfrm>
            <a:off x="7010401" y="4852740"/>
            <a:ext cx="347579" cy="345831"/>
          </a:xfrm>
          <a:prstGeom prst="trapezoid">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2914318" y="4655402"/>
            <a:ext cx="534737" cy="543166"/>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p:cNvSpPr/>
          <p:nvPr/>
        </p:nvSpPr>
        <p:spPr>
          <a:xfrm>
            <a:off x="8382001" y="4667023"/>
            <a:ext cx="612274" cy="571244"/>
          </a:xfrm>
          <a:prstGeom prst="lef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5018509" y="4963490"/>
            <a:ext cx="1804736" cy="0"/>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Multiply 22"/>
          <p:cNvSpPr/>
          <p:nvPr/>
        </p:nvSpPr>
        <p:spPr>
          <a:xfrm>
            <a:off x="5507789" y="4257512"/>
            <a:ext cx="868948" cy="1411961"/>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D332752-9405-3B49-87A2-9A38CAF0CA50}" type="slidenum">
              <a:rPr lang="en-US" smtClean="0"/>
              <a:t>94</a:t>
            </a:fld>
            <a:endParaRPr lang="en-US"/>
          </a:p>
        </p:txBody>
      </p:sp>
      <p:sp>
        <p:nvSpPr>
          <p:cNvPr id="3" name="Footer Placeholder 2">
            <a:extLst>
              <a:ext uri="{FF2B5EF4-FFF2-40B4-BE49-F238E27FC236}">
                <a16:creationId xmlns:a16="http://schemas.microsoft.com/office/drawing/2014/main" id="{F8ED9B27-128C-F941-8A02-02BDF0A0456C}"/>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0081343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 Example</a:t>
            </a:r>
          </a:p>
        </p:txBody>
      </p:sp>
      <p:sp>
        <p:nvSpPr>
          <p:cNvPr id="7" name="TextBox 6"/>
          <p:cNvSpPr txBox="1"/>
          <p:nvPr/>
        </p:nvSpPr>
        <p:spPr>
          <a:xfrm>
            <a:off x="1438221" y="2110499"/>
            <a:ext cx="8482871" cy="1384995"/>
          </a:xfrm>
          <a:prstGeom prst="rect">
            <a:avLst/>
          </a:prstGeom>
          <a:noFill/>
        </p:spPr>
        <p:txBody>
          <a:bodyPr wrap="square" rtlCol="0">
            <a:spAutoFit/>
          </a:bodyPr>
          <a:lstStyle/>
          <a:p>
            <a:r>
              <a:rPr lang="en-US" sz="2800" b="1" dirty="0">
                <a:solidFill>
                  <a:srgbClr val="FF0000"/>
                </a:solidFill>
              </a:rPr>
              <a:t>Hotel Booking</a:t>
            </a:r>
            <a:r>
              <a:rPr lang="en-US" sz="2800" dirty="0">
                <a:solidFill>
                  <a:srgbClr val="FF0000"/>
                </a:solidFill>
              </a:rPr>
              <a:t>: are we double-booking the same room?</a:t>
            </a:r>
          </a:p>
          <a:p>
            <a:r>
              <a:rPr lang="en-US" sz="2800" dirty="0"/>
              <a:t>	</a:t>
            </a:r>
            <a:r>
              <a:rPr lang="en-US" sz="2800" b="1" dirty="0"/>
              <a:t>No</a:t>
            </a:r>
            <a:r>
              <a:rPr lang="en-US" sz="2800" dirty="0"/>
              <a:t>, we prefer </a:t>
            </a:r>
            <a:r>
              <a:rPr lang="en-US" sz="2800" b="1" dirty="0"/>
              <a:t>consistency</a:t>
            </a:r>
            <a:r>
              <a:rPr lang="en-US" sz="2800" dirty="0"/>
              <a:t>, then both users will wait for the network partition to be resolved</a:t>
            </a:r>
          </a:p>
        </p:txBody>
      </p:sp>
      <p:sp>
        <p:nvSpPr>
          <p:cNvPr id="8" name="TextBox 7"/>
          <p:cNvSpPr txBox="1"/>
          <p:nvPr/>
        </p:nvSpPr>
        <p:spPr>
          <a:xfrm>
            <a:off x="1684424" y="5551287"/>
            <a:ext cx="1323473" cy="523220"/>
          </a:xfrm>
          <a:prstGeom prst="rect">
            <a:avLst/>
          </a:prstGeom>
          <a:noFill/>
        </p:spPr>
        <p:txBody>
          <a:bodyPr wrap="square" rtlCol="0">
            <a:spAutoFit/>
          </a:bodyPr>
          <a:lstStyle/>
          <a:p>
            <a:r>
              <a:rPr lang="en-US" sz="2800" dirty="0"/>
              <a:t>Bob</a:t>
            </a:r>
          </a:p>
        </p:txBody>
      </p:sp>
      <p:sp>
        <p:nvSpPr>
          <p:cNvPr id="9" name="TextBox 8"/>
          <p:cNvSpPr txBox="1"/>
          <p:nvPr/>
        </p:nvSpPr>
        <p:spPr>
          <a:xfrm>
            <a:off x="8887329" y="5551287"/>
            <a:ext cx="1323473" cy="523220"/>
          </a:xfrm>
          <a:prstGeom prst="rect">
            <a:avLst/>
          </a:prstGeom>
          <a:noFill/>
        </p:spPr>
        <p:txBody>
          <a:bodyPr wrap="square" rtlCol="0">
            <a:spAutoFit/>
          </a:bodyPr>
          <a:lstStyle/>
          <a:p>
            <a:r>
              <a:rPr lang="en-US" sz="2800" dirty="0"/>
              <a:t>Dong</a:t>
            </a:r>
          </a:p>
        </p:txBody>
      </p:sp>
      <p:pic>
        <p:nvPicPr>
          <p:cNvPr id="10" name="Picture 9"/>
          <p:cNvPicPr>
            <a:picLocks noChangeAspect="1"/>
          </p:cNvPicPr>
          <p:nvPr/>
        </p:nvPicPr>
        <p:blipFill>
          <a:blip r:embed="rId3"/>
          <a:stretch>
            <a:fillRect/>
          </a:stretch>
        </p:blipFill>
        <p:spPr>
          <a:xfrm>
            <a:off x="9164052" y="4523617"/>
            <a:ext cx="757040" cy="900364"/>
          </a:xfrm>
          <a:prstGeom prst="rect">
            <a:avLst/>
          </a:prstGeom>
        </p:spPr>
      </p:pic>
      <p:pic>
        <p:nvPicPr>
          <p:cNvPr id="11" name="Picture 10"/>
          <p:cNvPicPr>
            <a:picLocks noChangeAspect="1"/>
          </p:cNvPicPr>
          <p:nvPr/>
        </p:nvPicPr>
        <p:blipFill>
          <a:blip r:embed="rId3"/>
          <a:stretch>
            <a:fillRect/>
          </a:stretch>
        </p:blipFill>
        <p:spPr>
          <a:xfrm>
            <a:off x="1831475" y="4380475"/>
            <a:ext cx="794175" cy="944529"/>
          </a:xfrm>
          <a:prstGeom prst="rect">
            <a:avLst/>
          </a:prstGeom>
        </p:spPr>
      </p:pic>
      <p:sp>
        <p:nvSpPr>
          <p:cNvPr id="12" name="Rectangle 11"/>
          <p:cNvSpPr/>
          <p:nvPr/>
        </p:nvSpPr>
        <p:spPr>
          <a:xfrm>
            <a:off x="3863476" y="4487114"/>
            <a:ext cx="1096211" cy="952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03452" y="4483516"/>
            <a:ext cx="1197810" cy="952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rapezoid 13"/>
          <p:cNvSpPr/>
          <p:nvPr/>
        </p:nvSpPr>
        <p:spPr>
          <a:xfrm>
            <a:off x="4424949" y="4781838"/>
            <a:ext cx="347579" cy="345831"/>
          </a:xfrm>
          <a:prstGeom prst="trapezoid">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rapezoid 14"/>
          <p:cNvSpPr/>
          <p:nvPr/>
        </p:nvSpPr>
        <p:spPr>
          <a:xfrm>
            <a:off x="7010401" y="4852740"/>
            <a:ext cx="347579" cy="345831"/>
          </a:xfrm>
          <a:prstGeom prst="trapezoid">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2914318" y="4655402"/>
            <a:ext cx="534737" cy="543166"/>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p:cNvSpPr/>
          <p:nvPr/>
        </p:nvSpPr>
        <p:spPr>
          <a:xfrm>
            <a:off x="8382001" y="4667023"/>
            <a:ext cx="612274" cy="571244"/>
          </a:xfrm>
          <a:prstGeom prst="lef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5018509" y="4963490"/>
            <a:ext cx="1804736" cy="0"/>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Multiply 22"/>
          <p:cNvSpPr/>
          <p:nvPr/>
        </p:nvSpPr>
        <p:spPr>
          <a:xfrm>
            <a:off x="5507789" y="4257512"/>
            <a:ext cx="868948" cy="1411961"/>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2680365" y="4199410"/>
            <a:ext cx="868948" cy="1411961"/>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8295104" y="4193602"/>
            <a:ext cx="868948" cy="1411961"/>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BD332752-9405-3B49-87A2-9A38CAF0CA50}" type="slidenum">
              <a:rPr lang="en-US" smtClean="0"/>
              <a:t>95</a:t>
            </a:fld>
            <a:endParaRPr lang="en-US"/>
          </a:p>
        </p:txBody>
      </p:sp>
      <p:sp>
        <p:nvSpPr>
          <p:cNvPr id="3" name="Footer Placeholder 2">
            <a:extLst>
              <a:ext uri="{FF2B5EF4-FFF2-40B4-BE49-F238E27FC236}">
                <a16:creationId xmlns:a16="http://schemas.microsoft.com/office/drawing/2014/main" id="{5DFB220B-25D7-3446-B100-6E906E56CCD8}"/>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597841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a:t>
            </a:r>
          </a:p>
        </p:txBody>
      </p:sp>
      <p:sp>
        <p:nvSpPr>
          <p:cNvPr id="8" name="TextBox 7"/>
          <p:cNvSpPr txBox="1"/>
          <p:nvPr/>
        </p:nvSpPr>
        <p:spPr>
          <a:xfrm>
            <a:off x="1684424" y="5551287"/>
            <a:ext cx="1323473" cy="523220"/>
          </a:xfrm>
          <a:prstGeom prst="rect">
            <a:avLst/>
          </a:prstGeom>
          <a:noFill/>
        </p:spPr>
        <p:txBody>
          <a:bodyPr wrap="square" rtlCol="0">
            <a:spAutoFit/>
          </a:bodyPr>
          <a:lstStyle/>
          <a:p>
            <a:r>
              <a:rPr lang="en-US" sz="2800" dirty="0"/>
              <a:t>Bob</a:t>
            </a:r>
          </a:p>
        </p:txBody>
      </p:sp>
      <p:sp>
        <p:nvSpPr>
          <p:cNvPr id="9" name="TextBox 8"/>
          <p:cNvSpPr txBox="1"/>
          <p:nvPr/>
        </p:nvSpPr>
        <p:spPr>
          <a:xfrm>
            <a:off x="8887329" y="5551287"/>
            <a:ext cx="1323473" cy="523220"/>
          </a:xfrm>
          <a:prstGeom prst="rect">
            <a:avLst/>
          </a:prstGeom>
          <a:noFill/>
        </p:spPr>
        <p:txBody>
          <a:bodyPr wrap="square" rtlCol="0">
            <a:spAutoFit/>
          </a:bodyPr>
          <a:lstStyle/>
          <a:p>
            <a:r>
              <a:rPr lang="en-US" sz="2800" dirty="0"/>
              <a:t>Dong</a:t>
            </a:r>
          </a:p>
        </p:txBody>
      </p:sp>
      <p:pic>
        <p:nvPicPr>
          <p:cNvPr id="10" name="Picture 9"/>
          <p:cNvPicPr>
            <a:picLocks noChangeAspect="1"/>
          </p:cNvPicPr>
          <p:nvPr/>
        </p:nvPicPr>
        <p:blipFill>
          <a:blip r:embed="rId3"/>
          <a:stretch>
            <a:fillRect/>
          </a:stretch>
        </p:blipFill>
        <p:spPr>
          <a:xfrm>
            <a:off x="9164052" y="4523617"/>
            <a:ext cx="757040" cy="900364"/>
          </a:xfrm>
          <a:prstGeom prst="rect">
            <a:avLst/>
          </a:prstGeom>
        </p:spPr>
      </p:pic>
      <p:pic>
        <p:nvPicPr>
          <p:cNvPr id="11" name="Picture 10"/>
          <p:cNvPicPr>
            <a:picLocks noChangeAspect="1"/>
          </p:cNvPicPr>
          <p:nvPr/>
        </p:nvPicPr>
        <p:blipFill>
          <a:blip r:embed="rId3"/>
          <a:stretch>
            <a:fillRect/>
          </a:stretch>
        </p:blipFill>
        <p:spPr>
          <a:xfrm>
            <a:off x="1831475" y="4380475"/>
            <a:ext cx="794175" cy="944529"/>
          </a:xfrm>
          <a:prstGeom prst="rect">
            <a:avLst/>
          </a:prstGeom>
        </p:spPr>
      </p:pic>
      <p:sp>
        <p:nvSpPr>
          <p:cNvPr id="12" name="Rectangle 11"/>
          <p:cNvSpPr/>
          <p:nvPr/>
        </p:nvSpPr>
        <p:spPr>
          <a:xfrm>
            <a:off x="3863476" y="4487114"/>
            <a:ext cx="1096211" cy="952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03452" y="4483516"/>
            <a:ext cx="1197810" cy="9527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rapezoid 13"/>
          <p:cNvSpPr/>
          <p:nvPr/>
        </p:nvSpPr>
        <p:spPr>
          <a:xfrm>
            <a:off x="4424949" y="4781838"/>
            <a:ext cx="347579" cy="345831"/>
          </a:xfrm>
          <a:prstGeom prst="trapezoid">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rapezoid 14"/>
          <p:cNvSpPr/>
          <p:nvPr/>
        </p:nvSpPr>
        <p:spPr>
          <a:xfrm>
            <a:off x="7010401" y="4852740"/>
            <a:ext cx="347579" cy="345831"/>
          </a:xfrm>
          <a:prstGeom prst="trapezoid">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2914318" y="4655402"/>
            <a:ext cx="534737" cy="543166"/>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 Arrow 16"/>
          <p:cNvSpPr/>
          <p:nvPr/>
        </p:nvSpPr>
        <p:spPr>
          <a:xfrm>
            <a:off x="8382001" y="4667023"/>
            <a:ext cx="612274" cy="571244"/>
          </a:xfrm>
          <a:prstGeom prst="lef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5018509" y="4963490"/>
            <a:ext cx="1804736" cy="0"/>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3" name="Multiply 22"/>
          <p:cNvSpPr/>
          <p:nvPr/>
        </p:nvSpPr>
        <p:spPr>
          <a:xfrm>
            <a:off x="5507789" y="4257512"/>
            <a:ext cx="868948" cy="1411961"/>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stretch>
            <a:fillRect/>
          </a:stretch>
        </p:blipFill>
        <p:spPr>
          <a:xfrm>
            <a:off x="2612283" y="3484272"/>
            <a:ext cx="1196473" cy="896200"/>
          </a:xfrm>
          <a:prstGeom prst="rect">
            <a:avLst/>
          </a:prstGeom>
        </p:spPr>
      </p:pic>
      <p:pic>
        <p:nvPicPr>
          <p:cNvPr id="21" name="Picture 20"/>
          <p:cNvPicPr>
            <a:picLocks noChangeAspect="1"/>
          </p:cNvPicPr>
          <p:nvPr/>
        </p:nvPicPr>
        <p:blipFill>
          <a:blip r:embed="rId4"/>
          <a:stretch>
            <a:fillRect/>
          </a:stretch>
        </p:blipFill>
        <p:spPr>
          <a:xfrm>
            <a:off x="8289091" y="3627417"/>
            <a:ext cx="1196473" cy="896200"/>
          </a:xfrm>
          <a:prstGeom prst="rect">
            <a:avLst/>
          </a:prstGeom>
        </p:spPr>
      </p:pic>
      <p:sp>
        <p:nvSpPr>
          <p:cNvPr id="20" name="TextBox 19"/>
          <p:cNvSpPr txBox="1"/>
          <p:nvPr/>
        </p:nvSpPr>
        <p:spPr>
          <a:xfrm>
            <a:off x="1266353" y="1894982"/>
            <a:ext cx="10205211" cy="1815882"/>
          </a:xfrm>
          <a:prstGeom prst="rect">
            <a:avLst/>
          </a:prstGeom>
          <a:noFill/>
        </p:spPr>
        <p:txBody>
          <a:bodyPr wrap="square" rtlCol="0">
            <a:spAutoFit/>
          </a:bodyPr>
          <a:lstStyle/>
          <a:p>
            <a:r>
              <a:rPr lang="en-US" sz="2800" b="1" dirty="0">
                <a:solidFill>
                  <a:srgbClr val="FF0000"/>
                </a:solidFill>
              </a:rPr>
              <a:t>Hotel Booking</a:t>
            </a:r>
            <a:r>
              <a:rPr lang="en-US" sz="2800" dirty="0">
                <a:solidFill>
                  <a:srgbClr val="FF0000"/>
                </a:solidFill>
              </a:rPr>
              <a:t>: are we double-booking the same room?</a:t>
            </a:r>
          </a:p>
          <a:p>
            <a:r>
              <a:rPr lang="en-US" sz="2800" dirty="0"/>
              <a:t>	</a:t>
            </a:r>
            <a:r>
              <a:rPr lang="en-US" sz="2800" b="1" dirty="0"/>
              <a:t>Yes</a:t>
            </a:r>
            <a:r>
              <a:rPr lang="en-US" sz="2800" dirty="0"/>
              <a:t>, we prefer </a:t>
            </a:r>
            <a:r>
              <a:rPr lang="en-US" sz="2800" b="1" dirty="0"/>
              <a:t>availability</a:t>
            </a:r>
            <a:r>
              <a:rPr lang="en-US" sz="2800" dirty="0"/>
              <a:t>, then both users will reserve the same room. This error can be corrected when the network partition is resolved.</a:t>
            </a:r>
          </a:p>
        </p:txBody>
      </p:sp>
      <p:sp>
        <p:nvSpPr>
          <p:cNvPr id="18" name="Slide Number Placeholder 17"/>
          <p:cNvSpPr>
            <a:spLocks noGrp="1"/>
          </p:cNvSpPr>
          <p:nvPr>
            <p:ph type="sldNum" sz="quarter" idx="12"/>
          </p:nvPr>
        </p:nvSpPr>
        <p:spPr/>
        <p:txBody>
          <a:bodyPr/>
          <a:lstStyle/>
          <a:p>
            <a:fld id="{BD332752-9405-3B49-87A2-9A38CAF0CA50}" type="slidenum">
              <a:rPr lang="en-US" smtClean="0"/>
              <a:t>96</a:t>
            </a:fld>
            <a:endParaRPr lang="en-US"/>
          </a:p>
        </p:txBody>
      </p:sp>
      <p:sp>
        <p:nvSpPr>
          <p:cNvPr id="3" name="Footer Placeholder 2">
            <a:extLst>
              <a:ext uri="{FF2B5EF4-FFF2-40B4-BE49-F238E27FC236}">
                <a16:creationId xmlns:a16="http://schemas.microsoft.com/office/drawing/2014/main" id="{8D7B27B3-754F-D14E-B6E9-06EE4325BA29}"/>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386020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 Proof</a:t>
            </a:r>
          </a:p>
        </p:txBody>
      </p:sp>
      <p:sp>
        <p:nvSpPr>
          <p:cNvPr id="3" name="Content Placeholder 2"/>
          <p:cNvSpPr>
            <a:spLocks noGrp="1"/>
          </p:cNvSpPr>
          <p:nvPr>
            <p:ph idx="1"/>
          </p:nvPr>
        </p:nvSpPr>
        <p:spPr>
          <a:xfrm>
            <a:off x="1981200" y="1747255"/>
            <a:ext cx="7349958" cy="832853"/>
          </a:xfrm>
        </p:spPr>
        <p:txBody>
          <a:bodyPr>
            <a:normAutofit/>
          </a:bodyPr>
          <a:lstStyle/>
          <a:p>
            <a:r>
              <a:rPr lang="en-US" dirty="0"/>
              <a:t>A simple proof using two nodes:</a:t>
            </a:r>
          </a:p>
          <a:p>
            <a:endParaRPr lang="en-US" dirty="0"/>
          </a:p>
        </p:txBody>
      </p:sp>
      <p:sp>
        <p:nvSpPr>
          <p:cNvPr id="4" name="Oval 3"/>
          <p:cNvSpPr/>
          <p:nvPr/>
        </p:nvSpPr>
        <p:spPr>
          <a:xfrm>
            <a:off x="3061368" y="3048001"/>
            <a:ext cx="1122948" cy="10962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A</a:t>
            </a:r>
          </a:p>
        </p:txBody>
      </p:sp>
      <p:sp>
        <p:nvSpPr>
          <p:cNvPr id="8" name="Oval 7"/>
          <p:cNvSpPr/>
          <p:nvPr/>
        </p:nvSpPr>
        <p:spPr>
          <a:xfrm>
            <a:off x="6529136" y="3048001"/>
            <a:ext cx="1122948" cy="10962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B</a:t>
            </a:r>
          </a:p>
        </p:txBody>
      </p:sp>
      <p:cxnSp>
        <p:nvCxnSpPr>
          <p:cNvPr id="10" name="Straight Connector 9"/>
          <p:cNvCxnSpPr/>
          <p:nvPr/>
        </p:nvCxnSpPr>
        <p:spPr>
          <a:xfrm>
            <a:off x="5454315" y="2673685"/>
            <a:ext cx="0" cy="2820737"/>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6376738" y="4318003"/>
            <a:ext cx="614947" cy="1604211"/>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6" name="5-Point Star 15"/>
          <p:cNvSpPr/>
          <p:nvPr/>
        </p:nvSpPr>
        <p:spPr>
          <a:xfrm>
            <a:off x="7277770" y="4919578"/>
            <a:ext cx="748631" cy="668422"/>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642895" y="4318003"/>
            <a:ext cx="688474" cy="1604211"/>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780634" y="4919581"/>
            <a:ext cx="681789" cy="574843"/>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652086" y="2511410"/>
            <a:ext cx="2802021" cy="523220"/>
          </a:xfrm>
          <a:prstGeom prst="rect">
            <a:avLst/>
          </a:prstGeom>
          <a:noFill/>
        </p:spPr>
        <p:txBody>
          <a:bodyPr wrap="square" rtlCol="0">
            <a:spAutoFit/>
          </a:bodyPr>
          <a:lstStyle/>
          <a:p>
            <a:r>
              <a:rPr lang="en-US" sz="2800" b="1" u="sng" dirty="0"/>
              <a:t>Not Consistent!</a:t>
            </a:r>
          </a:p>
        </p:txBody>
      </p:sp>
      <p:sp>
        <p:nvSpPr>
          <p:cNvPr id="14" name="TextBox 13"/>
          <p:cNvSpPr txBox="1"/>
          <p:nvPr/>
        </p:nvSpPr>
        <p:spPr>
          <a:xfrm>
            <a:off x="2366211" y="6114352"/>
            <a:ext cx="3636210" cy="523220"/>
          </a:xfrm>
          <a:prstGeom prst="rect">
            <a:avLst/>
          </a:prstGeom>
          <a:noFill/>
        </p:spPr>
        <p:txBody>
          <a:bodyPr wrap="square" rtlCol="0">
            <a:spAutoFit/>
          </a:bodyPr>
          <a:lstStyle/>
          <a:p>
            <a:r>
              <a:rPr lang="en-US" sz="2800" dirty="0"/>
              <a:t>Respond to client</a:t>
            </a:r>
          </a:p>
        </p:txBody>
      </p:sp>
      <p:sp>
        <p:nvSpPr>
          <p:cNvPr id="5" name="Slide Number Placeholder 4"/>
          <p:cNvSpPr>
            <a:spLocks noGrp="1"/>
          </p:cNvSpPr>
          <p:nvPr>
            <p:ph type="sldNum" sz="quarter" idx="12"/>
          </p:nvPr>
        </p:nvSpPr>
        <p:spPr/>
        <p:txBody>
          <a:bodyPr/>
          <a:lstStyle/>
          <a:p>
            <a:fld id="{BD332752-9405-3B49-87A2-9A38CAF0CA50}" type="slidenum">
              <a:rPr lang="en-US" smtClean="0"/>
              <a:t>97</a:t>
            </a:fld>
            <a:endParaRPr lang="en-US"/>
          </a:p>
        </p:txBody>
      </p:sp>
      <p:sp>
        <p:nvSpPr>
          <p:cNvPr id="6" name="Footer Placeholder 5">
            <a:extLst>
              <a:ext uri="{FF2B5EF4-FFF2-40B4-BE49-F238E27FC236}">
                <a16:creationId xmlns:a16="http://schemas.microsoft.com/office/drawing/2014/main" id="{892A9D13-434C-4B48-BD16-7FD989F2ADF0}"/>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3356505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 Proof</a:t>
            </a:r>
          </a:p>
        </p:txBody>
      </p:sp>
      <p:sp>
        <p:nvSpPr>
          <p:cNvPr id="3" name="Content Placeholder 2"/>
          <p:cNvSpPr>
            <a:spLocks noGrp="1"/>
          </p:cNvSpPr>
          <p:nvPr>
            <p:ph idx="1"/>
          </p:nvPr>
        </p:nvSpPr>
        <p:spPr>
          <a:xfrm>
            <a:off x="1981200" y="1747255"/>
            <a:ext cx="7349958" cy="832853"/>
          </a:xfrm>
        </p:spPr>
        <p:txBody>
          <a:bodyPr>
            <a:normAutofit/>
          </a:bodyPr>
          <a:lstStyle/>
          <a:p>
            <a:r>
              <a:rPr lang="en-US" dirty="0"/>
              <a:t>A simple proof using two nodes:</a:t>
            </a:r>
          </a:p>
          <a:p>
            <a:endParaRPr lang="en-US" dirty="0"/>
          </a:p>
        </p:txBody>
      </p:sp>
      <p:sp>
        <p:nvSpPr>
          <p:cNvPr id="4" name="Oval 3"/>
          <p:cNvSpPr/>
          <p:nvPr/>
        </p:nvSpPr>
        <p:spPr>
          <a:xfrm>
            <a:off x="3061368" y="3048001"/>
            <a:ext cx="1122948" cy="10962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A</a:t>
            </a:r>
          </a:p>
        </p:txBody>
      </p:sp>
      <p:sp>
        <p:nvSpPr>
          <p:cNvPr id="8" name="Oval 7"/>
          <p:cNvSpPr/>
          <p:nvPr/>
        </p:nvSpPr>
        <p:spPr>
          <a:xfrm>
            <a:off x="6529136" y="3048001"/>
            <a:ext cx="1122948" cy="10962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B</a:t>
            </a:r>
          </a:p>
        </p:txBody>
      </p:sp>
      <p:cxnSp>
        <p:nvCxnSpPr>
          <p:cNvPr id="10" name="Straight Connector 9"/>
          <p:cNvCxnSpPr/>
          <p:nvPr/>
        </p:nvCxnSpPr>
        <p:spPr>
          <a:xfrm>
            <a:off x="5454315" y="2673685"/>
            <a:ext cx="0" cy="2820737"/>
          </a:xfrm>
          <a:prstGeom prst="line">
            <a:avLst/>
          </a:prstGeom>
          <a:ln w="63500"/>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6376738" y="4318003"/>
            <a:ext cx="614947" cy="1604211"/>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6" name="5-Point Star 15"/>
          <p:cNvSpPr/>
          <p:nvPr/>
        </p:nvSpPr>
        <p:spPr>
          <a:xfrm>
            <a:off x="7277770" y="4919578"/>
            <a:ext cx="748631" cy="668422"/>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642895" y="4318003"/>
            <a:ext cx="688474" cy="1604211"/>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652086" y="2511410"/>
            <a:ext cx="2802021" cy="523220"/>
          </a:xfrm>
          <a:prstGeom prst="rect">
            <a:avLst/>
          </a:prstGeom>
          <a:noFill/>
        </p:spPr>
        <p:txBody>
          <a:bodyPr wrap="square" rtlCol="0">
            <a:spAutoFit/>
          </a:bodyPr>
          <a:lstStyle/>
          <a:p>
            <a:r>
              <a:rPr lang="en-US" sz="2800" b="1" u="sng" dirty="0"/>
              <a:t>Not Available!</a:t>
            </a:r>
          </a:p>
        </p:txBody>
      </p:sp>
      <p:pic>
        <p:nvPicPr>
          <p:cNvPr id="11" name="Picture 10"/>
          <p:cNvPicPr>
            <a:picLocks noChangeAspect="1"/>
          </p:cNvPicPr>
          <p:nvPr/>
        </p:nvPicPr>
        <p:blipFill>
          <a:blip r:embed="rId2"/>
          <a:stretch>
            <a:fillRect/>
          </a:stretch>
        </p:blipFill>
        <p:spPr>
          <a:xfrm>
            <a:off x="3979453" y="4144210"/>
            <a:ext cx="703833" cy="694490"/>
          </a:xfrm>
          <a:prstGeom prst="rect">
            <a:avLst/>
          </a:prstGeom>
        </p:spPr>
      </p:pic>
      <p:sp>
        <p:nvSpPr>
          <p:cNvPr id="17" name="TextBox 16"/>
          <p:cNvSpPr txBox="1"/>
          <p:nvPr/>
        </p:nvSpPr>
        <p:spPr>
          <a:xfrm>
            <a:off x="2366211" y="6114352"/>
            <a:ext cx="3636210" cy="523220"/>
          </a:xfrm>
          <a:prstGeom prst="rect">
            <a:avLst/>
          </a:prstGeom>
          <a:noFill/>
        </p:spPr>
        <p:txBody>
          <a:bodyPr wrap="square" rtlCol="0">
            <a:spAutoFit/>
          </a:bodyPr>
          <a:lstStyle/>
          <a:p>
            <a:r>
              <a:rPr lang="en-US" sz="2800" dirty="0"/>
              <a:t>Wait to be updated</a:t>
            </a:r>
          </a:p>
        </p:txBody>
      </p:sp>
      <p:sp>
        <p:nvSpPr>
          <p:cNvPr id="5" name="Slide Number Placeholder 4"/>
          <p:cNvSpPr>
            <a:spLocks noGrp="1"/>
          </p:cNvSpPr>
          <p:nvPr>
            <p:ph type="sldNum" sz="quarter" idx="12"/>
          </p:nvPr>
        </p:nvSpPr>
        <p:spPr/>
        <p:txBody>
          <a:bodyPr/>
          <a:lstStyle/>
          <a:p>
            <a:fld id="{BD332752-9405-3B49-87A2-9A38CAF0CA50}" type="slidenum">
              <a:rPr lang="en-US" smtClean="0"/>
              <a:t>98</a:t>
            </a:fld>
            <a:endParaRPr lang="en-US"/>
          </a:p>
        </p:txBody>
      </p:sp>
      <p:sp>
        <p:nvSpPr>
          <p:cNvPr id="6" name="Footer Placeholder 5">
            <a:extLst>
              <a:ext uri="{FF2B5EF4-FFF2-40B4-BE49-F238E27FC236}">
                <a16:creationId xmlns:a16="http://schemas.microsoft.com/office/drawing/2014/main" id="{380062A8-9FBE-4D45-9743-0408A48CE52B}"/>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19871233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 Theorem: Proof</a:t>
            </a:r>
          </a:p>
        </p:txBody>
      </p:sp>
      <p:sp>
        <p:nvSpPr>
          <p:cNvPr id="3" name="Content Placeholder 2"/>
          <p:cNvSpPr>
            <a:spLocks noGrp="1"/>
          </p:cNvSpPr>
          <p:nvPr>
            <p:ph idx="1"/>
          </p:nvPr>
        </p:nvSpPr>
        <p:spPr>
          <a:xfrm>
            <a:off x="1981200" y="1747255"/>
            <a:ext cx="7349958" cy="832853"/>
          </a:xfrm>
        </p:spPr>
        <p:txBody>
          <a:bodyPr>
            <a:normAutofit/>
          </a:bodyPr>
          <a:lstStyle/>
          <a:p>
            <a:r>
              <a:rPr lang="en-US" dirty="0"/>
              <a:t>A simple proof using two nodes:</a:t>
            </a:r>
          </a:p>
          <a:p>
            <a:endParaRPr lang="en-US" dirty="0"/>
          </a:p>
        </p:txBody>
      </p:sp>
      <p:sp>
        <p:nvSpPr>
          <p:cNvPr id="4" name="Oval 3"/>
          <p:cNvSpPr/>
          <p:nvPr/>
        </p:nvSpPr>
        <p:spPr>
          <a:xfrm>
            <a:off x="3061368" y="3048001"/>
            <a:ext cx="1122948" cy="10962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A</a:t>
            </a:r>
          </a:p>
        </p:txBody>
      </p:sp>
      <p:sp>
        <p:nvSpPr>
          <p:cNvPr id="8" name="Oval 7"/>
          <p:cNvSpPr/>
          <p:nvPr/>
        </p:nvSpPr>
        <p:spPr>
          <a:xfrm>
            <a:off x="6529136" y="3048001"/>
            <a:ext cx="1122948" cy="109621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000000"/>
                </a:solidFill>
              </a:rPr>
              <a:t>B</a:t>
            </a:r>
          </a:p>
        </p:txBody>
      </p:sp>
      <p:cxnSp>
        <p:nvCxnSpPr>
          <p:cNvPr id="15" name="Straight Arrow Connector 14"/>
          <p:cNvCxnSpPr/>
          <p:nvPr/>
        </p:nvCxnSpPr>
        <p:spPr>
          <a:xfrm flipV="1">
            <a:off x="6376738" y="4318003"/>
            <a:ext cx="614947" cy="1604211"/>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6" name="5-Point Star 15"/>
          <p:cNvSpPr/>
          <p:nvPr/>
        </p:nvSpPr>
        <p:spPr>
          <a:xfrm>
            <a:off x="7277770" y="4919578"/>
            <a:ext cx="748631" cy="668422"/>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3642895" y="4318003"/>
            <a:ext cx="688474" cy="1604211"/>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7652084" y="2511413"/>
            <a:ext cx="2815390" cy="954107"/>
          </a:xfrm>
          <a:prstGeom prst="rect">
            <a:avLst/>
          </a:prstGeom>
          <a:noFill/>
        </p:spPr>
        <p:txBody>
          <a:bodyPr wrap="square" rtlCol="0">
            <a:spAutoFit/>
          </a:bodyPr>
          <a:lstStyle/>
          <a:p>
            <a:r>
              <a:rPr lang="en-US" sz="2800" b="1" u="sng" dirty="0"/>
              <a:t>Not Partition Tolerant!</a:t>
            </a:r>
          </a:p>
        </p:txBody>
      </p:sp>
      <p:sp>
        <p:nvSpPr>
          <p:cNvPr id="17" name="TextBox 16"/>
          <p:cNvSpPr txBox="1"/>
          <p:nvPr/>
        </p:nvSpPr>
        <p:spPr>
          <a:xfrm>
            <a:off x="2366211" y="6114352"/>
            <a:ext cx="3636210" cy="523220"/>
          </a:xfrm>
          <a:prstGeom prst="rect">
            <a:avLst/>
          </a:prstGeom>
          <a:noFill/>
        </p:spPr>
        <p:txBody>
          <a:bodyPr wrap="square" rtlCol="0">
            <a:spAutoFit/>
          </a:bodyPr>
          <a:lstStyle/>
          <a:p>
            <a:r>
              <a:rPr lang="en-US" sz="2800" dirty="0"/>
              <a:t>A gets updated from B</a:t>
            </a:r>
          </a:p>
        </p:txBody>
      </p:sp>
      <p:sp>
        <p:nvSpPr>
          <p:cNvPr id="14" name="5-Point Star 13"/>
          <p:cNvSpPr/>
          <p:nvPr/>
        </p:nvSpPr>
        <p:spPr>
          <a:xfrm>
            <a:off x="2894265" y="4737767"/>
            <a:ext cx="748631" cy="668422"/>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4331370" y="3556001"/>
            <a:ext cx="2045369" cy="1"/>
          </a:xfrm>
          <a:prstGeom prst="straightConnector1">
            <a:avLst/>
          </a:prstGeom>
          <a:ln w="50800">
            <a:tailEnd type="arrow"/>
          </a:ln>
        </p:spPr>
        <p:style>
          <a:lnRef idx="2">
            <a:schemeClr val="accent1"/>
          </a:lnRef>
          <a:fillRef idx="0">
            <a:schemeClr val="accent1"/>
          </a:fillRef>
          <a:effectRef idx="1">
            <a:schemeClr val="accent1"/>
          </a:effectRef>
          <a:fontRef idx="minor">
            <a:schemeClr val="tx1"/>
          </a:fontRef>
        </p:style>
      </p:cxnSp>
      <p:sp>
        <p:nvSpPr>
          <p:cNvPr id="19" name="5-Point Star 18"/>
          <p:cNvSpPr/>
          <p:nvPr/>
        </p:nvSpPr>
        <p:spPr>
          <a:xfrm>
            <a:off x="5037223" y="2713788"/>
            <a:ext cx="748631" cy="668422"/>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BD332752-9405-3B49-87A2-9A38CAF0CA50}" type="slidenum">
              <a:rPr lang="en-US" smtClean="0"/>
              <a:t>99</a:t>
            </a:fld>
            <a:endParaRPr lang="en-US"/>
          </a:p>
        </p:txBody>
      </p:sp>
      <p:sp>
        <p:nvSpPr>
          <p:cNvPr id="6" name="Footer Placeholder 5">
            <a:extLst>
              <a:ext uri="{FF2B5EF4-FFF2-40B4-BE49-F238E27FC236}">
                <a16:creationId xmlns:a16="http://schemas.microsoft.com/office/drawing/2014/main" id="{5CB8D75C-D665-A343-9FB7-F588F0678497}"/>
              </a:ext>
            </a:extLst>
          </p:cNvPr>
          <p:cNvSpPr>
            <a:spLocks noGrp="1"/>
          </p:cNvSpPr>
          <p:nvPr>
            <p:ph type="ftr" sz="quarter" idx="11"/>
          </p:nvPr>
        </p:nvSpPr>
        <p:spPr/>
        <p:txBody>
          <a:bodyPr/>
          <a:lstStyle/>
          <a:p>
            <a:r>
              <a:rPr lang="en-US"/>
              <a:t>Distributed and Cloud Computing - Fall 2021</a:t>
            </a:r>
          </a:p>
        </p:txBody>
      </p:sp>
    </p:spTree>
    <p:extLst>
      <p:ext uri="{BB962C8B-B14F-4D97-AF65-F5344CB8AC3E}">
        <p14:creationId xmlns:p14="http://schemas.microsoft.com/office/powerpoint/2010/main" val="20646044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26470</TotalTime>
  <Words>21824</Words>
  <Application>Microsoft Macintosh PowerPoint</Application>
  <PresentationFormat>Widescreen</PresentationFormat>
  <Paragraphs>2419</Paragraphs>
  <Slides>177</Slides>
  <Notes>82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177</vt:i4>
      </vt:variant>
    </vt:vector>
  </HeadingPairs>
  <TitlesOfParts>
    <vt:vector size="188" baseType="lpstr">
      <vt:lpstr>Amazon Ember</vt:lpstr>
      <vt:lpstr>Amazon Ember Light</vt:lpstr>
      <vt:lpstr>Arial</vt:lpstr>
      <vt:lpstr>Calibri</vt:lpstr>
      <vt:lpstr>Calibri Light</vt:lpstr>
      <vt:lpstr>Courier New</vt:lpstr>
      <vt:lpstr>Lucida Console</vt:lpstr>
      <vt:lpstr>Roboto</vt:lpstr>
      <vt:lpstr>Times New Roman</vt:lpstr>
      <vt:lpstr>Office Theme</vt:lpstr>
      <vt:lpstr>1_Office Theme</vt:lpstr>
      <vt:lpstr> ICS 432 – 01 Distributed and Cloud Computing  Fall 2021 </vt:lpstr>
      <vt:lpstr>PowerPoint Presentation</vt:lpstr>
      <vt:lpstr>Lecture 12: NoSQL Systems</vt:lpstr>
      <vt:lpstr>Reading</vt:lpstr>
      <vt:lpstr>PowerPoint Presentation</vt:lpstr>
      <vt:lpstr>Example NoSQL Systems</vt:lpstr>
      <vt:lpstr>Learning Objectives</vt:lpstr>
      <vt:lpstr>Learning Objectives</vt:lpstr>
      <vt:lpstr>Why NoSQL?</vt:lpstr>
      <vt:lpstr>Values of RDBMS (1/4): Persistent Data</vt:lpstr>
      <vt:lpstr>Values of RDBMS (2/4): Concurrency</vt:lpstr>
      <vt:lpstr>Values of RDBMS (3/4): Integration</vt:lpstr>
      <vt:lpstr>Values of RDBMS (4/4): A (mostly) standard model</vt:lpstr>
      <vt:lpstr>Limitations of RDBMS (1/3): Impedance Mismatch</vt:lpstr>
      <vt:lpstr>Example on Impedance Mismatch</vt:lpstr>
      <vt:lpstr>An early solution to Impedance Mismatch</vt:lpstr>
      <vt:lpstr>Growth in unstructured data</vt:lpstr>
      <vt:lpstr>Limitations of RDBMS (2/3) : Restricted Data Model</vt:lpstr>
      <vt:lpstr>Attack of the Cluster</vt:lpstr>
      <vt:lpstr>Limitations of RDBMS (3/3): Not built to run on Clusters</vt:lpstr>
      <vt:lpstr>The emergence  of NoSQL</vt:lpstr>
      <vt:lpstr>The emergence  of NoSQL (continued)</vt:lpstr>
      <vt:lpstr>The Emergence of NoSQL (continued)</vt:lpstr>
      <vt:lpstr>Google’s BigTable:  paper abstract</vt:lpstr>
      <vt:lpstr>Overview of Bigtable</vt:lpstr>
      <vt:lpstr>What is Bigtable good for?</vt:lpstr>
      <vt:lpstr>Amazon DynamoDB:  paper abstract</vt:lpstr>
      <vt:lpstr>Amazon DynamoDB use cases</vt:lpstr>
      <vt:lpstr>Common Characteristics of NoSQL databases</vt:lpstr>
      <vt:lpstr>Categories of NoSQL Systems</vt:lpstr>
      <vt:lpstr>Schema-less Databases</vt:lpstr>
      <vt:lpstr>Problems with Schema-less systems (1): writing code to operate on the data</vt:lpstr>
      <vt:lpstr>Problems with schema-less systems (2): the system cannot optimize query performance</vt:lpstr>
      <vt:lpstr>SQL vs. NoSQL Systems</vt:lpstr>
      <vt:lpstr>Relational versus non-relational databases</vt:lpstr>
      <vt:lpstr>CRUD operations</vt:lpstr>
      <vt:lpstr>Polyglot persistence</vt:lpstr>
      <vt:lpstr>Important Notes</vt:lpstr>
      <vt:lpstr>Conclusions</vt:lpstr>
      <vt:lpstr>Learning Objectives</vt:lpstr>
      <vt:lpstr>Data Modeling</vt:lpstr>
      <vt:lpstr>Data Modeling (continued)</vt:lpstr>
      <vt:lpstr>Limitations of the Relational Data Model</vt:lpstr>
      <vt:lpstr>Aggregate Data Model</vt:lpstr>
      <vt:lpstr>NoSQL Data Models</vt:lpstr>
      <vt:lpstr>Examples of Relations vs. Aggregates</vt:lpstr>
      <vt:lpstr>RDBMS implementation</vt:lpstr>
      <vt:lpstr>An example database in RDBMS</vt:lpstr>
      <vt:lpstr>Notes on the RDBMS implementation</vt:lpstr>
      <vt:lpstr>Aggregate-oriented implementation</vt:lpstr>
      <vt:lpstr>An example data in aggregate-orientation</vt:lpstr>
      <vt:lpstr>Developing aggregate-oriented data models</vt:lpstr>
      <vt:lpstr>Another aggregate-oreitned design</vt:lpstr>
      <vt:lpstr>Consequences of Aggregate Orientation</vt:lpstr>
      <vt:lpstr>Choosing an aggregate-oriented design</vt:lpstr>
      <vt:lpstr>Concluding notes on aggregate data models</vt:lpstr>
      <vt:lpstr>Key-value and Document data models</vt:lpstr>
      <vt:lpstr>Column-Family stores</vt:lpstr>
      <vt:lpstr>Column-family stores (continued)</vt:lpstr>
      <vt:lpstr>PowerPoint Presentation</vt:lpstr>
      <vt:lpstr>Bigtable Storage Model</vt:lpstr>
      <vt:lpstr>Bigtable Example</vt:lpstr>
      <vt:lpstr>Relationships</vt:lpstr>
      <vt:lpstr>An example of a Graph Database</vt:lpstr>
      <vt:lpstr>Another example for Graph databases: Twitter Data</vt:lpstr>
      <vt:lpstr>Difference between RDBM and Graph databases</vt:lpstr>
      <vt:lpstr>Summary of Aggregate-Oriented Databases</vt:lpstr>
      <vt:lpstr>Summary of Aggregate-Oriented Databases (continued)</vt:lpstr>
      <vt:lpstr>Choosing a database service</vt:lpstr>
      <vt:lpstr>AWS database recommendations</vt:lpstr>
      <vt:lpstr>Learning Objectives</vt:lpstr>
      <vt:lpstr>Introduction to consistency</vt:lpstr>
      <vt:lpstr>Replication and Inconsistency</vt:lpstr>
      <vt:lpstr>Eventual Consistency</vt:lpstr>
      <vt:lpstr>Eventual Consistency- A Facebook Example (1/3)</vt:lpstr>
      <vt:lpstr>Eventual Consistency- A Facebook Example (2/3)</vt:lpstr>
      <vt:lpstr>Eventual Consistency- A Facebook Example (3/3)</vt:lpstr>
      <vt:lpstr>Eventual Consistency - A Dropbox Example (1/2)</vt:lpstr>
      <vt:lpstr>Eventual Consistency - A Dropbox Example (2/2)</vt:lpstr>
      <vt:lpstr>Eventual Consistency- An ATM Example</vt:lpstr>
      <vt:lpstr>Session consistency</vt:lpstr>
      <vt:lpstr>Relaxing Consistency</vt:lpstr>
      <vt:lpstr>Relaxing Consistency (continued)</vt:lpstr>
      <vt:lpstr>The need for Relaxed Consistency</vt:lpstr>
      <vt:lpstr>Trading off consistency and availability</vt:lpstr>
      <vt:lpstr>Trading off consistency for availability (continued)</vt:lpstr>
      <vt:lpstr>Introducing the CAP Theorem</vt:lpstr>
      <vt:lpstr>Consistency (C)</vt:lpstr>
      <vt:lpstr>Availability (A)</vt:lpstr>
      <vt:lpstr>Partition Tolerance (P)</vt:lpstr>
      <vt:lpstr>The CAP Theorem</vt:lpstr>
      <vt:lpstr>CAP theorem explained</vt:lpstr>
      <vt:lpstr>Example on applying the  theorem</vt:lpstr>
      <vt:lpstr>CAP Theorem Example</vt:lpstr>
      <vt:lpstr>CAP Theorem Example</vt:lpstr>
      <vt:lpstr>CAP Theorem</vt:lpstr>
      <vt:lpstr>CAP Theorem: Proof</vt:lpstr>
      <vt:lpstr>CAP Theorem: Proof</vt:lpstr>
      <vt:lpstr>CAP Theorem: Proof</vt:lpstr>
      <vt:lpstr>Problem for Relational Database to be Distributed</vt:lpstr>
      <vt:lpstr>Consistency or Availability</vt:lpstr>
      <vt:lpstr>BASE Properties</vt:lpstr>
      <vt:lpstr>ACID vs. BASE</vt:lpstr>
      <vt:lpstr>ACID vs BASE</vt:lpstr>
      <vt:lpstr>NoSQL and map-reduce</vt:lpstr>
      <vt:lpstr>Conclusions (1)</vt:lpstr>
      <vt:lpstr>Conclusions (2)</vt:lpstr>
      <vt:lpstr>Conclusions (3)</vt:lpstr>
      <vt:lpstr>Amazon DynamoDB</vt:lpstr>
      <vt:lpstr>Topics</vt:lpstr>
      <vt:lpstr>Background:  Managed services &amp; JSON</vt:lpstr>
      <vt:lpstr>Unmanaged versus managed services</vt:lpstr>
      <vt:lpstr>Example on using managed services: From on-premises databases to Amazon RDS</vt:lpstr>
      <vt:lpstr>Managed services responsibilities</vt:lpstr>
      <vt:lpstr>What is JSON?</vt:lpstr>
      <vt:lpstr>Representation of data</vt:lpstr>
      <vt:lpstr>Pros and cons of JSON</vt:lpstr>
      <vt:lpstr>JSON building blocks: Objects</vt:lpstr>
      <vt:lpstr>JSON building blocks: Objects</vt:lpstr>
      <vt:lpstr>JSON building blocks: Objects</vt:lpstr>
      <vt:lpstr>JSON building blocks: Arrays</vt:lpstr>
      <vt:lpstr>JSON building blocks: Arrays</vt:lpstr>
      <vt:lpstr>JSON building blocks: Arrays</vt:lpstr>
      <vt:lpstr>Amazon DynamoDB key concepts</vt:lpstr>
      <vt:lpstr>What is Amazon DynamoDB? </vt:lpstr>
      <vt:lpstr>Amazon DynamoDB</vt:lpstr>
      <vt:lpstr>Amazon DynamoDB core components</vt:lpstr>
      <vt:lpstr>Basic components of DynamoDB</vt:lpstr>
      <vt:lpstr>Items and attribute types</vt:lpstr>
      <vt:lpstr>Types of primary keys</vt:lpstr>
      <vt:lpstr>Partitions and data distribution</vt:lpstr>
      <vt:lpstr>Partitions</vt:lpstr>
      <vt:lpstr>Partitions (continued)</vt:lpstr>
      <vt:lpstr>Amazon DynamoDB data model</vt:lpstr>
      <vt:lpstr>Partitioning</vt:lpstr>
      <vt:lpstr>Items in a table must have a key</vt:lpstr>
      <vt:lpstr>Designing DynamoDB Tables</vt:lpstr>
      <vt:lpstr>Uniform workloads</vt:lpstr>
      <vt:lpstr>Partitioning with simple primary key: Example</vt:lpstr>
      <vt:lpstr>Partitioning with composite primary key: Example</vt:lpstr>
      <vt:lpstr>Retrieving Data from a DynamoDB table</vt:lpstr>
      <vt:lpstr>One-to-many tables </vt:lpstr>
      <vt:lpstr>Varied access patterns</vt:lpstr>
      <vt:lpstr>Secondary indexes Amazon DynamoDB provides fast access to items in a table by specifying primary key values. However, many applications might benefit from having one or more secondary (or alternate) keys available, which allows for efficient access to data with attributes other than the primary key. To address this, you can create one or more secondary indexes on a table</vt:lpstr>
      <vt:lpstr>Secondary indexes</vt:lpstr>
      <vt:lpstr>Types of Secondary Indexes</vt:lpstr>
      <vt:lpstr>Global secondary index example</vt:lpstr>
      <vt:lpstr>Local secondary index example</vt:lpstr>
      <vt:lpstr>Read/write throughput</vt:lpstr>
      <vt:lpstr>Read consistency</vt:lpstr>
      <vt:lpstr>Transactions</vt:lpstr>
      <vt:lpstr>Provisioned read/write throughput</vt:lpstr>
      <vt:lpstr>On-demand read/write throughput</vt:lpstr>
      <vt:lpstr>Activity: Calculating RCU</vt:lpstr>
      <vt:lpstr>Calculating RCU: Answer</vt:lpstr>
      <vt:lpstr>Activity: Calculating WCU</vt:lpstr>
      <vt:lpstr>Calculating WCU: Answer</vt:lpstr>
      <vt:lpstr>Global tables</vt:lpstr>
      <vt:lpstr>Amazon DynamoDB global tables</vt:lpstr>
      <vt:lpstr>Global tables</vt:lpstr>
      <vt:lpstr>Global tables: Data replication</vt:lpstr>
      <vt:lpstr>Global tables: Concurrent updates</vt:lpstr>
      <vt:lpstr>Global tables: Read consistency</vt:lpstr>
      <vt:lpstr>Global tables: Read consistency (continued)</vt:lpstr>
      <vt:lpstr>PowerPoint Presentation</vt:lpstr>
      <vt:lpstr>Transactions</vt:lpstr>
      <vt:lpstr>Basic operations for Amazon DynamoDB tables Lab 11</vt:lpstr>
      <vt:lpstr>Amazon DynamoDB API operations</vt:lpstr>
      <vt:lpstr>Creating a table</vt:lpstr>
      <vt:lpstr>Creating an item</vt:lpstr>
      <vt:lpstr>Updating an item</vt:lpstr>
      <vt:lpstr>Deleting an item</vt:lpstr>
      <vt:lpstr>Condition expressions</vt:lpstr>
      <vt:lpstr>Reading an item</vt:lpstr>
      <vt:lpstr>Additional options for read</vt:lpstr>
      <vt:lpstr>Querying a table</vt:lpstr>
      <vt:lpstr>Scanning a 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NoSQL</dc:title>
  <dc:creator>Microsoft Office User</dc:creator>
  <cp:lastModifiedBy>Ghanem, Thanaa M</cp:lastModifiedBy>
  <cp:revision>162</cp:revision>
  <cp:lastPrinted>2021-11-12T18:40:07Z</cp:lastPrinted>
  <dcterms:created xsi:type="dcterms:W3CDTF">2019-09-22T18:06:48Z</dcterms:created>
  <dcterms:modified xsi:type="dcterms:W3CDTF">2021-11-12T18:40:11Z</dcterms:modified>
</cp:coreProperties>
</file>